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8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1" r:id="rId2"/>
    <p:sldId id="388" r:id="rId3"/>
    <p:sldId id="257" r:id="rId4"/>
    <p:sldId id="349" r:id="rId5"/>
    <p:sldId id="352" r:id="rId6"/>
    <p:sldId id="355" r:id="rId7"/>
    <p:sldId id="357" r:id="rId8"/>
    <p:sldId id="358" r:id="rId9"/>
    <p:sldId id="920" r:id="rId10"/>
    <p:sldId id="464" r:id="rId11"/>
    <p:sldId id="367" r:id="rId12"/>
    <p:sldId id="434" r:id="rId13"/>
    <p:sldId id="421" r:id="rId14"/>
    <p:sldId id="429" r:id="rId15"/>
    <p:sldId id="466" r:id="rId16"/>
    <p:sldId id="368" r:id="rId17"/>
    <p:sldId id="914" r:id="rId18"/>
    <p:sldId id="898" r:id="rId19"/>
    <p:sldId id="917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0" userDrawn="1">
          <p15:clr>
            <a:srgbClr val="A4A3A4"/>
          </p15:clr>
        </p15:guide>
        <p15:guide id="2" orient="horz" pos="192" userDrawn="1">
          <p15:clr>
            <a:srgbClr val="A4A3A4"/>
          </p15:clr>
        </p15:guide>
        <p15:guide id="3" orient="horz" pos="854" userDrawn="1">
          <p15:clr>
            <a:srgbClr val="A4A3A4"/>
          </p15:clr>
        </p15:guide>
        <p15:guide id="4" orient="horz" pos="4044" userDrawn="1">
          <p15:clr>
            <a:srgbClr val="A4A3A4"/>
          </p15:clr>
        </p15:guide>
        <p15:guide id="5" pos="7312" userDrawn="1">
          <p15:clr>
            <a:srgbClr val="A4A3A4"/>
          </p15:clr>
        </p15:guide>
        <p15:guide id="6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ra Rezaee" initials="K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52043"/>
    <a:srgbClr val="009900"/>
    <a:srgbClr val="FFFFFF"/>
    <a:srgbClr val="FFE5F6"/>
    <a:srgbClr val="062958"/>
    <a:srgbClr val="002A5C"/>
    <a:srgbClr val="002A5F"/>
    <a:srgbClr val="003069"/>
    <a:srgbClr val="00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7E883-8D19-411F-ABA7-18CB51887726}" v="2" dt="2023-11-13T19:06:56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01" autoAdjust="0"/>
    <p:restoredTop sz="95115" autoAdjust="0"/>
  </p:normalViewPr>
  <p:slideViewPr>
    <p:cSldViewPr snapToGrid="0">
      <p:cViewPr varScale="1">
        <p:scale>
          <a:sx n="107" d="100"/>
          <a:sy n="107" d="100"/>
        </p:scale>
        <p:origin x="1632" y="176"/>
      </p:cViewPr>
      <p:guideLst>
        <p:guide orient="horz" pos="3870"/>
        <p:guide orient="horz" pos="192"/>
        <p:guide orient="horz" pos="854"/>
        <p:guide orient="horz" pos="4044"/>
        <p:guide pos="7312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3252"/>
    </p:cViewPr>
  </p:sorterViewPr>
  <p:notesViewPr>
    <p:cSldViewPr snapToGrid="0">
      <p:cViewPr varScale="1">
        <p:scale>
          <a:sx n="67" d="100"/>
          <a:sy n="67" d="100"/>
        </p:scale>
        <p:origin x="2517" y="51"/>
      </p:cViewPr>
      <p:guideLst>
        <p:guide orient="horz" pos="3024"/>
        <p:guide pos="2304"/>
      </p:guideLst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13A00ACC-A12A-4DA4-940E-58D69F363DA2}" type="datetimeFigureOut">
              <a:rPr lang="en-CA" smtClean="0"/>
              <a:pPr/>
              <a:t>2024-02-28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ABA1CB02-0D7D-4707-AB4E-D64B6C69F8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34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r">
              <a:defRPr sz="1200"/>
            </a:lvl1pPr>
          </a:lstStyle>
          <a:p>
            <a:fld id="{6D09EA6E-6DDA-48CC-9ABE-09439E9F3133}" type="datetimeFigureOut">
              <a:rPr lang="en-CA" smtClean="0"/>
              <a:pPr/>
              <a:t>2024-02-28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20" rIns="96638" bIns="483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38" tIns="48320" rIns="96638" bIns="483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r">
              <a:defRPr sz="1200"/>
            </a:lvl1pPr>
          </a:lstStyle>
          <a:p>
            <a:fld id="{26A9047E-81FB-42A9-B99D-CD720BE77F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15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47E-81FB-42A9-B99D-CD720BE77F8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71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5286" indent="-3020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8133" indent="-2416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91385" indent="-2416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74639" indent="-2416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57891" indent="-241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41145" indent="-241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24398" indent="-241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107651" indent="-241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1AB3E4-099F-4E17-B073-E980A4D60150}" type="slidenum">
              <a:rPr lang="en-CA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1275" cy="3595687"/>
          </a:xfrm>
          <a:ln w="12700"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7321" tIns="48661" rIns="97321" bIns="48661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27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10972800" cy="4680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B1387C-671E-4F3A-A59E-BF11ADB14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435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268976"/>
            <a:ext cx="10972800" cy="4680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95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DB0BB5-3C3D-EC6C-31E6-16568A042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307103" y="-1026895"/>
            <a:ext cx="3441555" cy="12328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4935"/>
            <a:ext cx="12192000" cy="2308225"/>
          </a:xfr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15212-FCEF-4D52-B530-AEAE71D0E4FC}"/>
              </a:ext>
            </a:extLst>
          </p:cNvPr>
          <p:cNvSpPr txBox="1"/>
          <p:nvPr userDrawn="1"/>
        </p:nvSpPr>
        <p:spPr>
          <a:xfrm>
            <a:off x="4984532" y="6063733"/>
            <a:ext cx="707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kern="1200" dirty="0">
                <a:solidFill>
                  <a:srgbClr val="1E376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MOBILITY IS A MEANS TO A GREEN, JUST, PROSPEROUS WORLD FUTURE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2761A1-D6B9-47C0-8855-41BC870768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317" y="5594576"/>
            <a:ext cx="2615825" cy="10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3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" y="1355725"/>
            <a:ext cx="10998200" cy="42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297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CF5CBE7-A350-466B-8AC1-D71A0533DC41}" type="datetimeFigureOut">
              <a:rPr lang="en-CA" smtClean="0"/>
              <a:t>2024-02-28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CB678D-0FF9-4677-BD87-3AD142DD9E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76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6AFB56-09E3-4408-B9DE-C07BF65CB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CF5CBE7-A350-466B-8AC1-D71A0533DC41}" type="datetimeFigureOut">
              <a:rPr lang="en-CA" smtClean="0"/>
              <a:t>2024-02-28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CB678D-0FF9-4677-BD87-3AD142DD9E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97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4166BE-BB26-4FB7-28C6-FDCD5BD6BFB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5632210" y="289585"/>
            <a:ext cx="901700" cy="122696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30123" y="6267776"/>
            <a:ext cx="926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387C-671E-4F3A-A59E-BF11ADB149E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5A27599-BC79-E7E7-A3F3-0ECF8A61FF2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05" y="6187152"/>
            <a:ext cx="2031496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1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9" r:id="rId5"/>
    <p:sldLayoutId id="2147483670" r:id="rId6"/>
    <p:sldLayoutId id="2147483672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0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6550" y="5408473"/>
            <a:ext cx="38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5971B-91ED-4698-ADD8-19998E55F7D8}"/>
              </a:ext>
            </a:extLst>
          </p:cNvPr>
          <p:cNvSpPr/>
          <p:nvPr/>
        </p:nvSpPr>
        <p:spPr>
          <a:xfrm>
            <a:off x="445315" y="3716641"/>
            <a:ext cx="6863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Centaur" panose="02030504050205020304" pitchFamily="18" charset="0"/>
              </a:rPr>
              <a:t>2023 Ogden Transport Lecture</a:t>
            </a:r>
          </a:p>
          <a:p>
            <a:r>
              <a:rPr lang="en-US" sz="2800" dirty="0">
                <a:solidFill>
                  <a:schemeClr val="bg2"/>
                </a:solidFill>
                <a:latin typeface="Centaur" panose="02030504050205020304" pitchFamily="18" charset="0"/>
              </a:rPr>
              <a:t>Monash University, Melbourne,</a:t>
            </a:r>
          </a:p>
          <a:p>
            <a:r>
              <a:rPr lang="en-US" sz="2800" dirty="0">
                <a:solidFill>
                  <a:schemeClr val="bg2"/>
                </a:solidFill>
                <a:latin typeface="Centaur" panose="02030504050205020304" pitchFamily="18" charset="0"/>
              </a:rPr>
              <a:t>November 10,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4A185-8B50-45EC-B609-727FD3FD6819}"/>
              </a:ext>
            </a:extLst>
          </p:cNvPr>
          <p:cNvSpPr txBox="1"/>
          <p:nvPr/>
        </p:nvSpPr>
        <p:spPr>
          <a:xfrm>
            <a:off x="7156787" y="3588284"/>
            <a:ext cx="48663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dirty="0">
                <a:solidFill>
                  <a:schemeClr val="bg2"/>
                </a:solidFill>
                <a:latin typeface="Centaur" panose="02030504050205020304" pitchFamily="18" charset="0"/>
              </a:rPr>
              <a:t>Eric J. Miller, Ph.D.</a:t>
            </a:r>
          </a:p>
          <a:p>
            <a:pPr algn="r"/>
            <a:r>
              <a:rPr lang="en-GB" sz="2800" dirty="0">
                <a:solidFill>
                  <a:schemeClr val="bg2"/>
                </a:solidFill>
                <a:latin typeface="Centaur" panose="02030504050205020304" pitchFamily="18" charset="0"/>
              </a:rPr>
              <a:t>Prof. Dept. of Civil &amp; Mineral Eng.</a:t>
            </a:r>
          </a:p>
          <a:p>
            <a:pPr algn="r"/>
            <a:r>
              <a:rPr lang="en-GB" sz="2800" dirty="0">
                <a:solidFill>
                  <a:schemeClr val="bg2"/>
                </a:solidFill>
                <a:latin typeface="Centaur" panose="02030504050205020304" pitchFamily="18" charset="0"/>
              </a:rPr>
              <a:t>Director, Mobility Network</a:t>
            </a:r>
          </a:p>
          <a:p>
            <a:pPr algn="r"/>
            <a:r>
              <a:rPr lang="en-GB" sz="2800" dirty="0">
                <a:solidFill>
                  <a:schemeClr val="bg2"/>
                </a:solidFill>
                <a:latin typeface="Centaur" panose="02030504050205020304" pitchFamily="18" charset="0"/>
              </a:rPr>
              <a:t>University of Toronto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23B0838-1404-4DF5-8104-1F97BFB85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7633252" cy="3429000"/>
          </a:xfrm>
        </p:spPr>
        <p:txBody>
          <a:bodyPr>
            <a:normAutofit/>
          </a:bodyPr>
          <a:lstStyle/>
          <a:p>
            <a:r>
              <a:rPr lang="en-GB" sz="2800" dirty="0"/>
              <a:t>The Complex Interaction of Transport and Land Use in Planning for Melbourne’s Rapid Population Growth.</a:t>
            </a:r>
            <a:br>
              <a:rPr lang="en-GB" sz="2800" dirty="0"/>
            </a:br>
            <a:r>
              <a:rPr lang="en-GB" sz="2800" dirty="0"/>
              <a:t>(Success is not guaranteed) </a:t>
            </a:r>
            <a:endParaRPr lang="en-CA" sz="2800" dirty="0"/>
          </a:p>
        </p:txBody>
      </p:sp>
      <p:pic>
        <p:nvPicPr>
          <p:cNvPr id="1026" name="Picture 2" descr="melbourne guide where to visit to do">
            <a:extLst>
              <a:ext uri="{FF2B5EF4-FFF2-40B4-BE49-F238E27FC236}">
                <a16:creationId xmlns:a16="http://schemas.microsoft.com/office/drawing/2014/main" id="{810FC832-93D5-4E6D-89F5-6263C7E1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2" y="-4306"/>
            <a:ext cx="4558748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1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632" y="5453744"/>
            <a:ext cx="9144000" cy="54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399429" y="-159398"/>
            <a:ext cx="0" cy="45719"/>
          </a:xfrm>
        </p:spPr>
        <p:txBody>
          <a:bodyPr/>
          <a:lstStyle/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02968" y="6356351"/>
            <a:ext cx="2844800" cy="365125"/>
          </a:xfrm>
        </p:spPr>
        <p:txBody>
          <a:bodyPr/>
          <a:lstStyle/>
          <a:p>
            <a:fld id="{B3CB678D-0FF9-4677-BD87-3AD142DD9E96}" type="slidenum">
              <a:rPr lang="en-CA" smtClean="0"/>
              <a:t>10</a:t>
            </a:fld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2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 rot="18930584">
            <a:off x="514768" y="728123"/>
            <a:ext cx="2956264" cy="4383862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" name="TextBox 4"/>
          <p:cNvSpPr txBox="1"/>
          <p:nvPr/>
        </p:nvSpPr>
        <p:spPr>
          <a:xfrm>
            <a:off x="9227936" y="84284"/>
            <a:ext cx="284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2"/>
                </a:solidFill>
                <a:latin typeface="+mj-lt"/>
              </a:rPr>
              <a:t>Unfortunately, Toronto is typical of most modern cities in that a considerable majority of trips are made under conditions that are not transit-supportive.</a:t>
            </a:r>
          </a:p>
          <a:p>
            <a:endParaRPr lang="en-CA" sz="2400" dirty="0">
              <a:solidFill>
                <a:schemeClr val="bg2"/>
              </a:solidFill>
              <a:latin typeface="+mj-lt"/>
            </a:endParaRPr>
          </a:p>
          <a:p>
            <a:r>
              <a:rPr lang="en-CA" sz="2400" dirty="0">
                <a:solidFill>
                  <a:srgbClr val="FF0000"/>
                </a:solidFill>
                <a:latin typeface="+mj-lt"/>
              </a:rPr>
              <a:t>Transit also does not scale as cities grow large, unless urban form enables it to do so.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528515" y="1563651"/>
            <a:ext cx="6699421" cy="1521455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0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883" y="844728"/>
            <a:ext cx="9907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If Melbourne is to double in size in the next 30 years, the “Business-As-Usual” (BAU) trend of the past decades is NOT sustainable.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need a “third revolution” in how we build our cities and in how we travel within them.    </a:t>
            </a:r>
            <a:endParaRPr lang="en-C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458473" y="3027200"/>
            <a:ext cx="0" cy="314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58473" y="6164100"/>
            <a:ext cx="49911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471174" y="4805200"/>
            <a:ext cx="2325687" cy="1360488"/>
          </a:xfrm>
          <a:custGeom>
            <a:avLst/>
            <a:gdLst>
              <a:gd name="T0" fmla="*/ 0 w 1465"/>
              <a:gd name="T1" fmla="*/ 856 h 857"/>
              <a:gd name="T2" fmla="*/ 24 w 1465"/>
              <a:gd name="T3" fmla="*/ 816 h 857"/>
              <a:gd name="T4" fmla="*/ 48 w 1465"/>
              <a:gd name="T5" fmla="*/ 792 h 857"/>
              <a:gd name="T6" fmla="*/ 80 w 1465"/>
              <a:gd name="T7" fmla="*/ 776 h 857"/>
              <a:gd name="T8" fmla="*/ 128 w 1465"/>
              <a:gd name="T9" fmla="*/ 752 h 857"/>
              <a:gd name="T10" fmla="*/ 192 w 1465"/>
              <a:gd name="T11" fmla="*/ 728 h 857"/>
              <a:gd name="T12" fmla="*/ 224 w 1465"/>
              <a:gd name="T13" fmla="*/ 712 h 857"/>
              <a:gd name="T14" fmla="*/ 256 w 1465"/>
              <a:gd name="T15" fmla="*/ 704 h 857"/>
              <a:gd name="T16" fmla="*/ 288 w 1465"/>
              <a:gd name="T17" fmla="*/ 696 h 857"/>
              <a:gd name="T18" fmla="*/ 320 w 1465"/>
              <a:gd name="T19" fmla="*/ 688 h 857"/>
              <a:gd name="T20" fmla="*/ 360 w 1465"/>
              <a:gd name="T21" fmla="*/ 672 h 857"/>
              <a:gd name="T22" fmla="*/ 400 w 1465"/>
              <a:gd name="T23" fmla="*/ 640 h 857"/>
              <a:gd name="T24" fmla="*/ 448 w 1465"/>
              <a:gd name="T25" fmla="*/ 616 h 857"/>
              <a:gd name="T26" fmla="*/ 488 w 1465"/>
              <a:gd name="T27" fmla="*/ 592 h 857"/>
              <a:gd name="T28" fmla="*/ 512 w 1465"/>
              <a:gd name="T29" fmla="*/ 560 h 857"/>
              <a:gd name="T30" fmla="*/ 544 w 1465"/>
              <a:gd name="T31" fmla="*/ 552 h 857"/>
              <a:gd name="T32" fmla="*/ 584 w 1465"/>
              <a:gd name="T33" fmla="*/ 520 h 857"/>
              <a:gd name="T34" fmla="*/ 624 w 1465"/>
              <a:gd name="T35" fmla="*/ 504 h 857"/>
              <a:gd name="T36" fmla="*/ 648 w 1465"/>
              <a:gd name="T37" fmla="*/ 488 h 857"/>
              <a:gd name="T38" fmla="*/ 680 w 1465"/>
              <a:gd name="T39" fmla="*/ 480 h 857"/>
              <a:gd name="T40" fmla="*/ 704 w 1465"/>
              <a:gd name="T41" fmla="*/ 448 h 857"/>
              <a:gd name="T42" fmla="*/ 744 w 1465"/>
              <a:gd name="T43" fmla="*/ 440 h 857"/>
              <a:gd name="T44" fmla="*/ 824 w 1465"/>
              <a:gd name="T45" fmla="*/ 424 h 857"/>
              <a:gd name="T46" fmla="*/ 872 w 1465"/>
              <a:gd name="T47" fmla="*/ 408 h 857"/>
              <a:gd name="T48" fmla="*/ 928 w 1465"/>
              <a:gd name="T49" fmla="*/ 384 h 857"/>
              <a:gd name="T50" fmla="*/ 992 w 1465"/>
              <a:gd name="T51" fmla="*/ 352 h 857"/>
              <a:gd name="T52" fmla="*/ 1032 w 1465"/>
              <a:gd name="T53" fmla="*/ 328 h 857"/>
              <a:gd name="T54" fmla="*/ 1064 w 1465"/>
              <a:gd name="T55" fmla="*/ 304 h 857"/>
              <a:gd name="T56" fmla="*/ 1104 w 1465"/>
              <a:gd name="T57" fmla="*/ 272 h 857"/>
              <a:gd name="T58" fmla="*/ 1136 w 1465"/>
              <a:gd name="T59" fmla="*/ 256 h 857"/>
              <a:gd name="T60" fmla="*/ 1168 w 1465"/>
              <a:gd name="T61" fmla="*/ 216 h 857"/>
              <a:gd name="T62" fmla="*/ 1200 w 1465"/>
              <a:gd name="T63" fmla="*/ 168 h 857"/>
              <a:gd name="T64" fmla="*/ 1232 w 1465"/>
              <a:gd name="T65" fmla="*/ 128 h 857"/>
              <a:gd name="T66" fmla="*/ 1256 w 1465"/>
              <a:gd name="T67" fmla="*/ 104 h 857"/>
              <a:gd name="T68" fmla="*/ 1272 w 1465"/>
              <a:gd name="T69" fmla="*/ 80 h 857"/>
              <a:gd name="T70" fmla="*/ 1296 w 1465"/>
              <a:gd name="T71" fmla="*/ 80 h 857"/>
              <a:gd name="T72" fmla="*/ 1320 w 1465"/>
              <a:gd name="T73" fmla="*/ 80 h 857"/>
              <a:gd name="T74" fmla="*/ 1344 w 1465"/>
              <a:gd name="T75" fmla="*/ 56 h 857"/>
              <a:gd name="T76" fmla="*/ 1368 w 1465"/>
              <a:gd name="T77" fmla="*/ 56 h 857"/>
              <a:gd name="T78" fmla="*/ 1392 w 1465"/>
              <a:gd name="T79" fmla="*/ 40 h 857"/>
              <a:gd name="T80" fmla="*/ 1416 w 1465"/>
              <a:gd name="T81" fmla="*/ 32 h 857"/>
              <a:gd name="T82" fmla="*/ 1440 w 1465"/>
              <a:gd name="T83" fmla="*/ 16 h 857"/>
              <a:gd name="T84" fmla="*/ 1464 w 1465"/>
              <a:gd name="T85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65" h="857">
                <a:moveTo>
                  <a:pt x="0" y="856"/>
                </a:moveTo>
                <a:lnTo>
                  <a:pt x="24" y="816"/>
                </a:lnTo>
                <a:lnTo>
                  <a:pt x="48" y="792"/>
                </a:lnTo>
                <a:lnTo>
                  <a:pt x="80" y="776"/>
                </a:lnTo>
                <a:lnTo>
                  <a:pt x="128" y="752"/>
                </a:lnTo>
                <a:lnTo>
                  <a:pt x="192" y="728"/>
                </a:lnTo>
                <a:lnTo>
                  <a:pt x="224" y="712"/>
                </a:lnTo>
                <a:lnTo>
                  <a:pt x="256" y="704"/>
                </a:lnTo>
                <a:lnTo>
                  <a:pt x="288" y="696"/>
                </a:lnTo>
                <a:lnTo>
                  <a:pt x="320" y="688"/>
                </a:lnTo>
                <a:lnTo>
                  <a:pt x="360" y="672"/>
                </a:lnTo>
                <a:lnTo>
                  <a:pt x="400" y="640"/>
                </a:lnTo>
                <a:lnTo>
                  <a:pt x="448" y="616"/>
                </a:lnTo>
                <a:lnTo>
                  <a:pt x="488" y="592"/>
                </a:lnTo>
                <a:lnTo>
                  <a:pt x="512" y="560"/>
                </a:lnTo>
                <a:lnTo>
                  <a:pt x="544" y="552"/>
                </a:lnTo>
                <a:lnTo>
                  <a:pt x="584" y="520"/>
                </a:lnTo>
                <a:lnTo>
                  <a:pt x="624" y="504"/>
                </a:lnTo>
                <a:lnTo>
                  <a:pt x="648" y="488"/>
                </a:lnTo>
                <a:lnTo>
                  <a:pt x="680" y="480"/>
                </a:lnTo>
                <a:lnTo>
                  <a:pt x="704" y="448"/>
                </a:lnTo>
                <a:lnTo>
                  <a:pt x="744" y="440"/>
                </a:lnTo>
                <a:lnTo>
                  <a:pt x="824" y="424"/>
                </a:lnTo>
                <a:lnTo>
                  <a:pt x="872" y="408"/>
                </a:lnTo>
                <a:lnTo>
                  <a:pt x="928" y="384"/>
                </a:lnTo>
                <a:lnTo>
                  <a:pt x="992" y="352"/>
                </a:lnTo>
                <a:lnTo>
                  <a:pt x="1032" y="328"/>
                </a:lnTo>
                <a:lnTo>
                  <a:pt x="1064" y="304"/>
                </a:lnTo>
                <a:lnTo>
                  <a:pt x="1104" y="272"/>
                </a:lnTo>
                <a:lnTo>
                  <a:pt x="1136" y="256"/>
                </a:lnTo>
                <a:lnTo>
                  <a:pt x="1168" y="216"/>
                </a:lnTo>
                <a:lnTo>
                  <a:pt x="1200" y="168"/>
                </a:lnTo>
                <a:lnTo>
                  <a:pt x="1232" y="128"/>
                </a:lnTo>
                <a:lnTo>
                  <a:pt x="1256" y="104"/>
                </a:lnTo>
                <a:lnTo>
                  <a:pt x="1272" y="80"/>
                </a:lnTo>
                <a:lnTo>
                  <a:pt x="1296" y="80"/>
                </a:lnTo>
                <a:lnTo>
                  <a:pt x="1320" y="80"/>
                </a:lnTo>
                <a:lnTo>
                  <a:pt x="1344" y="56"/>
                </a:lnTo>
                <a:lnTo>
                  <a:pt x="1368" y="56"/>
                </a:lnTo>
                <a:lnTo>
                  <a:pt x="1392" y="40"/>
                </a:lnTo>
                <a:lnTo>
                  <a:pt x="1416" y="32"/>
                </a:lnTo>
                <a:lnTo>
                  <a:pt x="1440" y="16"/>
                </a:lnTo>
                <a:lnTo>
                  <a:pt x="14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5807973" y="3408200"/>
            <a:ext cx="2387600" cy="1397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807973" y="3535200"/>
            <a:ext cx="0" cy="26162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966973" y="3027200"/>
            <a:ext cx="0" cy="31242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5820673" y="4475000"/>
            <a:ext cx="1295400" cy="3556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077973" y="4513100"/>
            <a:ext cx="0" cy="1651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7077973" y="4729000"/>
            <a:ext cx="889000" cy="1270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090673" y="4500401"/>
            <a:ext cx="0" cy="333375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675" y="2939152"/>
            <a:ext cx="1933798" cy="113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CA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 Measures:</a:t>
            </a:r>
          </a:p>
          <a:p>
            <a:pPr algn="r"/>
            <a:r>
              <a:rPr lang="en-CA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Vehicle-kilometres travelled</a:t>
            </a:r>
          </a:p>
          <a:p>
            <a:pPr algn="r"/>
            <a:r>
              <a:rPr lang="en-CA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Greenhouse Gases</a:t>
            </a:r>
          </a:p>
          <a:p>
            <a:pPr algn="r"/>
            <a:r>
              <a:rPr lang="en-CA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Congestion/Delay</a:t>
            </a:r>
          </a:p>
          <a:p>
            <a:pPr algn="r"/>
            <a:r>
              <a:rPr lang="en-CA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17836" y="6037100"/>
            <a:ext cx="614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CA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60324" y="6195850"/>
            <a:ext cx="58509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CA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</a:p>
          <a:p>
            <a:r>
              <a:rPr lang="en-CA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4074" y="6195850"/>
            <a:ext cx="88325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CA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Forecast</a:t>
            </a:r>
          </a:p>
          <a:p>
            <a:r>
              <a:rPr lang="en-CA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Horizon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55361" y="4709951"/>
            <a:ext cx="989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CA" sz="1600" dirty="0">
                <a:latin typeface="Times New Roman" pitchFamily="18" charset="0"/>
                <a:cs typeface="Times New Roman" pitchFamily="18" charset="0"/>
              </a:rPr>
              <a:t>Historical</a:t>
            </a:r>
          </a:p>
          <a:p>
            <a:pPr algn="r"/>
            <a:r>
              <a:rPr lang="en-CA" sz="1600" dirty="0">
                <a:latin typeface="Times New Roman" pitchFamily="18" charset="0"/>
                <a:cs typeface="Times New Roman" pitchFamily="18" charset="0"/>
              </a:rPr>
              <a:t>Trend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974535" y="4940139"/>
            <a:ext cx="215900" cy="217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50873" y="3254214"/>
            <a:ext cx="1022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CA" sz="1600" dirty="0">
                <a:latin typeface="Times New Roman" pitchFamily="18" charset="0"/>
                <a:cs typeface="Times New Roman" pitchFamily="18" charset="0"/>
              </a:rPr>
              <a:t>Trend</a:t>
            </a:r>
          </a:p>
          <a:p>
            <a:pPr algn="r"/>
            <a:r>
              <a:rPr lang="en-CA" sz="1600" dirty="0">
                <a:latin typeface="Times New Roman" pitchFamily="18" charset="0"/>
                <a:cs typeface="Times New Roman" pitchFamily="18" charset="0"/>
              </a:rPr>
              <a:t>Projection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628710" y="3895564"/>
            <a:ext cx="215900" cy="217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028886" y="4133689"/>
            <a:ext cx="2530078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CA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new path into the future is essential for sustainability: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Environmentally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Economically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Socially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7624073" y="4378163"/>
            <a:ext cx="395287" cy="350837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301935" y="2892264"/>
            <a:ext cx="2257028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Unacceptable: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Environmental disaster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Economically uncompetitive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Degraded quality of life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8028885" y="3051013"/>
            <a:ext cx="249238" cy="357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7800193" y="33572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08883" y="34976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CA" dirty="0"/>
              <a:t>A Third Revolution?</a:t>
            </a:r>
          </a:p>
        </p:txBody>
      </p:sp>
    </p:spTree>
    <p:extLst>
      <p:ext uri="{BB962C8B-B14F-4D97-AF65-F5344CB8AC3E}">
        <p14:creationId xmlns:p14="http://schemas.microsoft.com/office/powerpoint/2010/main" val="180318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10F9-6A43-47C2-B0B6-77833EF0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10" y="17989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CA" dirty="0"/>
              <a:t>Mobility vs.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9E1C-DFFC-4E36-ACA4-BF8FE45D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17" y="1241519"/>
            <a:ext cx="5989983" cy="4554981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Historically transportation planning has focussed on improving </a:t>
            </a:r>
            <a:r>
              <a:rPr lang="en-CA" u="sng" dirty="0"/>
              <a:t>mobility</a:t>
            </a:r>
            <a:r>
              <a:rPr lang="en-CA" dirty="0"/>
              <a:t>:</a:t>
            </a:r>
          </a:p>
          <a:p>
            <a:pPr lvl="1"/>
            <a:r>
              <a:rPr lang="en-CA" dirty="0">
                <a:solidFill>
                  <a:schemeClr val="bg2"/>
                </a:solidFill>
                <a:latin typeface="+mj-lt"/>
              </a:rPr>
              <a:t>Travel time reductions.</a:t>
            </a:r>
          </a:p>
          <a:p>
            <a:pPr lvl="1"/>
            <a:r>
              <a:rPr lang="en-CA" dirty="0">
                <a:solidFill>
                  <a:schemeClr val="bg2"/>
                </a:solidFill>
                <a:latin typeface="+mj-lt"/>
              </a:rPr>
              <a:t>Maximizing flows.</a:t>
            </a:r>
          </a:p>
          <a:p>
            <a:r>
              <a:rPr lang="en-CA" dirty="0"/>
              <a:t>We should, instead, focus on improving </a:t>
            </a:r>
            <a:r>
              <a:rPr lang="en-CA" u="sng" dirty="0"/>
              <a:t>accessibility</a:t>
            </a:r>
            <a:r>
              <a:rPr lang="en-CA" dirty="0"/>
              <a:t>: the ability to interact.</a:t>
            </a:r>
          </a:p>
          <a:p>
            <a:r>
              <a:rPr lang="en-CA" dirty="0"/>
              <a:t>Again, this requires an integrated approach to land use &amp; transport.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E4762-D497-4147-8CE3-39743FE8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3F9FC35-F028-4E22-A04A-4B51AF72312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10" y="1222375"/>
            <a:ext cx="5431790" cy="4197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893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2971800" y="-1588"/>
            <a:ext cx="352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5143501" y="0"/>
            <a:ext cx="2524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6611938" y="209550"/>
            <a:ext cx="15605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ENVIRONMENT</a:t>
            </a:r>
            <a:endParaRPr lang="en-US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7170739" y="444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FFFFFF"/>
                </a:solidFill>
                <a:latin typeface="Book Antiqua" pitchFamily="18" charset="0"/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2229" name="Group 6"/>
          <p:cNvGrpSpPr>
            <a:grpSpLocks/>
          </p:cNvGrpSpPr>
          <p:nvPr/>
        </p:nvGrpSpPr>
        <p:grpSpPr bwMode="auto">
          <a:xfrm>
            <a:off x="4983163" y="2881314"/>
            <a:ext cx="906462" cy="3417887"/>
            <a:chOff x="1599" y="1726"/>
            <a:chExt cx="571" cy="2153"/>
          </a:xfrm>
        </p:grpSpPr>
        <p:grpSp>
          <p:nvGrpSpPr>
            <p:cNvPr id="52704" name="Group 7"/>
            <p:cNvGrpSpPr>
              <a:grpSpLocks/>
            </p:cNvGrpSpPr>
            <p:nvPr/>
          </p:nvGrpSpPr>
          <p:grpSpPr bwMode="auto">
            <a:xfrm>
              <a:off x="1599" y="2118"/>
              <a:ext cx="569" cy="723"/>
              <a:chOff x="1599" y="2118"/>
              <a:chExt cx="569" cy="723"/>
            </a:xfrm>
          </p:grpSpPr>
          <p:sp>
            <p:nvSpPr>
              <p:cNvPr id="52740" name="Freeform 8"/>
              <p:cNvSpPr>
                <a:spLocks/>
              </p:cNvSpPr>
              <p:nvPr/>
            </p:nvSpPr>
            <p:spPr bwMode="auto">
              <a:xfrm>
                <a:off x="1599" y="2171"/>
                <a:ext cx="569" cy="231"/>
              </a:xfrm>
              <a:custGeom>
                <a:avLst/>
                <a:gdLst>
                  <a:gd name="T0" fmla="*/ 7 w 1707"/>
                  <a:gd name="T1" fmla="*/ 0 h 691"/>
                  <a:gd name="T2" fmla="*/ 0 w 1707"/>
                  <a:gd name="T3" fmla="*/ 14 h 691"/>
                  <a:gd name="T4" fmla="*/ 10 w 1707"/>
                  <a:gd name="T5" fmla="*/ 40 h 691"/>
                  <a:gd name="T6" fmla="*/ 28 w 1707"/>
                  <a:gd name="T7" fmla="*/ 43 h 691"/>
                  <a:gd name="T8" fmla="*/ 108 w 1707"/>
                  <a:gd name="T9" fmla="*/ 97 h 691"/>
                  <a:gd name="T10" fmla="*/ 104 w 1707"/>
                  <a:gd name="T11" fmla="*/ 109 h 691"/>
                  <a:gd name="T12" fmla="*/ 104 w 1707"/>
                  <a:gd name="T13" fmla="*/ 129 h 691"/>
                  <a:gd name="T14" fmla="*/ 112 w 1707"/>
                  <a:gd name="T15" fmla="*/ 139 h 691"/>
                  <a:gd name="T16" fmla="*/ 115 w 1707"/>
                  <a:gd name="T17" fmla="*/ 174 h 691"/>
                  <a:gd name="T18" fmla="*/ 104 w 1707"/>
                  <a:gd name="T19" fmla="*/ 186 h 691"/>
                  <a:gd name="T20" fmla="*/ 103 w 1707"/>
                  <a:gd name="T21" fmla="*/ 209 h 691"/>
                  <a:gd name="T22" fmla="*/ 115 w 1707"/>
                  <a:gd name="T23" fmla="*/ 224 h 691"/>
                  <a:gd name="T24" fmla="*/ 455 w 1707"/>
                  <a:gd name="T25" fmla="*/ 231 h 691"/>
                  <a:gd name="T26" fmla="*/ 470 w 1707"/>
                  <a:gd name="T27" fmla="*/ 209 h 691"/>
                  <a:gd name="T28" fmla="*/ 469 w 1707"/>
                  <a:gd name="T29" fmla="*/ 186 h 691"/>
                  <a:gd name="T30" fmla="*/ 457 w 1707"/>
                  <a:gd name="T31" fmla="*/ 174 h 691"/>
                  <a:gd name="T32" fmla="*/ 457 w 1707"/>
                  <a:gd name="T33" fmla="*/ 134 h 691"/>
                  <a:gd name="T34" fmla="*/ 469 w 1707"/>
                  <a:gd name="T35" fmla="*/ 129 h 691"/>
                  <a:gd name="T36" fmla="*/ 469 w 1707"/>
                  <a:gd name="T37" fmla="*/ 109 h 691"/>
                  <a:gd name="T38" fmla="*/ 467 w 1707"/>
                  <a:gd name="T39" fmla="*/ 94 h 691"/>
                  <a:gd name="T40" fmla="*/ 538 w 1707"/>
                  <a:gd name="T41" fmla="*/ 49 h 691"/>
                  <a:gd name="T42" fmla="*/ 560 w 1707"/>
                  <a:gd name="T43" fmla="*/ 40 h 691"/>
                  <a:gd name="T44" fmla="*/ 569 w 1707"/>
                  <a:gd name="T45" fmla="*/ 14 h 691"/>
                  <a:gd name="T46" fmla="*/ 553 w 1707"/>
                  <a:gd name="T47" fmla="*/ 6 h 691"/>
                  <a:gd name="T48" fmla="*/ 7 w 1707"/>
                  <a:gd name="T49" fmla="*/ 0 h 6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1"/>
                  <a:gd name="T77" fmla="*/ 1707 w 1707"/>
                  <a:gd name="T78" fmla="*/ 691 h 6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1">
                    <a:moveTo>
                      <a:pt x="20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3" y="128"/>
                    </a:lnTo>
                    <a:lnTo>
                      <a:pt x="324" y="290"/>
                    </a:lnTo>
                    <a:lnTo>
                      <a:pt x="312" y="326"/>
                    </a:lnTo>
                    <a:lnTo>
                      <a:pt x="312" y="387"/>
                    </a:lnTo>
                    <a:lnTo>
                      <a:pt x="337" y="416"/>
                    </a:lnTo>
                    <a:lnTo>
                      <a:pt x="345" y="521"/>
                    </a:lnTo>
                    <a:lnTo>
                      <a:pt x="312" y="555"/>
                    </a:lnTo>
                    <a:lnTo>
                      <a:pt x="310" y="624"/>
                    </a:lnTo>
                    <a:lnTo>
                      <a:pt x="345" y="669"/>
                    </a:lnTo>
                    <a:lnTo>
                      <a:pt x="1364" y="691"/>
                    </a:lnTo>
                    <a:lnTo>
                      <a:pt x="1411" y="624"/>
                    </a:lnTo>
                    <a:lnTo>
                      <a:pt x="1408" y="555"/>
                    </a:lnTo>
                    <a:lnTo>
                      <a:pt x="1372" y="521"/>
                    </a:lnTo>
                    <a:lnTo>
                      <a:pt x="1372" y="401"/>
                    </a:lnTo>
                    <a:lnTo>
                      <a:pt x="1408" y="387"/>
                    </a:lnTo>
                    <a:lnTo>
                      <a:pt x="1407" y="326"/>
                    </a:lnTo>
                    <a:lnTo>
                      <a:pt x="1402" y="282"/>
                    </a:lnTo>
                    <a:lnTo>
                      <a:pt x="1614" y="146"/>
                    </a:lnTo>
                    <a:lnTo>
                      <a:pt x="1680" y="119"/>
                    </a:lnTo>
                    <a:lnTo>
                      <a:pt x="1707" y="43"/>
                    </a:lnTo>
                    <a:lnTo>
                      <a:pt x="1660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1" name="Rectangle 9"/>
              <p:cNvSpPr>
                <a:spLocks noChangeArrowheads="1"/>
              </p:cNvSpPr>
              <p:nvPr/>
            </p:nvSpPr>
            <p:spPr bwMode="auto">
              <a:xfrm>
                <a:off x="1703" y="2300"/>
                <a:ext cx="365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42" name="Rectangle 10"/>
              <p:cNvSpPr>
                <a:spLocks noChangeArrowheads="1"/>
              </p:cNvSpPr>
              <p:nvPr/>
            </p:nvSpPr>
            <p:spPr bwMode="auto">
              <a:xfrm>
                <a:off x="1702" y="2379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43" name="Freeform 11"/>
              <p:cNvSpPr>
                <a:spLocks/>
              </p:cNvSpPr>
              <p:nvPr/>
            </p:nvSpPr>
            <p:spPr bwMode="auto">
              <a:xfrm>
                <a:off x="1983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5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4" name="Freeform 12"/>
              <p:cNvSpPr>
                <a:spLocks/>
              </p:cNvSpPr>
              <p:nvPr/>
            </p:nvSpPr>
            <p:spPr bwMode="auto">
              <a:xfrm>
                <a:off x="1904" y="2418"/>
                <a:ext cx="40" cy="423"/>
              </a:xfrm>
              <a:custGeom>
                <a:avLst/>
                <a:gdLst>
                  <a:gd name="T0" fmla="*/ 0 w 119"/>
                  <a:gd name="T1" fmla="*/ 423 h 1268"/>
                  <a:gd name="T2" fmla="*/ 0 w 119"/>
                  <a:gd name="T3" fmla="*/ 28 h 1268"/>
                  <a:gd name="T4" fmla="*/ 1 w 119"/>
                  <a:gd name="T5" fmla="*/ 22 h 1268"/>
                  <a:gd name="T6" fmla="*/ 2 w 119"/>
                  <a:gd name="T7" fmla="*/ 17 h 1268"/>
                  <a:gd name="T8" fmla="*/ 3 w 119"/>
                  <a:gd name="T9" fmla="*/ 12 h 1268"/>
                  <a:gd name="T10" fmla="*/ 6 w 119"/>
                  <a:gd name="T11" fmla="*/ 8 h 1268"/>
                  <a:gd name="T12" fmla="*/ 9 w 119"/>
                  <a:gd name="T13" fmla="*/ 5 h 1268"/>
                  <a:gd name="T14" fmla="*/ 12 w 119"/>
                  <a:gd name="T15" fmla="*/ 2 h 1268"/>
                  <a:gd name="T16" fmla="*/ 15 w 119"/>
                  <a:gd name="T17" fmla="*/ 0 h 1268"/>
                  <a:gd name="T18" fmla="*/ 19 w 119"/>
                  <a:gd name="T19" fmla="*/ 0 h 1268"/>
                  <a:gd name="T20" fmla="*/ 19 w 119"/>
                  <a:gd name="T21" fmla="*/ 0 h 1268"/>
                  <a:gd name="T22" fmla="*/ 23 w 119"/>
                  <a:gd name="T23" fmla="*/ 0 h 1268"/>
                  <a:gd name="T24" fmla="*/ 27 w 119"/>
                  <a:gd name="T25" fmla="*/ 2 h 1268"/>
                  <a:gd name="T26" fmla="*/ 31 w 119"/>
                  <a:gd name="T27" fmla="*/ 5 h 1268"/>
                  <a:gd name="T28" fmla="*/ 34 w 119"/>
                  <a:gd name="T29" fmla="*/ 8 h 1268"/>
                  <a:gd name="T30" fmla="*/ 36 w 119"/>
                  <a:gd name="T31" fmla="*/ 12 h 1268"/>
                  <a:gd name="T32" fmla="*/ 38 w 119"/>
                  <a:gd name="T33" fmla="*/ 17 h 1268"/>
                  <a:gd name="T34" fmla="*/ 40 w 119"/>
                  <a:gd name="T35" fmla="*/ 22 h 1268"/>
                  <a:gd name="T36" fmla="*/ 40 w 119"/>
                  <a:gd name="T37" fmla="*/ 28 h 1268"/>
                  <a:gd name="T38" fmla="*/ 40 w 119"/>
                  <a:gd name="T39" fmla="*/ 423 h 1268"/>
                  <a:gd name="T40" fmla="*/ 0 w 119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"/>
                  <a:gd name="T64" fmla="*/ 0 h 1268"/>
                  <a:gd name="T65" fmla="*/ 119 w 119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5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5"/>
                    </a:lnTo>
                    <a:lnTo>
                      <a:pt x="101" y="24"/>
                    </a:lnTo>
                    <a:lnTo>
                      <a:pt x="108" y="37"/>
                    </a:lnTo>
                    <a:lnTo>
                      <a:pt x="114" y="52"/>
                    </a:lnTo>
                    <a:lnTo>
                      <a:pt x="118" y="67"/>
                    </a:lnTo>
                    <a:lnTo>
                      <a:pt x="119" y="85"/>
                    </a:lnTo>
                    <a:lnTo>
                      <a:pt x="119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5" name="Freeform 13"/>
              <p:cNvSpPr>
                <a:spLocks/>
              </p:cNvSpPr>
              <p:nvPr/>
            </p:nvSpPr>
            <p:spPr bwMode="auto">
              <a:xfrm>
                <a:off x="1826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5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89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6" name="Freeform 14"/>
              <p:cNvSpPr>
                <a:spLocks/>
              </p:cNvSpPr>
              <p:nvPr/>
            </p:nvSpPr>
            <p:spPr bwMode="auto">
              <a:xfrm>
                <a:off x="1748" y="2418"/>
                <a:ext cx="39" cy="423"/>
              </a:xfrm>
              <a:custGeom>
                <a:avLst/>
                <a:gdLst>
                  <a:gd name="T0" fmla="*/ 0 w 118"/>
                  <a:gd name="T1" fmla="*/ 423 h 1268"/>
                  <a:gd name="T2" fmla="*/ 0 w 118"/>
                  <a:gd name="T3" fmla="*/ 28 h 1268"/>
                  <a:gd name="T4" fmla="*/ 1 w 118"/>
                  <a:gd name="T5" fmla="*/ 22 h 1268"/>
                  <a:gd name="T6" fmla="*/ 2 w 118"/>
                  <a:gd name="T7" fmla="*/ 17 h 1268"/>
                  <a:gd name="T8" fmla="*/ 3 w 118"/>
                  <a:gd name="T9" fmla="*/ 12 h 1268"/>
                  <a:gd name="T10" fmla="*/ 6 w 118"/>
                  <a:gd name="T11" fmla="*/ 8 h 1268"/>
                  <a:gd name="T12" fmla="*/ 9 w 118"/>
                  <a:gd name="T13" fmla="*/ 5 h 1268"/>
                  <a:gd name="T14" fmla="*/ 12 w 118"/>
                  <a:gd name="T15" fmla="*/ 2 h 1268"/>
                  <a:gd name="T16" fmla="*/ 15 w 118"/>
                  <a:gd name="T17" fmla="*/ 0 h 1268"/>
                  <a:gd name="T18" fmla="*/ 19 w 118"/>
                  <a:gd name="T19" fmla="*/ 0 h 1268"/>
                  <a:gd name="T20" fmla="*/ 19 w 118"/>
                  <a:gd name="T21" fmla="*/ 0 h 1268"/>
                  <a:gd name="T22" fmla="*/ 23 w 118"/>
                  <a:gd name="T23" fmla="*/ 0 h 1268"/>
                  <a:gd name="T24" fmla="*/ 26 w 118"/>
                  <a:gd name="T25" fmla="*/ 2 h 1268"/>
                  <a:gd name="T26" fmla="*/ 30 w 118"/>
                  <a:gd name="T27" fmla="*/ 5 h 1268"/>
                  <a:gd name="T28" fmla="*/ 33 w 118"/>
                  <a:gd name="T29" fmla="*/ 8 h 1268"/>
                  <a:gd name="T30" fmla="*/ 35 w 118"/>
                  <a:gd name="T31" fmla="*/ 12 h 1268"/>
                  <a:gd name="T32" fmla="*/ 37 w 118"/>
                  <a:gd name="T33" fmla="*/ 17 h 1268"/>
                  <a:gd name="T34" fmla="*/ 38 w 118"/>
                  <a:gd name="T35" fmla="*/ 22 h 1268"/>
                  <a:gd name="T36" fmla="*/ 39 w 118"/>
                  <a:gd name="T37" fmla="*/ 28 h 1268"/>
                  <a:gd name="T38" fmla="*/ 39 w 118"/>
                  <a:gd name="T39" fmla="*/ 423 h 1268"/>
                  <a:gd name="T40" fmla="*/ 0 w 118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68"/>
                  <a:gd name="T65" fmla="*/ 118 w 118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5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5"/>
                    </a:lnTo>
                    <a:lnTo>
                      <a:pt x="99" y="24"/>
                    </a:lnTo>
                    <a:lnTo>
                      <a:pt x="107" y="37"/>
                    </a:lnTo>
                    <a:lnTo>
                      <a:pt x="113" y="52"/>
                    </a:lnTo>
                    <a:lnTo>
                      <a:pt x="116" y="67"/>
                    </a:lnTo>
                    <a:lnTo>
                      <a:pt x="118" y="85"/>
                    </a:lnTo>
                    <a:lnTo>
                      <a:pt x="118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7" name="Rectangle 15"/>
              <p:cNvSpPr>
                <a:spLocks noChangeArrowheads="1"/>
              </p:cNvSpPr>
              <p:nvPr/>
            </p:nvSpPr>
            <p:spPr bwMode="auto">
              <a:xfrm>
                <a:off x="1599" y="2118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48" name="Freeform 16"/>
              <p:cNvSpPr>
                <a:spLocks/>
              </p:cNvSpPr>
              <p:nvPr/>
            </p:nvSpPr>
            <p:spPr bwMode="auto">
              <a:xfrm>
                <a:off x="1608" y="2211"/>
                <a:ext cx="551" cy="69"/>
              </a:xfrm>
              <a:custGeom>
                <a:avLst/>
                <a:gdLst>
                  <a:gd name="T0" fmla="*/ 551 w 1651"/>
                  <a:gd name="T1" fmla="*/ 0 h 207"/>
                  <a:gd name="T2" fmla="*/ 0 w 1651"/>
                  <a:gd name="T3" fmla="*/ 0 h 207"/>
                  <a:gd name="T4" fmla="*/ 94 w 1651"/>
                  <a:gd name="T5" fmla="*/ 69 h 207"/>
                  <a:gd name="T6" fmla="*/ 460 w 1651"/>
                  <a:gd name="T7" fmla="*/ 69 h 207"/>
                  <a:gd name="T8" fmla="*/ 551 w 1651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1"/>
                  <a:gd name="T16" fmla="*/ 0 h 207"/>
                  <a:gd name="T17" fmla="*/ 1651 w 1651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1" h="207">
                    <a:moveTo>
                      <a:pt x="1651" y="0"/>
                    </a:moveTo>
                    <a:lnTo>
                      <a:pt x="0" y="0"/>
                    </a:lnTo>
                    <a:lnTo>
                      <a:pt x="283" y="207"/>
                    </a:lnTo>
                    <a:lnTo>
                      <a:pt x="1378" y="207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705" name="Group 17"/>
            <p:cNvGrpSpPr>
              <a:grpSpLocks/>
            </p:cNvGrpSpPr>
            <p:nvPr/>
          </p:nvGrpSpPr>
          <p:grpSpPr bwMode="auto">
            <a:xfrm>
              <a:off x="1599" y="1727"/>
              <a:ext cx="569" cy="723"/>
              <a:chOff x="1599" y="1727"/>
              <a:chExt cx="569" cy="723"/>
            </a:xfrm>
          </p:grpSpPr>
          <p:sp>
            <p:nvSpPr>
              <p:cNvPr id="52731" name="Freeform 18"/>
              <p:cNvSpPr>
                <a:spLocks/>
              </p:cNvSpPr>
              <p:nvPr/>
            </p:nvSpPr>
            <p:spPr bwMode="auto">
              <a:xfrm>
                <a:off x="1599" y="1780"/>
                <a:ext cx="569" cy="230"/>
              </a:xfrm>
              <a:custGeom>
                <a:avLst/>
                <a:gdLst>
                  <a:gd name="T0" fmla="*/ 7 w 1707"/>
                  <a:gd name="T1" fmla="*/ 0 h 690"/>
                  <a:gd name="T2" fmla="*/ 0 w 1707"/>
                  <a:gd name="T3" fmla="*/ 14 h 690"/>
                  <a:gd name="T4" fmla="*/ 10 w 1707"/>
                  <a:gd name="T5" fmla="*/ 40 h 690"/>
                  <a:gd name="T6" fmla="*/ 28 w 1707"/>
                  <a:gd name="T7" fmla="*/ 42 h 690"/>
                  <a:gd name="T8" fmla="*/ 108 w 1707"/>
                  <a:gd name="T9" fmla="*/ 96 h 690"/>
                  <a:gd name="T10" fmla="*/ 104 w 1707"/>
                  <a:gd name="T11" fmla="*/ 108 h 690"/>
                  <a:gd name="T12" fmla="*/ 104 w 1707"/>
                  <a:gd name="T13" fmla="*/ 129 h 690"/>
                  <a:gd name="T14" fmla="*/ 112 w 1707"/>
                  <a:gd name="T15" fmla="*/ 138 h 690"/>
                  <a:gd name="T16" fmla="*/ 115 w 1707"/>
                  <a:gd name="T17" fmla="*/ 174 h 690"/>
                  <a:gd name="T18" fmla="*/ 104 w 1707"/>
                  <a:gd name="T19" fmla="*/ 185 h 690"/>
                  <a:gd name="T20" fmla="*/ 103 w 1707"/>
                  <a:gd name="T21" fmla="*/ 208 h 690"/>
                  <a:gd name="T22" fmla="*/ 115 w 1707"/>
                  <a:gd name="T23" fmla="*/ 223 h 690"/>
                  <a:gd name="T24" fmla="*/ 455 w 1707"/>
                  <a:gd name="T25" fmla="*/ 230 h 690"/>
                  <a:gd name="T26" fmla="*/ 470 w 1707"/>
                  <a:gd name="T27" fmla="*/ 208 h 690"/>
                  <a:gd name="T28" fmla="*/ 469 w 1707"/>
                  <a:gd name="T29" fmla="*/ 185 h 690"/>
                  <a:gd name="T30" fmla="*/ 457 w 1707"/>
                  <a:gd name="T31" fmla="*/ 174 h 690"/>
                  <a:gd name="T32" fmla="*/ 457 w 1707"/>
                  <a:gd name="T33" fmla="*/ 134 h 690"/>
                  <a:gd name="T34" fmla="*/ 469 w 1707"/>
                  <a:gd name="T35" fmla="*/ 129 h 690"/>
                  <a:gd name="T36" fmla="*/ 469 w 1707"/>
                  <a:gd name="T37" fmla="*/ 108 h 690"/>
                  <a:gd name="T38" fmla="*/ 467 w 1707"/>
                  <a:gd name="T39" fmla="*/ 94 h 690"/>
                  <a:gd name="T40" fmla="*/ 538 w 1707"/>
                  <a:gd name="T41" fmla="*/ 48 h 690"/>
                  <a:gd name="T42" fmla="*/ 560 w 1707"/>
                  <a:gd name="T43" fmla="*/ 40 h 690"/>
                  <a:gd name="T44" fmla="*/ 569 w 1707"/>
                  <a:gd name="T45" fmla="*/ 14 h 690"/>
                  <a:gd name="T46" fmla="*/ 553 w 1707"/>
                  <a:gd name="T47" fmla="*/ 6 h 690"/>
                  <a:gd name="T48" fmla="*/ 7 w 1707"/>
                  <a:gd name="T49" fmla="*/ 0 h 6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0"/>
                  <a:gd name="T77" fmla="*/ 1707 w 1707"/>
                  <a:gd name="T78" fmla="*/ 690 h 6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0">
                    <a:moveTo>
                      <a:pt x="20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3" y="127"/>
                    </a:lnTo>
                    <a:lnTo>
                      <a:pt x="324" y="289"/>
                    </a:lnTo>
                    <a:lnTo>
                      <a:pt x="312" y="325"/>
                    </a:lnTo>
                    <a:lnTo>
                      <a:pt x="312" y="387"/>
                    </a:lnTo>
                    <a:lnTo>
                      <a:pt x="337" y="415"/>
                    </a:lnTo>
                    <a:lnTo>
                      <a:pt x="345" y="521"/>
                    </a:lnTo>
                    <a:lnTo>
                      <a:pt x="312" y="555"/>
                    </a:lnTo>
                    <a:lnTo>
                      <a:pt x="310" y="623"/>
                    </a:lnTo>
                    <a:lnTo>
                      <a:pt x="345" y="669"/>
                    </a:lnTo>
                    <a:lnTo>
                      <a:pt x="1364" y="690"/>
                    </a:lnTo>
                    <a:lnTo>
                      <a:pt x="1411" y="623"/>
                    </a:lnTo>
                    <a:lnTo>
                      <a:pt x="1408" y="555"/>
                    </a:lnTo>
                    <a:lnTo>
                      <a:pt x="1372" y="521"/>
                    </a:lnTo>
                    <a:lnTo>
                      <a:pt x="1372" y="401"/>
                    </a:lnTo>
                    <a:lnTo>
                      <a:pt x="1408" y="387"/>
                    </a:lnTo>
                    <a:lnTo>
                      <a:pt x="1407" y="325"/>
                    </a:lnTo>
                    <a:lnTo>
                      <a:pt x="1402" y="282"/>
                    </a:lnTo>
                    <a:lnTo>
                      <a:pt x="1614" y="145"/>
                    </a:lnTo>
                    <a:lnTo>
                      <a:pt x="1680" y="119"/>
                    </a:lnTo>
                    <a:lnTo>
                      <a:pt x="1707" y="43"/>
                    </a:lnTo>
                    <a:lnTo>
                      <a:pt x="1660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2" name="Rectangle 19"/>
              <p:cNvSpPr>
                <a:spLocks noChangeArrowheads="1"/>
              </p:cNvSpPr>
              <p:nvPr/>
            </p:nvSpPr>
            <p:spPr bwMode="auto">
              <a:xfrm>
                <a:off x="1703" y="1909"/>
                <a:ext cx="365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33" name="Rectangle 20"/>
              <p:cNvSpPr>
                <a:spLocks noChangeArrowheads="1"/>
              </p:cNvSpPr>
              <p:nvPr/>
            </p:nvSpPr>
            <p:spPr bwMode="auto">
              <a:xfrm>
                <a:off x="1702" y="1988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34" name="Freeform 21"/>
              <p:cNvSpPr>
                <a:spLocks/>
              </p:cNvSpPr>
              <p:nvPr/>
            </p:nvSpPr>
            <p:spPr bwMode="auto">
              <a:xfrm>
                <a:off x="1983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5" name="Freeform 22"/>
              <p:cNvSpPr>
                <a:spLocks/>
              </p:cNvSpPr>
              <p:nvPr/>
            </p:nvSpPr>
            <p:spPr bwMode="auto">
              <a:xfrm>
                <a:off x="1904" y="2027"/>
                <a:ext cx="40" cy="423"/>
              </a:xfrm>
              <a:custGeom>
                <a:avLst/>
                <a:gdLst>
                  <a:gd name="T0" fmla="*/ 0 w 119"/>
                  <a:gd name="T1" fmla="*/ 423 h 1268"/>
                  <a:gd name="T2" fmla="*/ 0 w 119"/>
                  <a:gd name="T3" fmla="*/ 28 h 1268"/>
                  <a:gd name="T4" fmla="*/ 1 w 119"/>
                  <a:gd name="T5" fmla="*/ 22 h 1268"/>
                  <a:gd name="T6" fmla="*/ 2 w 119"/>
                  <a:gd name="T7" fmla="*/ 17 h 1268"/>
                  <a:gd name="T8" fmla="*/ 3 w 119"/>
                  <a:gd name="T9" fmla="*/ 12 h 1268"/>
                  <a:gd name="T10" fmla="*/ 6 w 119"/>
                  <a:gd name="T11" fmla="*/ 8 h 1268"/>
                  <a:gd name="T12" fmla="*/ 9 w 119"/>
                  <a:gd name="T13" fmla="*/ 5 h 1268"/>
                  <a:gd name="T14" fmla="*/ 12 w 119"/>
                  <a:gd name="T15" fmla="*/ 2 h 1268"/>
                  <a:gd name="T16" fmla="*/ 15 w 119"/>
                  <a:gd name="T17" fmla="*/ 0 h 1268"/>
                  <a:gd name="T18" fmla="*/ 19 w 119"/>
                  <a:gd name="T19" fmla="*/ 0 h 1268"/>
                  <a:gd name="T20" fmla="*/ 19 w 119"/>
                  <a:gd name="T21" fmla="*/ 0 h 1268"/>
                  <a:gd name="T22" fmla="*/ 23 w 119"/>
                  <a:gd name="T23" fmla="*/ 0 h 1268"/>
                  <a:gd name="T24" fmla="*/ 27 w 119"/>
                  <a:gd name="T25" fmla="*/ 2 h 1268"/>
                  <a:gd name="T26" fmla="*/ 31 w 119"/>
                  <a:gd name="T27" fmla="*/ 5 h 1268"/>
                  <a:gd name="T28" fmla="*/ 34 w 119"/>
                  <a:gd name="T29" fmla="*/ 8 h 1268"/>
                  <a:gd name="T30" fmla="*/ 36 w 119"/>
                  <a:gd name="T31" fmla="*/ 12 h 1268"/>
                  <a:gd name="T32" fmla="*/ 38 w 119"/>
                  <a:gd name="T33" fmla="*/ 17 h 1268"/>
                  <a:gd name="T34" fmla="*/ 40 w 119"/>
                  <a:gd name="T35" fmla="*/ 22 h 1268"/>
                  <a:gd name="T36" fmla="*/ 40 w 119"/>
                  <a:gd name="T37" fmla="*/ 28 h 1268"/>
                  <a:gd name="T38" fmla="*/ 40 w 119"/>
                  <a:gd name="T39" fmla="*/ 423 h 1268"/>
                  <a:gd name="T40" fmla="*/ 0 w 119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"/>
                  <a:gd name="T64" fmla="*/ 0 h 1268"/>
                  <a:gd name="T65" fmla="*/ 119 w 119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101" y="24"/>
                    </a:lnTo>
                    <a:lnTo>
                      <a:pt x="108" y="37"/>
                    </a:lnTo>
                    <a:lnTo>
                      <a:pt x="114" y="51"/>
                    </a:lnTo>
                    <a:lnTo>
                      <a:pt x="118" y="67"/>
                    </a:lnTo>
                    <a:lnTo>
                      <a:pt x="119" y="85"/>
                    </a:lnTo>
                    <a:lnTo>
                      <a:pt x="119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6" name="Freeform 23"/>
              <p:cNvSpPr>
                <a:spLocks/>
              </p:cNvSpPr>
              <p:nvPr/>
            </p:nvSpPr>
            <p:spPr bwMode="auto">
              <a:xfrm>
                <a:off x="1826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89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7" name="Freeform 24"/>
              <p:cNvSpPr>
                <a:spLocks/>
              </p:cNvSpPr>
              <p:nvPr/>
            </p:nvSpPr>
            <p:spPr bwMode="auto">
              <a:xfrm>
                <a:off x="1748" y="2027"/>
                <a:ext cx="39" cy="423"/>
              </a:xfrm>
              <a:custGeom>
                <a:avLst/>
                <a:gdLst>
                  <a:gd name="T0" fmla="*/ 0 w 118"/>
                  <a:gd name="T1" fmla="*/ 423 h 1268"/>
                  <a:gd name="T2" fmla="*/ 0 w 118"/>
                  <a:gd name="T3" fmla="*/ 28 h 1268"/>
                  <a:gd name="T4" fmla="*/ 1 w 118"/>
                  <a:gd name="T5" fmla="*/ 22 h 1268"/>
                  <a:gd name="T6" fmla="*/ 2 w 118"/>
                  <a:gd name="T7" fmla="*/ 17 h 1268"/>
                  <a:gd name="T8" fmla="*/ 3 w 118"/>
                  <a:gd name="T9" fmla="*/ 12 h 1268"/>
                  <a:gd name="T10" fmla="*/ 6 w 118"/>
                  <a:gd name="T11" fmla="*/ 8 h 1268"/>
                  <a:gd name="T12" fmla="*/ 9 w 118"/>
                  <a:gd name="T13" fmla="*/ 5 h 1268"/>
                  <a:gd name="T14" fmla="*/ 12 w 118"/>
                  <a:gd name="T15" fmla="*/ 2 h 1268"/>
                  <a:gd name="T16" fmla="*/ 15 w 118"/>
                  <a:gd name="T17" fmla="*/ 0 h 1268"/>
                  <a:gd name="T18" fmla="*/ 19 w 118"/>
                  <a:gd name="T19" fmla="*/ 0 h 1268"/>
                  <a:gd name="T20" fmla="*/ 19 w 118"/>
                  <a:gd name="T21" fmla="*/ 0 h 1268"/>
                  <a:gd name="T22" fmla="*/ 23 w 118"/>
                  <a:gd name="T23" fmla="*/ 0 h 1268"/>
                  <a:gd name="T24" fmla="*/ 26 w 118"/>
                  <a:gd name="T25" fmla="*/ 2 h 1268"/>
                  <a:gd name="T26" fmla="*/ 30 w 118"/>
                  <a:gd name="T27" fmla="*/ 5 h 1268"/>
                  <a:gd name="T28" fmla="*/ 33 w 118"/>
                  <a:gd name="T29" fmla="*/ 8 h 1268"/>
                  <a:gd name="T30" fmla="*/ 35 w 118"/>
                  <a:gd name="T31" fmla="*/ 12 h 1268"/>
                  <a:gd name="T32" fmla="*/ 37 w 118"/>
                  <a:gd name="T33" fmla="*/ 17 h 1268"/>
                  <a:gd name="T34" fmla="*/ 38 w 118"/>
                  <a:gd name="T35" fmla="*/ 22 h 1268"/>
                  <a:gd name="T36" fmla="*/ 39 w 118"/>
                  <a:gd name="T37" fmla="*/ 28 h 1268"/>
                  <a:gd name="T38" fmla="*/ 39 w 118"/>
                  <a:gd name="T39" fmla="*/ 423 h 1268"/>
                  <a:gd name="T40" fmla="*/ 0 w 118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68"/>
                  <a:gd name="T65" fmla="*/ 118 w 118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7" y="37"/>
                    </a:lnTo>
                    <a:lnTo>
                      <a:pt x="113" y="51"/>
                    </a:lnTo>
                    <a:lnTo>
                      <a:pt x="116" y="67"/>
                    </a:lnTo>
                    <a:lnTo>
                      <a:pt x="118" y="85"/>
                    </a:lnTo>
                    <a:lnTo>
                      <a:pt x="118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8" name="Rectangle 25"/>
              <p:cNvSpPr>
                <a:spLocks noChangeArrowheads="1"/>
              </p:cNvSpPr>
              <p:nvPr/>
            </p:nvSpPr>
            <p:spPr bwMode="auto">
              <a:xfrm>
                <a:off x="1599" y="1727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39" name="Freeform 26"/>
              <p:cNvSpPr>
                <a:spLocks/>
              </p:cNvSpPr>
              <p:nvPr/>
            </p:nvSpPr>
            <p:spPr bwMode="auto">
              <a:xfrm>
                <a:off x="1608" y="1820"/>
                <a:ext cx="551" cy="69"/>
              </a:xfrm>
              <a:custGeom>
                <a:avLst/>
                <a:gdLst>
                  <a:gd name="T0" fmla="*/ 551 w 1651"/>
                  <a:gd name="T1" fmla="*/ 0 h 206"/>
                  <a:gd name="T2" fmla="*/ 0 w 1651"/>
                  <a:gd name="T3" fmla="*/ 0 h 206"/>
                  <a:gd name="T4" fmla="*/ 94 w 1651"/>
                  <a:gd name="T5" fmla="*/ 69 h 206"/>
                  <a:gd name="T6" fmla="*/ 460 w 1651"/>
                  <a:gd name="T7" fmla="*/ 69 h 206"/>
                  <a:gd name="T8" fmla="*/ 551 w 1651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1"/>
                  <a:gd name="T16" fmla="*/ 0 h 206"/>
                  <a:gd name="T17" fmla="*/ 1651 w 1651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1" h="206">
                    <a:moveTo>
                      <a:pt x="1651" y="0"/>
                    </a:moveTo>
                    <a:lnTo>
                      <a:pt x="0" y="0"/>
                    </a:lnTo>
                    <a:lnTo>
                      <a:pt x="283" y="206"/>
                    </a:lnTo>
                    <a:lnTo>
                      <a:pt x="1378" y="206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706" name="Group 27"/>
            <p:cNvGrpSpPr>
              <a:grpSpLocks/>
            </p:cNvGrpSpPr>
            <p:nvPr/>
          </p:nvGrpSpPr>
          <p:grpSpPr bwMode="auto">
            <a:xfrm>
              <a:off x="1599" y="3155"/>
              <a:ext cx="569" cy="724"/>
              <a:chOff x="1599" y="3155"/>
              <a:chExt cx="569" cy="724"/>
            </a:xfrm>
          </p:grpSpPr>
          <p:sp>
            <p:nvSpPr>
              <p:cNvPr id="52722" name="Freeform 28"/>
              <p:cNvSpPr>
                <a:spLocks/>
              </p:cNvSpPr>
              <p:nvPr/>
            </p:nvSpPr>
            <p:spPr bwMode="auto">
              <a:xfrm>
                <a:off x="1599" y="3208"/>
                <a:ext cx="569" cy="230"/>
              </a:xfrm>
              <a:custGeom>
                <a:avLst/>
                <a:gdLst>
                  <a:gd name="T0" fmla="*/ 7 w 1707"/>
                  <a:gd name="T1" fmla="*/ 0 h 691"/>
                  <a:gd name="T2" fmla="*/ 0 w 1707"/>
                  <a:gd name="T3" fmla="*/ 14 h 691"/>
                  <a:gd name="T4" fmla="*/ 10 w 1707"/>
                  <a:gd name="T5" fmla="*/ 40 h 691"/>
                  <a:gd name="T6" fmla="*/ 28 w 1707"/>
                  <a:gd name="T7" fmla="*/ 42 h 691"/>
                  <a:gd name="T8" fmla="*/ 108 w 1707"/>
                  <a:gd name="T9" fmla="*/ 97 h 691"/>
                  <a:gd name="T10" fmla="*/ 104 w 1707"/>
                  <a:gd name="T11" fmla="*/ 109 h 691"/>
                  <a:gd name="T12" fmla="*/ 104 w 1707"/>
                  <a:gd name="T13" fmla="*/ 129 h 691"/>
                  <a:gd name="T14" fmla="*/ 112 w 1707"/>
                  <a:gd name="T15" fmla="*/ 138 h 691"/>
                  <a:gd name="T16" fmla="*/ 115 w 1707"/>
                  <a:gd name="T17" fmla="*/ 174 h 691"/>
                  <a:gd name="T18" fmla="*/ 104 w 1707"/>
                  <a:gd name="T19" fmla="*/ 185 h 691"/>
                  <a:gd name="T20" fmla="*/ 103 w 1707"/>
                  <a:gd name="T21" fmla="*/ 208 h 691"/>
                  <a:gd name="T22" fmla="*/ 115 w 1707"/>
                  <a:gd name="T23" fmla="*/ 223 h 691"/>
                  <a:gd name="T24" fmla="*/ 455 w 1707"/>
                  <a:gd name="T25" fmla="*/ 230 h 691"/>
                  <a:gd name="T26" fmla="*/ 470 w 1707"/>
                  <a:gd name="T27" fmla="*/ 208 h 691"/>
                  <a:gd name="T28" fmla="*/ 469 w 1707"/>
                  <a:gd name="T29" fmla="*/ 185 h 691"/>
                  <a:gd name="T30" fmla="*/ 457 w 1707"/>
                  <a:gd name="T31" fmla="*/ 174 h 691"/>
                  <a:gd name="T32" fmla="*/ 457 w 1707"/>
                  <a:gd name="T33" fmla="*/ 133 h 691"/>
                  <a:gd name="T34" fmla="*/ 469 w 1707"/>
                  <a:gd name="T35" fmla="*/ 129 h 691"/>
                  <a:gd name="T36" fmla="*/ 469 w 1707"/>
                  <a:gd name="T37" fmla="*/ 109 h 691"/>
                  <a:gd name="T38" fmla="*/ 467 w 1707"/>
                  <a:gd name="T39" fmla="*/ 94 h 691"/>
                  <a:gd name="T40" fmla="*/ 538 w 1707"/>
                  <a:gd name="T41" fmla="*/ 48 h 691"/>
                  <a:gd name="T42" fmla="*/ 560 w 1707"/>
                  <a:gd name="T43" fmla="*/ 40 h 691"/>
                  <a:gd name="T44" fmla="*/ 569 w 1707"/>
                  <a:gd name="T45" fmla="*/ 14 h 691"/>
                  <a:gd name="T46" fmla="*/ 553 w 1707"/>
                  <a:gd name="T47" fmla="*/ 6 h 691"/>
                  <a:gd name="T48" fmla="*/ 7 w 1707"/>
                  <a:gd name="T49" fmla="*/ 0 h 6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1"/>
                  <a:gd name="T77" fmla="*/ 1707 w 1707"/>
                  <a:gd name="T78" fmla="*/ 691 h 6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1">
                    <a:moveTo>
                      <a:pt x="20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3" y="127"/>
                    </a:lnTo>
                    <a:lnTo>
                      <a:pt x="324" y="290"/>
                    </a:lnTo>
                    <a:lnTo>
                      <a:pt x="312" y="326"/>
                    </a:lnTo>
                    <a:lnTo>
                      <a:pt x="312" y="387"/>
                    </a:lnTo>
                    <a:lnTo>
                      <a:pt x="337" y="416"/>
                    </a:lnTo>
                    <a:lnTo>
                      <a:pt x="345" y="522"/>
                    </a:lnTo>
                    <a:lnTo>
                      <a:pt x="312" y="555"/>
                    </a:lnTo>
                    <a:lnTo>
                      <a:pt x="310" y="624"/>
                    </a:lnTo>
                    <a:lnTo>
                      <a:pt x="345" y="670"/>
                    </a:lnTo>
                    <a:lnTo>
                      <a:pt x="1364" y="691"/>
                    </a:lnTo>
                    <a:lnTo>
                      <a:pt x="1411" y="624"/>
                    </a:lnTo>
                    <a:lnTo>
                      <a:pt x="1408" y="555"/>
                    </a:lnTo>
                    <a:lnTo>
                      <a:pt x="1372" y="522"/>
                    </a:lnTo>
                    <a:lnTo>
                      <a:pt x="1372" y="401"/>
                    </a:lnTo>
                    <a:lnTo>
                      <a:pt x="1408" y="387"/>
                    </a:lnTo>
                    <a:lnTo>
                      <a:pt x="1407" y="326"/>
                    </a:lnTo>
                    <a:lnTo>
                      <a:pt x="1402" y="282"/>
                    </a:lnTo>
                    <a:lnTo>
                      <a:pt x="1614" y="145"/>
                    </a:lnTo>
                    <a:lnTo>
                      <a:pt x="1680" y="119"/>
                    </a:lnTo>
                    <a:lnTo>
                      <a:pt x="1707" y="43"/>
                    </a:lnTo>
                    <a:lnTo>
                      <a:pt x="1660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3" name="Rectangle 29"/>
              <p:cNvSpPr>
                <a:spLocks noChangeArrowheads="1"/>
              </p:cNvSpPr>
              <p:nvPr/>
            </p:nvSpPr>
            <p:spPr bwMode="auto">
              <a:xfrm>
                <a:off x="1703" y="3337"/>
                <a:ext cx="365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24" name="Rectangle 30"/>
              <p:cNvSpPr>
                <a:spLocks noChangeArrowheads="1"/>
              </p:cNvSpPr>
              <p:nvPr/>
            </p:nvSpPr>
            <p:spPr bwMode="auto">
              <a:xfrm>
                <a:off x="1702" y="3416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25" name="Freeform 31"/>
              <p:cNvSpPr>
                <a:spLocks/>
              </p:cNvSpPr>
              <p:nvPr/>
            </p:nvSpPr>
            <p:spPr bwMode="auto">
              <a:xfrm>
                <a:off x="1983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2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1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7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6" name="Freeform 32"/>
              <p:cNvSpPr>
                <a:spLocks/>
              </p:cNvSpPr>
              <p:nvPr/>
            </p:nvSpPr>
            <p:spPr bwMode="auto">
              <a:xfrm>
                <a:off x="1904" y="3455"/>
                <a:ext cx="40" cy="424"/>
              </a:xfrm>
              <a:custGeom>
                <a:avLst/>
                <a:gdLst>
                  <a:gd name="T0" fmla="*/ 0 w 119"/>
                  <a:gd name="T1" fmla="*/ 424 h 1270"/>
                  <a:gd name="T2" fmla="*/ 0 w 119"/>
                  <a:gd name="T3" fmla="*/ 28 h 1270"/>
                  <a:gd name="T4" fmla="*/ 1 w 119"/>
                  <a:gd name="T5" fmla="*/ 22 h 1270"/>
                  <a:gd name="T6" fmla="*/ 2 w 119"/>
                  <a:gd name="T7" fmla="*/ 17 h 1270"/>
                  <a:gd name="T8" fmla="*/ 3 w 119"/>
                  <a:gd name="T9" fmla="*/ 12 h 1270"/>
                  <a:gd name="T10" fmla="*/ 6 w 119"/>
                  <a:gd name="T11" fmla="*/ 8 h 1270"/>
                  <a:gd name="T12" fmla="*/ 9 w 119"/>
                  <a:gd name="T13" fmla="*/ 5 h 1270"/>
                  <a:gd name="T14" fmla="*/ 12 w 119"/>
                  <a:gd name="T15" fmla="*/ 2 h 1270"/>
                  <a:gd name="T16" fmla="*/ 15 w 119"/>
                  <a:gd name="T17" fmla="*/ 0 h 1270"/>
                  <a:gd name="T18" fmla="*/ 19 w 119"/>
                  <a:gd name="T19" fmla="*/ 0 h 1270"/>
                  <a:gd name="T20" fmla="*/ 19 w 119"/>
                  <a:gd name="T21" fmla="*/ 0 h 1270"/>
                  <a:gd name="T22" fmla="*/ 23 w 119"/>
                  <a:gd name="T23" fmla="*/ 0 h 1270"/>
                  <a:gd name="T24" fmla="*/ 27 w 119"/>
                  <a:gd name="T25" fmla="*/ 2 h 1270"/>
                  <a:gd name="T26" fmla="*/ 31 w 119"/>
                  <a:gd name="T27" fmla="*/ 5 h 1270"/>
                  <a:gd name="T28" fmla="*/ 34 w 119"/>
                  <a:gd name="T29" fmla="*/ 8 h 1270"/>
                  <a:gd name="T30" fmla="*/ 36 w 119"/>
                  <a:gd name="T31" fmla="*/ 12 h 1270"/>
                  <a:gd name="T32" fmla="*/ 38 w 119"/>
                  <a:gd name="T33" fmla="*/ 17 h 1270"/>
                  <a:gd name="T34" fmla="*/ 40 w 119"/>
                  <a:gd name="T35" fmla="*/ 22 h 1270"/>
                  <a:gd name="T36" fmla="*/ 40 w 119"/>
                  <a:gd name="T37" fmla="*/ 28 h 1270"/>
                  <a:gd name="T38" fmla="*/ 40 w 119"/>
                  <a:gd name="T39" fmla="*/ 424 h 1270"/>
                  <a:gd name="T40" fmla="*/ 0 w 119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"/>
                  <a:gd name="T64" fmla="*/ 0 h 1270"/>
                  <a:gd name="T65" fmla="*/ 119 w 119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101" y="24"/>
                    </a:lnTo>
                    <a:lnTo>
                      <a:pt x="108" y="37"/>
                    </a:lnTo>
                    <a:lnTo>
                      <a:pt x="114" y="51"/>
                    </a:lnTo>
                    <a:lnTo>
                      <a:pt x="118" y="67"/>
                    </a:lnTo>
                    <a:lnTo>
                      <a:pt x="119" y="85"/>
                    </a:lnTo>
                    <a:lnTo>
                      <a:pt x="119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7" name="Freeform 33"/>
              <p:cNvSpPr>
                <a:spLocks/>
              </p:cNvSpPr>
              <p:nvPr/>
            </p:nvSpPr>
            <p:spPr bwMode="auto">
              <a:xfrm>
                <a:off x="1826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2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1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7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89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8" name="Freeform 34"/>
              <p:cNvSpPr>
                <a:spLocks/>
              </p:cNvSpPr>
              <p:nvPr/>
            </p:nvSpPr>
            <p:spPr bwMode="auto">
              <a:xfrm>
                <a:off x="1748" y="3455"/>
                <a:ext cx="39" cy="424"/>
              </a:xfrm>
              <a:custGeom>
                <a:avLst/>
                <a:gdLst>
                  <a:gd name="T0" fmla="*/ 0 w 118"/>
                  <a:gd name="T1" fmla="*/ 424 h 1270"/>
                  <a:gd name="T2" fmla="*/ 0 w 118"/>
                  <a:gd name="T3" fmla="*/ 28 h 1270"/>
                  <a:gd name="T4" fmla="*/ 1 w 118"/>
                  <a:gd name="T5" fmla="*/ 22 h 1270"/>
                  <a:gd name="T6" fmla="*/ 2 w 118"/>
                  <a:gd name="T7" fmla="*/ 17 h 1270"/>
                  <a:gd name="T8" fmla="*/ 3 w 118"/>
                  <a:gd name="T9" fmla="*/ 12 h 1270"/>
                  <a:gd name="T10" fmla="*/ 6 w 118"/>
                  <a:gd name="T11" fmla="*/ 8 h 1270"/>
                  <a:gd name="T12" fmla="*/ 9 w 118"/>
                  <a:gd name="T13" fmla="*/ 5 h 1270"/>
                  <a:gd name="T14" fmla="*/ 12 w 118"/>
                  <a:gd name="T15" fmla="*/ 2 h 1270"/>
                  <a:gd name="T16" fmla="*/ 15 w 118"/>
                  <a:gd name="T17" fmla="*/ 0 h 1270"/>
                  <a:gd name="T18" fmla="*/ 19 w 118"/>
                  <a:gd name="T19" fmla="*/ 0 h 1270"/>
                  <a:gd name="T20" fmla="*/ 19 w 118"/>
                  <a:gd name="T21" fmla="*/ 0 h 1270"/>
                  <a:gd name="T22" fmla="*/ 23 w 118"/>
                  <a:gd name="T23" fmla="*/ 0 h 1270"/>
                  <a:gd name="T24" fmla="*/ 26 w 118"/>
                  <a:gd name="T25" fmla="*/ 2 h 1270"/>
                  <a:gd name="T26" fmla="*/ 30 w 118"/>
                  <a:gd name="T27" fmla="*/ 5 h 1270"/>
                  <a:gd name="T28" fmla="*/ 33 w 118"/>
                  <a:gd name="T29" fmla="*/ 8 h 1270"/>
                  <a:gd name="T30" fmla="*/ 35 w 118"/>
                  <a:gd name="T31" fmla="*/ 12 h 1270"/>
                  <a:gd name="T32" fmla="*/ 37 w 118"/>
                  <a:gd name="T33" fmla="*/ 17 h 1270"/>
                  <a:gd name="T34" fmla="*/ 38 w 118"/>
                  <a:gd name="T35" fmla="*/ 22 h 1270"/>
                  <a:gd name="T36" fmla="*/ 39 w 118"/>
                  <a:gd name="T37" fmla="*/ 28 h 1270"/>
                  <a:gd name="T38" fmla="*/ 39 w 118"/>
                  <a:gd name="T39" fmla="*/ 424 h 1270"/>
                  <a:gd name="T40" fmla="*/ 0 w 118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70"/>
                  <a:gd name="T65" fmla="*/ 118 w 118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7" y="37"/>
                    </a:lnTo>
                    <a:lnTo>
                      <a:pt x="113" y="51"/>
                    </a:lnTo>
                    <a:lnTo>
                      <a:pt x="116" y="67"/>
                    </a:lnTo>
                    <a:lnTo>
                      <a:pt x="118" y="85"/>
                    </a:lnTo>
                    <a:lnTo>
                      <a:pt x="118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9" name="Rectangle 35"/>
              <p:cNvSpPr>
                <a:spLocks noChangeArrowheads="1"/>
              </p:cNvSpPr>
              <p:nvPr/>
            </p:nvSpPr>
            <p:spPr bwMode="auto">
              <a:xfrm>
                <a:off x="1599" y="3155"/>
                <a:ext cx="569" cy="67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30" name="Freeform 36"/>
              <p:cNvSpPr>
                <a:spLocks/>
              </p:cNvSpPr>
              <p:nvPr/>
            </p:nvSpPr>
            <p:spPr bwMode="auto">
              <a:xfrm>
                <a:off x="1608" y="3248"/>
                <a:ext cx="551" cy="69"/>
              </a:xfrm>
              <a:custGeom>
                <a:avLst/>
                <a:gdLst>
                  <a:gd name="T0" fmla="*/ 551 w 1651"/>
                  <a:gd name="T1" fmla="*/ 0 h 207"/>
                  <a:gd name="T2" fmla="*/ 0 w 1651"/>
                  <a:gd name="T3" fmla="*/ 0 h 207"/>
                  <a:gd name="T4" fmla="*/ 94 w 1651"/>
                  <a:gd name="T5" fmla="*/ 69 h 207"/>
                  <a:gd name="T6" fmla="*/ 460 w 1651"/>
                  <a:gd name="T7" fmla="*/ 69 h 207"/>
                  <a:gd name="T8" fmla="*/ 551 w 1651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1"/>
                  <a:gd name="T16" fmla="*/ 0 h 207"/>
                  <a:gd name="T17" fmla="*/ 1651 w 1651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1" h="207">
                    <a:moveTo>
                      <a:pt x="1651" y="0"/>
                    </a:moveTo>
                    <a:lnTo>
                      <a:pt x="0" y="0"/>
                    </a:lnTo>
                    <a:lnTo>
                      <a:pt x="283" y="207"/>
                    </a:lnTo>
                    <a:lnTo>
                      <a:pt x="1378" y="207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707" name="Group 37"/>
            <p:cNvGrpSpPr>
              <a:grpSpLocks/>
            </p:cNvGrpSpPr>
            <p:nvPr/>
          </p:nvGrpSpPr>
          <p:grpSpPr bwMode="auto">
            <a:xfrm>
              <a:off x="1599" y="2505"/>
              <a:ext cx="569" cy="723"/>
              <a:chOff x="1599" y="2505"/>
              <a:chExt cx="569" cy="723"/>
            </a:xfrm>
          </p:grpSpPr>
          <p:sp>
            <p:nvSpPr>
              <p:cNvPr id="52713" name="Freeform 38"/>
              <p:cNvSpPr>
                <a:spLocks/>
              </p:cNvSpPr>
              <p:nvPr/>
            </p:nvSpPr>
            <p:spPr bwMode="auto">
              <a:xfrm>
                <a:off x="1599" y="2559"/>
                <a:ext cx="569" cy="230"/>
              </a:xfrm>
              <a:custGeom>
                <a:avLst/>
                <a:gdLst>
                  <a:gd name="T0" fmla="*/ 7 w 1707"/>
                  <a:gd name="T1" fmla="*/ 0 h 690"/>
                  <a:gd name="T2" fmla="*/ 0 w 1707"/>
                  <a:gd name="T3" fmla="*/ 14 h 690"/>
                  <a:gd name="T4" fmla="*/ 10 w 1707"/>
                  <a:gd name="T5" fmla="*/ 39 h 690"/>
                  <a:gd name="T6" fmla="*/ 28 w 1707"/>
                  <a:gd name="T7" fmla="*/ 42 h 690"/>
                  <a:gd name="T8" fmla="*/ 108 w 1707"/>
                  <a:gd name="T9" fmla="*/ 96 h 690"/>
                  <a:gd name="T10" fmla="*/ 104 w 1707"/>
                  <a:gd name="T11" fmla="*/ 108 h 690"/>
                  <a:gd name="T12" fmla="*/ 104 w 1707"/>
                  <a:gd name="T13" fmla="*/ 129 h 690"/>
                  <a:gd name="T14" fmla="*/ 112 w 1707"/>
                  <a:gd name="T15" fmla="*/ 138 h 690"/>
                  <a:gd name="T16" fmla="*/ 115 w 1707"/>
                  <a:gd name="T17" fmla="*/ 174 h 690"/>
                  <a:gd name="T18" fmla="*/ 104 w 1707"/>
                  <a:gd name="T19" fmla="*/ 185 h 690"/>
                  <a:gd name="T20" fmla="*/ 103 w 1707"/>
                  <a:gd name="T21" fmla="*/ 208 h 690"/>
                  <a:gd name="T22" fmla="*/ 115 w 1707"/>
                  <a:gd name="T23" fmla="*/ 223 h 690"/>
                  <a:gd name="T24" fmla="*/ 455 w 1707"/>
                  <a:gd name="T25" fmla="*/ 230 h 690"/>
                  <a:gd name="T26" fmla="*/ 470 w 1707"/>
                  <a:gd name="T27" fmla="*/ 208 h 690"/>
                  <a:gd name="T28" fmla="*/ 469 w 1707"/>
                  <a:gd name="T29" fmla="*/ 185 h 690"/>
                  <a:gd name="T30" fmla="*/ 457 w 1707"/>
                  <a:gd name="T31" fmla="*/ 174 h 690"/>
                  <a:gd name="T32" fmla="*/ 457 w 1707"/>
                  <a:gd name="T33" fmla="*/ 134 h 690"/>
                  <a:gd name="T34" fmla="*/ 469 w 1707"/>
                  <a:gd name="T35" fmla="*/ 129 h 690"/>
                  <a:gd name="T36" fmla="*/ 469 w 1707"/>
                  <a:gd name="T37" fmla="*/ 108 h 690"/>
                  <a:gd name="T38" fmla="*/ 467 w 1707"/>
                  <a:gd name="T39" fmla="*/ 94 h 690"/>
                  <a:gd name="T40" fmla="*/ 538 w 1707"/>
                  <a:gd name="T41" fmla="*/ 48 h 690"/>
                  <a:gd name="T42" fmla="*/ 560 w 1707"/>
                  <a:gd name="T43" fmla="*/ 39 h 690"/>
                  <a:gd name="T44" fmla="*/ 569 w 1707"/>
                  <a:gd name="T45" fmla="*/ 14 h 690"/>
                  <a:gd name="T46" fmla="*/ 553 w 1707"/>
                  <a:gd name="T47" fmla="*/ 6 h 690"/>
                  <a:gd name="T48" fmla="*/ 7 w 1707"/>
                  <a:gd name="T49" fmla="*/ 0 h 6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0"/>
                  <a:gd name="T77" fmla="*/ 1707 w 1707"/>
                  <a:gd name="T78" fmla="*/ 690 h 6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0">
                    <a:moveTo>
                      <a:pt x="20" y="0"/>
                    </a:moveTo>
                    <a:lnTo>
                      <a:pt x="0" y="43"/>
                    </a:lnTo>
                    <a:lnTo>
                      <a:pt x="29" y="118"/>
                    </a:lnTo>
                    <a:lnTo>
                      <a:pt x="83" y="127"/>
                    </a:lnTo>
                    <a:lnTo>
                      <a:pt x="324" y="289"/>
                    </a:lnTo>
                    <a:lnTo>
                      <a:pt x="312" y="325"/>
                    </a:lnTo>
                    <a:lnTo>
                      <a:pt x="312" y="386"/>
                    </a:lnTo>
                    <a:lnTo>
                      <a:pt x="337" y="415"/>
                    </a:lnTo>
                    <a:lnTo>
                      <a:pt x="345" y="521"/>
                    </a:lnTo>
                    <a:lnTo>
                      <a:pt x="312" y="554"/>
                    </a:lnTo>
                    <a:lnTo>
                      <a:pt x="310" y="623"/>
                    </a:lnTo>
                    <a:lnTo>
                      <a:pt x="345" y="669"/>
                    </a:lnTo>
                    <a:lnTo>
                      <a:pt x="1364" y="690"/>
                    </a:lnTo>
                    <a:lnTo>
                      <a:pt x="1411" y="623"/>
                    </a:lnTo>
                    <a:lnTo>
                      <a:pt x="1408" y="554"/>
                    </a:lnTo>
                    <a:lnTo>
                      <a:pt x="1372" y="521"/>
                    </a:lnTo>
                    <a:lnTo>
                      <a:pt x="1372" y="401"/>
                    </a:lnTo>
                    <a:lnTo>
                      <a:pt x="1408" y="386"/>
                    </a:lnTo>
                    <a:lnTo>
                      <a:pt x="1407" y="325"/>
                    </a:lnTo>
                    <a:lnTo>
                      <a:pt x="1402" y="282"/>
                    </a:lnTo>
                    <a:lnTo>
                      <a:pt x="1614" y="145"/>
                    </a:lnTo>
                    <a:lnTo>
                      <a:pt x="1680" y="118"/>
                    </a:lnTo>
                    <a:lnTo>
                      <a:pt x="1707" y="43"/>
                    </a:lnTo>
                    <a:lnTo>
                      <a:pt x="1660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4" name="Rectangle 39"/>
              <p:cNvSpPr>
                <a:spLocks noChangeArrowheads="1"/>
              </p:cNvSpPr>
              <p:nvPr/>
            </p:nvSpPr>
            <p:spPr bwMode="auto">
              <a:xfrm>
                <a:off x="1703" y="2687"/>
                <a:ext cx="365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15" name="Rectangle 40"/>
              <p:cNvSpPr>
                <a:spLocks noChangeArrowheads="1"/>
              </p:cNvSpPr>
              <p:nvPr/>
            </p:nvSpPr>
            <p:spPr bwMode="auto">
              <a:xfrm>
                <a:off x="1702" y="2766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16" name="Freeform 41"/>
              <p:cNvSpPr>
                <a:spLocks/>
              </p:cNvSpPr>
              <p:nvPr/>
            </p:nvSpPr>
            <p:spPr bwMode="auto">
              <a:xfrm>
                <a:off x="1983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7" name="Freeform 42"/>
              <p:cNvSpPr>
                <a:spLocks/>
              </p:cNvSpPr>
              <p:nvPr/>
            </p:nvSpPr>
            <p:spPr bwMode="auto">
              <a:xfrm>
                <a:off x="1904" y="2806"/>
                <a:ext cx="40" cy="422"/>
              </a:xfrm>
              <a:custGeom>
                <a:avLst/>
                <a:gdLst>
                  <a:gd name="T0" fmla="*/ 0 w 119"/>
                  <a:gd name="T1" fmla="*/ 422 h 1268"/>
                  <a:gd name="T2" fmla="*/ 0 w 119"/>
                  <a:gd name="T3" fmla="*/ 28 h 1268"/>
                  <a:gd name="T4" fmla="*/ 1 w 119"/>
                  <a:gd name="T5" fmla="*/ 22 h 1268"/>
                  <a:gd name="T6" fmla="*/ 2 w 119"/>
                  <a:gd name="T7" fmla="*/ 17 h 1268"/>
                  <a:gd name="T8" fmla="*/ 3 w 119"/>
                  <a:gd name="T9" fmla="*/ 12 h 1268"/>
                  <a:gd name="T10" fmla="*/ 6 w 119"/>
                  <a:gd name="T11" fmla="*/ 8 h 1268"/>
                  <a:gd name="T12" fmla="*/ 9 w 119"/>
                  <a:gd name="T13" fmla="*/ 5 h 1268"/>
                  <a:gd name="T14" fmla="*/ 12 w 119"/>
                  <a:gd name="T15" fmla="*/ 2 h 1268"/>
                  <a:gd name="T16" fmla="*/ 15 w 119"/>
                  <a:gd name="T17" fmla="*/ 0 h 1268"/>
                  <a:gd name="T18" fmla="*/ 19 w 119"/>
                  <a:gd name="T19" fmla="*/ 0 h 1268"/>
                  <a:gd name="T20" fmla="*/ 19 w 119"/>
                  <a:gd name="T21" fmla="*/ 0 h 1268"/>
                  <a:gd name="T22" fmla="*/ 23 w 119"/>
                  <a:gd name="T23" fmla="*/ 0 h 1268"/>
                  <a:gd name="T24" fmla="*/ 27 w 119"/>
                  <a:gd name="T25" fmla="*/ 2 h 1268"/>
                  <a:gd name="T26" fmla="*/ 31 w 119"/>
                  <a:gd name="T27" fmla="*/ 5 h 1268"/>
                  <a:gd name="T28" fmla="*/ 34 w 119"/>
                  <a:gd name="T29" fmla="*/ 8 h 1268"/>
                  <a:gd name="T30" fmla="*/ 36 w 119"/>
                  <a:gd name="T31" fmla="*/ 12 h 1268"/>
                  <a:gd name="T32" fmla="*/ 38 w 119"/>
                  <a:gd name="T33" fmla="*/ 17 h 1268"/>
                  <a:gd name="T34" fmla="*/ 40 w 119"/>
                  <a:gd name="T35" fmla="*/ 22 h 1268"/>
                  <a:gd name="T36" fmla="*/ 40 w 119"/>
                  <a:gd name="T37" fmla="*/ 28 h 1268"/>
                  <a:gd name="T38" fmla="*/ 40 w 119"/>
                  <a:gd name="T39" fmla="*/ 422 h 1268"/>
                  <a:gd name="T40" fmla="*/ 0 w 119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"/>
                  <a:gd name="T64" fmla="*/ 0 h 1268"/>
                  <a:gd name="T65" fmla="*/ 119 w 119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101" y="24"/>
                    </a:lnTo>
                    <a:lnTo>
                      <a:pt x="108" y="37"/>
                    </a:lnTo>
                    <a:lnTo>
                      <a:pt x="114" y="51"/>
                    </a:lnTo>
                    <a:lnTo>
                      <a:pt x="118" y="67"/>
                    </a:lnTo>
                    <a:lnTo>
                      <a:pt x="119" y="85"/>
                    </a:lnTo>
                    <a:lnTo>
                      <a:pt x="119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8" name="Freeform 43"/>
              <p:cNvSpPr>
                <a:spLocks/>
              </p:cNvSpPr>
              <p:nvPr/>
            </p:nvSpPr>
            <p:spPr bwMode="auto">
              <a:xfrm>
                <a:off x="1826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89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9" name="Freeform 44"/>
              <p:cNvSpPr>
                <a:spLocks/>
              </p:cNvSpPr>
              <p:nvPr/>
            </p:nvSpPr>
            <p:spPr bwMode="auto">
              <a:xfrm>
                <a:off x="1748" y="2806"/>
                <a:ext cx="39" cy="422"/>
              </a:xfrm>
              <a:custGeom>
                <a:avLst/>
                <a:gdLst>
                  <a:gd name="T0" fmla="*/ 0 w 118"/>
                  <a:gd name="T1" fmla="*/ 422 h 1268"/>
                  <a:gd name="T2" fmla="*/ 0 w 118"/>
                  <a:gd name="T3" fmla="*/ 28 h 1268"/>
                  <a:gd name="T4" fmla="*/ 1 w 118"/>
                  <a:gd name="T5" fmla="*/ 22 h 1268"/>
                  <a:gd name="T6" fmla="*/ 2 w 118"/>
                  <a:gd name="T7" fmla="*/ 17 h 1268"/>
                  <a:gd name="T8" fmla="*/ 3 w 118"/>
                  <a:gd name="T9" fmla="*/ 12 h 1268"/>
                  <a:gd name="T10" fmla="*/ 6 w 118"/>
                  <a:gd name="T11" fmla="*/ 8 h 1268"/>
                  <a:gd name="T12" fmla="*/ 9 w 118"/>
                  <a:gd name="T13" fmla="*/ 5 h 1268"/>
                  <a:gd name="T14" fmla="*/ 12 w 118"/>
                  <a:gd name="T15" fmla="*/ 2 h 1268"/>
                  <a:gd name="T16" fmla="*/ 15 w 118"/>
                  <a:gd name="T17" fmla="*/ 0 h 1268"/>
                  <a:gd name="T18" fmla="*/ 19 w 118"/>
                  <a:gd name="T19" fmla="*/ 0 h 1268"/>
                  <a:gd name="T20" fmla="*/ 19 w 118"/>
                  <a:gd name="T21" fmla="*/ 0 h 1268"/>
                  <a:gd name="T22" fmla="*/ 23 w 118"/>
                  <a:gd name="T23" fmla="*/ 0 h 1268"/>
                  <a:gd name="T24" fmla="*/ 26 w 118"/>
                  <a:gd name="T25" fmla="*/ 2 h 1268"/>
                  <a:gd name="T26" fmla="*/ 30 w 118"/>
                  <a:gd name="T27" fmla="*/ 5 h 1268"/>
                  <a:gd name="T28" fmla="*/ 33 w 118"/>
                  <a:gd name="T29" fmla="*/ 8 h 1268"/>
                  <a:gd name="T30" fmla="*/ 35 w 118"/>
                  <a:gd name="T31" fmla="*/ 12 h 1268"/>
                  <a:gd name="T32" fmla="*/ 37 w 118"/>
                  <a:gd name="T33" fmla="*/ 17 h 1268"/>
                  <a:gd name="T34" fmla="*/ 38 w 118"/>
                  <a:gd name="T35" fmla="*/ 22 h 1268"/>
                  <a:gd name="T36" fmla="*/ 39 w 118"/>
                  <a:gd name="T37" fmla="*/ 28 h 1268"/>
                  <a:gd name="T38" fmla="*/ 39 w 118"/>
                  <a:gd name="T39" fmla="*/ 422 h 1268"/>
                  <a:gd name="T40" fmla="*/ 0 w 118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68"/>
                  <a:gd name="T65" fmla="*/ 118 w 118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7" y="37"/>
                    </a:lnTo>
                    <a:lnTo>
                      <a:pt x="113" y="51"/>
                    </a:lnTo>
                    <a:lnTo>
                      <a:pt x="116" y="67"/>
                    </a:lnTo>
                    <a:lnTo>
                      <a:pt x="118" y="85"/>
                    </a:lnTo>
                    <a:lnTo>
                      <a:pt x="118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0" name="Rectangle 45"/>
              <p:cNvSpPr>
                <a:spLocks noChangeArrowheads="1"/>
              </p:cNvSpPr>
              <p:nvPr/>
            </p:nvSpPr>
            <p:spPr bwMode="auto">
              <a:xfrm>
                <a:off x="1599" y="2505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21" name="Freeform 46"/>
              <p:cNvSpPr>
                <a:spLocks/>
              </p:cNvSpPr>
              <p:nvPr/>
            </p:nvSpPr>
            <p:spPr bwMode="auto">
              <a:xfrm>
                <a:off x="1608" y="2598"/>
                <a:ext cx="551" cy="69"/>
              </a:xfrm>
              <a:custGeom>
                <a:avLst/>
                <a:gdLst>
                  <a:gd name="T0" fmla="*/ 551 w 1651"/>
                  <a:gd name="T1" fmla="*/ 0 h 207"/>
                  <a:gd name="T2" fmla="*/ 0 w 1651"/>
                  <a:gd name="T3" fmla="*/ 0 h 207"/>
                  <a:gd name="T4" fmla="*/ 94 w 1651"/>
                  <a:gd name="T5" fmla="*/ 69 h 207"/>
                  <a:gd name="T6" fmla="*/ 460 w 1651"/>
                  <a:gd name="T7" fmla="*/ 69 h 207"/>
                  <a:gd name="T8" fmla="*/ 551 w 1651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1"/>
                  <a:gd name="T16" fmla="*/ 0 h 207"/>
                  <a:gd name="T17" fmla="*/ 1651 w 1651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1" h="207">
                    <a:moveTo>
                      <a:pt x="1651" y="0"/>
                    </a:moveTo>
                    <a:lnTo>
                      <a:pt x="0" y="0"/>
                    </a:lnTo>
                    <a:lnTo>
                      <a:pt x="283" y="207"/>
                    </a:lnTo>
                    <a:lnTo>
                      <a:pt x="1378" y="207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708" name="Rectangle 47"/>
            <p:cNvSpPr>
              <a:spLocks noChangeArrowheads="1"/>
            </p:cNvSpPr>
            <p:nvPr/>
          </p:nvSpPr>
          <p:spPr bwMode="auto">
            <a:xfrm>
              <a:off x="2160" y="1726"/>
              <a:ext cx="10" cy="96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09" name="Rectangle 48"/>
            <p:cNvSpPr>
              <a:spLocks noChangeArrowheads="1"/>
            </p:cNvSpPr>
            <p:nvPr/>
          </p:nvSpPr>
          <p:spPr bwMode="auto">
            <a:xfrm>
              <a:off x="2062" y="1889"/>
              <a:ext cx="11" cy="1829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10" name="Rectangle 49"/>
            <p:cNvSpPr>
              <a:spLocks noChangeArrowheads="1"/>
            </p:cNvSpPr>
            <p:nvPr/>
          </p:nvSpPr>
          <p:spPr bwMode="auto">
            <a:xfrm>
              <a:off x="2160" y="3785"/>
              <a:ext cx="10" cy="93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11" name="Freeform 50"/>
            <p:cNvSpPr>
              <a:spLocks/>
            </p:cNvSpPr>
            <p:nvPr/>
          </p:nvSpPr>
          <p:spPr bwMode="auto">
            <a:xfrm>
              <a:off x="2065" y="3708"/>
              <a:ext cx="104" cy="85"/>
            </a:xfrm>
            <a:custGeom>
              <a:avLst/>
              <a:gdLst>
                <a:gd name="T0" fmla="*/ 98 w 207"/>
                <a:gd name="T1" fmla="*/ 85 h 168"/>
                <a:gd name="T2" fmla="*/ 104 w 207"/>
                <a:gd name="T3" fmla="*/ 76 h 168"/>
                <a:gd name="T4" fmla="*/ 6 w 207"/>
                <a:gd name="T5" fmla="*/ 0 h 168"/>
                <a:gd name="T6" fmla="*/ 0 w 207"/>
                <a:gd name="T7" fmla="*/ 9 h 168"/>
                <a:gd name="T8" fmla="*/ 98 w 207"/>
                <a:gd name="T9" fmla="*/ 85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68"/>
                <a:gd name="T17" fmla="*/ 207 w 207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68">
                  <a:moveTo>
                    <a:pt x="195" y="168"/>
                  </a:moveTo>
                  <a:lnTo>
                    <a:pt x="207" y="15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195" y="168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2" name="Line 51"/>
            <p:cNvSpPr>
              <a:spLocks noChangeShapeType="1"/>
            </p:cNvSpPr>
            <p:nvPr/>
          </p:nvSpPr>
          <p:spPr bwMode="auto">
            <a:xfrm flipH="1">
              <a:off x="2065" y="1819"/>
              <a:ext cx="100" cy="76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0" name="Group 52"/>
          <p:cNvGrpSpPr>
            <a:grpSpLocks/>
          </p:cNvGrpSpPr>
          <p:nvPr/>
        </p:nvGrpSpPr>
        <p:grpSpPr bwMode="auto">
          <a:xfrm>
            <a:off x="6243638" y="2881314"/>
            <a:ext cx="908050" cy="3417887"/>
            <a:chOff x="2393" y="1726"/>
            <a:chExt cx="572" cy="2153"/>
          </a:xfrm>
        </p:grpSpPr>
        <p:grpSp>
          <p:nvGrpSpPr>
            <p:cNvPr id="52659" name="Group 53"/>
            <p:cNvGrpSpPr>
              <a:grpSpLocks/>
            </p:cNvGrpSpPr>
            <p:nvPr/>
          </p:nvGrpSpPr>
          <p:grpSpPr bwMode="auto">
            <a:xfrm>
              <a:off x="2393" y="2118"/>
              <a:ext cx="569" cy="723"/>
              <a:chOff x="2393" y="2118"/>
              <a:chExt cx="569" cy="723"/>
            </a:xfrm>
          </p:grpSpPr>
          <p:sp>
            <p:nvSpPr>
              <p:cNvPr id="52695" name="Freeform 54"/>
              <p:cNvSpPr>
                <a:spLocks/>
              </p:cNvSpPr>
              <p:nvPr/>
            </p:nvSpPr>
            <p:spPr bwMode="auto">
              <a:xfrm>
                <a:off x="2393" y="2171"/>
                <a:ext cx="569" cy="231"/>
              </a:xfrm>
              <a:custGeom>
                <a:avLst/>
                <a:gdLst>
                  <a:gd name="T0" fmla="*/ 6 w 1707"/>
                  <a:gd name="T1" fmla="*/ 0 h 691"/>
                  <a:gd name="T2" fmla="*/ 0 w 1707"/>
                  <a:gd name="T3" fmla="*/ 14 h 691"/>
                  <a:gd name="T4" fmla="*/ 10 w 1707"/>
                  <a:gd name="T5" fmla="*/ 40 h 691"/>
                  <a:gd name="T6" fmla="*/ 27 w 1707"/>
                  <a:gd name="T7" fmla="*/ 43 h 691"/>
                  <a:gd name="T8" fmla="*/ 108 w 1707"/>
                  <a:gd name="T9" fmla="*/ 97 h 691"/>
                  <a:gd name="T10" fmla="*/ 104 w 1707"/>
                  <a:gd name="T11" fmla="*/ 109 h 691"/>
                  <a:gd name="T12" fmla="*/ 104 w 1707"/>
                  <a:gd name="T13" fmla="*/ 129 h 691"/>
                  <a:gd name="T14" fmla="*/ 112 w 1707"/>
                  <a:gd name="T15" fmla="*/ 139 h 691"/>
                  <a:gd name="T16" fmla="*/ 115 w 1707"/>
                  <a:gd name="T17" fmla="*/ 174 h 691"/>
                  <a:gd name="T18" fmla="*/ 104 w 1707"/>
                  <a:gd name="T19" fmla="*/ 186 h 691"/>
                  <a:gd name="T20" fmla="*/ 103 w 1707"/>
                  <a:gd name="T21" fmla="*/ 209 h 691"/>
                  <a:gd name="T22" fmla="*/ 115 w 1707"/>
                  <a:gd name="T23" fmla="*/ 224 h 691"/>
                  <a:gd name="T24" fmla="*/ 454 w 1707"/>
                  <a:gd name="T25" fmla="*/ 231 h 691"/>
                  <a:gd name="T26" fmla="*/ 470 w 1707"/>
                  <a:gd name="T27" fmla="*/ 209 h 691"/>
                  <a:gd name="T28" fmla="*/ 469 w 1707"/>
                  <a:gd name="T29" fmla="*/ 186 h 691"/>
                  <a:gd name="T30" fmla="*/ 457 w 1707"/>
                  <a:gd name="T31" fmla="*/ 174 h 691"/>
                  <a:gd name="T32" fmla="*/ 457 w 1707"/>
                  <a:gd name="T33" fmla="*/ 134 h 691"/>
                  <a:gd name="T34" fmla="*/ 469 w 1707"/>
                  <a:gd name="T35" fmla="*/ 129 h 691"/>
                  <a:gd name="T36" fmla="*/ 469 w 1707"/>
                  <a:gd name="T37" fmla="*/ 109 h 691"/>
                  <a:gd name="T38" fmla="*/ 467 w 1707"/>
                  <a:gd name="T39" fmla="*/ 94 h 691"/>
                  <a:gd name="T40" fmla="*/ 538 w 1707"/>
                  <a:gd name="T41" fmla="*/ 49 h 691"/>
                  <a:gd name="T42" fmla="*/ 560 w 1707"/>
                  <a:gd name="T43" fmla="*/ 40 h 691"/>
                  <a:gd name="T44" fmla="*/ 569 w 1707"/>
                  <a:gd name="T45" fmla="*/ 14 h 691"/>
                  <a:gd name="T46" fmla="*/ 553 w 1707"/>
                  <a:gd name="T47" fmla="*/ 6 h 691"/>
                  <a:gd name="T48" fmla="*/ 6 w 1707"/>
                  <a:gd name="T49" fmla="*/ 0 h 6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1"/>
                  <a:gd name="T77" fmla="*/ 1707 w 1707"/>
                  <a:gd name="T78" fmla="*/ 691 h 6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1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2" y="128"/>
                    </a:lnTo>
                    <a:lnTo>
                      <a:pt x="323" y="290"/>
                    </a:lnTo>
                    <a:lnTo>
                      <a:pt x="311" y="326"/>
                    </a:lnTo>
                    <a:lnTo>
                      <a:pt x="311" y="387"/>
                    </a:lnTo>
                    <a:lnTo>
                      <a:pt x="337" y="416"/>
                    </a:lnTo>
                    <a:lnTo>
                      <a:pt x="344" y="521"/>
                    </a:lnTo>
                    <a:lnTo>
                      <a:pt x="311" y="555"/>
                    </a:lnTo>
                    <a:lnTo>
                      <a:pt x="309" y="624"/>
                    </a:lnTo>
                    <a:lnTo>
                      <a:pt x="344" y="669"/>
                    </a:lnTo>
                    <a:lnTo>
                      <a:pt x="1363" y="691"/>
                    </a:lnTo>
                    <a:lnTo>
                      <a:pt x="1411" y="624"/>
                    </a:lnTo>
                    <a:lnTo>
                      <a:pt x="1407" y="555"/>
                    </a:lnTo>
                    <a:lnTo>
                      <a:pt x="1371" y="521"/>
                    </a:lnTo>
                    <a:lnTo>
                      <a:pt x="1371" y="401"/>
                    </a:lnTo>
                    <a:lnTo>
                      <a:pt x="1407" y="387"/>
                    </a:lnTo>
                    <a:lnTo>
                      <a:pt x="1406" y="326"/>
                    </a:lnTo>
                    <a:lnTo>
                      <a:pt x="1401" y="282"/>
                    </a:lnTo>
                    <a:lnTo>
                      <a:pt x="1614" y="146"/>
                    </a:lnTo>
                    <a:lnTo>
                      <a:pt x="1679" y="119"/>
                    </a:lnTo>
                    <a:lnTo>
                      <a:pt x="1707" y="43"/>
                    </a:lnTo>
                    <a:lnTo>
                      <a:pt x="1659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6" name="Rectangle 55"/>
              <p:cNvSpPr>
                <a:spLocks noChangeArrowheads="1"/>
              </p:cNvSpPr>
              <p:nvPr/>
            </p:nvSpPr>
            <p:spPr bwMode="auto">
              <a:xfrm>
                <a:off x="2496" y="2300"/>
                <a:ext cx="366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97" name="Rectangle 56"/>
              <p:cNvSpPr>
                <a:spLocks noChangeArrowheads="1"/>
              </p:cNvSpPr>
              <p:nvPr/>
            </p:nvSpPr>
            <p:spPr bwMode="auto">
              <a:xfrm>
                <a:off x="2496" y="2379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98" name="Freeform 57"/>
              <p:cNvSpPr>
                <a:spLocks/>
              </p:cNvSpPr>
              <p:nvPr/>
            </p:nvSpPr>
            <p:spPr bwMode="auto">
              <a:xfrm>
                <a:off x="2777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5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9" name="Freeform 58"/>
              <p:cNvSpPr>
                <a:spLocks/>
              </p:cNvSpPr>
              <p:nvPr/>
            </p:nvSpPr>
            <p:spPr bwMode="auto">
              <a:xfrm>
                <a:off x="2698" y="2418"/>
                <a:ext cx="40" cy="423"/>
              </a:xfrm>
              <a:custGeom>
                <a:avLst/>
                <a:gdLst>
                  <a:gd name="T0" fmla="*/ 0 w 119"/>
                  <a:gd name="T1" fmla="*/ 423 h 1268"/>
                  <a:gd name="T2" fmla="*/ 0 w 119"/>
                  <a:gd name="T3" fmla="*/ 28 h 1268"/>
                  <a:gd name="T4" fmla="*/ 1 w 119"/>
                  <a:gd name="T5" fmla="*/ 22 h 1268"/>
                  <a:gd name="T6" fmla="*/ 2 w 119"/>
                  <a:gd name="T7" fmla="*/ 17 h 1268"/>
                  <a:gd name="T8" fmla="*/ 3 w 119"/>
                  <a:gd name="T9" fmla="*/ 12 h 1268"/>
                  <a:gd name="T10" fmla="*/ 6 w 119"/>
                  <a:gd name="T11" fmla="*/ 8 h 1268"/>
                  <a:gd name="T12" fmla="*/ 9 w 119"/>
                  <a:gd name="T13" fmla="*/ 5 h 1268"/>
                  <a:gd name="T14" fmla="*/ 12 w 119"/>
                  <a:gd name="T15" fmla="*/ 2 h 1268"/>
                  <a:gd name="T16" fmla="*/ 15 w 119"/>
                  <a:gd name="T17" fmla="*/ 0 h 1268"/>
                  <a:gd name="T18" fmla="*/ 19 w 119"/>
                  <a:gd name="T19" fmla="*/ 0 h 1268"/>
                  <a:gd name="T20" fmla="*/ 19 w 119"/>
                  <a:gd name="T21" fmla="*/ 0 h 1268"/>
                  <a:gd name="T22" fmla="*/ 23 w 119"/>
                  <a:gd name="T23" fmla="*/ 0 h 1268"/>
                  <a:gd name="T24" fmla="*/ 27 w 119"/>
                  <a:gd name="T25" fmla="*/ 2 h 1268"/>
                  <a:gd name="T26" fmla="*/ 31 w 119"/>
                  <a:gd name="T27" fmla="*/ 5 h 1268"/>
                  <a:gd name="T28" fmla="*/ 34 w 119"/>
                  <a:gd name="T29" fmla="*/ 8 h 1268"/>
                  <a:gd name="T30" fmla="*/ 36 w 119"/>
                  <a:gd name="T31" fmla="*/ 12 h 1268"/>
                  <a:gd name="T32" fmla="*/ 38 w 119"/>
                  <a:gd name="T33" fmla="*/ 17 h 1268"/>
                  <a:gd name="T34" fmla="*/ 40 w 119"/>
                  <a:gd name="T35" fmla="*/ 22 h 1268"/>
                  <a:gd name="T36" fmla="*/ 40 w 119"/>
                  <a:gd name="T37" fmla="*/ 28 h 1268"/>
                  <a:gd name="T38" fmla="*/ 40 w 119"/>
                  <a:gd name="T39" fmla="*/ 423 h 1268"/>
                  <a:gd name="T40" fmla="*/ 0 w 119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"/>
                  <a:gd name="T64" fmla="*/ 0 h 1268"/>
                  <a:gd name="T65" fmla="*/ 119 w 119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5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5"/>
                    </a:lnTo>
                    <a:lnTo>
                      <a:pt x="101" y="24"/>
                    </a:lnTo>
                    <a:lnTo>
                      <a:pt x="108" y="37"/>
                    </a:lnTo>
                    <a:lnTo>
                      <a:pt x="114" y="52"/>
                    </a:lnTo>
                    <a:lnTo>
                      <a:pt x="118" y="67"/>
                    </a:lnTo>
                    <a:lnTo>
                      <a:pt x="119" y="85"/>
                    </a:lnTo>
                    <a:lnTo>
                      <a:pt x="119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0" name="Freeform 59"/>
              <p:cNvSpPr>
                <a:spLocks/>
              </p:cNvSpPr>
              <p:nvPr/>
            </p:nvSpPr>
            <p:spPr bwMode="auto">
              <a:xfrm>
                <a:off x="2620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5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89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1" name="Freeform 60"/>
              <p:cNvSpPr>
                <a:spLocks/>
              </p:cNvSpPr>
              <p:nvPr/>
            </p:nvSpPr>
            <p:spPr bwMode="auto">
              <a:xfrm>
                <a:off x="2542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2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8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2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5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5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2" name="Rectangle 61"/>
              <p:cNvSpPr>
                <a:spLocks noChangeArrowheads="1"/>
              </p:cNvSpPr>
              <p:nvPr/>
            </p:nvSpPr>
            <p:spPr bwMode="auto">
              <a:xfrm>
                <a:off x="2393" y="2118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703" name="Freeform 62"/>
              <p:cNvSpPr>
                <a:spLocks/>
              </p:cNvSpPr>
              <p:nvPr/>
            </p:nvSpPr>
            <p:spPr bwMode="auto">
              <a:xfrm>
                <a:off x="2402" y="2211"/>
                <a:ext cx="550" cy="69"/>
              </a:xfrm>
              <a:custGeom>
                <a:avLst/>
                <a:gdLst>
                  <a:gd name="T0" fmla="*/ 550 w 1650"/>
                  <a:gd name="T1" fmla="*/ 0 h 207"/>
                  <a:gd name="T2" fmla="*/ 0 w 1650"/>
                  <a:gd name="T3" fmla="*/ 0 h 207"/>
                  <a:gd name="T4" fmla="*/ 94 w 1650"/>
                  <a:gd name="T5" fmla="*/ 69 h 207"/>
                  <a:gd name="T6" fmla="*/ 459 w 1650"/>
                  <a:gd name="T7" fmla="*/ 69 h 207"/>
                  <a:gd name="T8" fmla="*/ 550 w 16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7"/>
                  <a:gd name="T17" fmla="*/ 1650 w 16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7">
                    <a:moveTo>
                      <a:pt x="1650" y="0"/>
                    </a:moveTo>
                    <a:lnTo>
                      <a:pt x="0" y="0"/>
                    </a:lnTo>
                    <a:lnTo>
                      <a:pt x="282" y="207"/>
                    </a:lnTo>
                    <a:lnTo>
                      <a:pt x="1377" y="207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660" name="Group 63"/>
            <p:cNvGrpSpPr>
              <a:grpSpLocks/>
            </p:cNvGrpSpPr>
            <p:nvPr/>
          </p:nvGrpSpPr>
          <p:grpSpPr bwMode="auto">
            <a:xfrm>
              <a:off x="2393" y="1727"/>
              <a:ext cx="569" cy="723"/>
              <a:chOff x="2393" y="1727"/>
              <a:chExt cx="569" cy="723"/>
            </a:xfrm>
          </p:grpSpPr>
          <p:sp>
            <p:nvSpPr>
              <p:cNvPr id="52686" name="Freeform 64"/>
              <p:cNvSpPr>
                <a:spLocks/>
              </p:cNvSpPr>
              <p:nvPr/>
            </p:nvSpPr>
            <p:spPr bwMode="auto">
              <a:xfrm>
                <a:off x="2393" y="1780"/>
                <a:ext cx="569" cy="230"/>
              </a:xfrm>
              <a:custGeom>
                <a:avLst/>
                <a:gdLst>
                  <a:gd name="T0" fmla="*/ 6 w 1707"/>
                  <a:gd name="T1" fmla="*/ 0 h 690"/>
                  <a:gd name="T2" fmla="*/ 0 w 1707"/>
                  <a:gd name="T3" fmla="*/ 14 h 690"/>
                  <a:gd name="T4" fmla="*/ 10 w 1707"/>
                  <a:gd name="T5" fmla="*/ 40 h 690"/>
                  <a:gd name="T6" fmla="*/ 27 w 1707"/>
                  <a:gd name="T7" fmla="*/ 42 h 690"/>
                  <a:gd name="T8" fmla="*/ 108 w 1707"/>
                  <a:gd name="T9" fmla="*/ 96 h 690"/>
                  <a:gd name="T10" fmla="*/ 104 w 1707"/>
                  <a:gd name="T11" fmla="*/ 108 h 690"/>
                  <a:gd name="T12" fmla="*/ 104 w 1707"/>
                  <a:gd name="T13" fmla="*/ 129 h 690"/>
                  <a:gd name="T14" fmla="*/ 112 w 1707"/>
                  <a:gd name="T15" fmla="*/ 138 h 690"/>
                  <a:gd name="T16" fmla="*/ 115 w 1707"/>
                  <a:gd name="T17" fmla="*/ 174 h 690"/>
                  <a:gd name="T18" fmla="*/ 104 w 1707"/>
                  <a:gd name="T19" fmla="*/ 185 h 690"/>
                  <a:gd name="T20" fmla="*/ 103 w 1707"/>
                  <a:gd name="T21" fmla="*/ 208 h 690"/>
                  <a:gd name="T22" fmla="*/ 115 w 1707"/>
                  <a:gd name="T23" fmla="*/ 223 h 690"/>
                  <a:gd name="T24" fmla="*/ 454 w 1707"/>
                  <a:gd name="T25" fmla="*/ 230 h 690"/>
                  <a:gd name="T26" fmla="*/ 470 w 1707"/>
                  <a:gd name="T27" fmla="*/ 208 h 690"/>
                  <a:gd name="T28" fmla="*/ 469 w 1707"/>
                  <a:gd name="T29" fmla="*/ 185 h 690"/>
                  <a:gd name="T30" fmla="*/ 457 w 1707"/>
                  <a:gd name="T31" fmla="*/ 174 h 690"/>
                  <a:gd name="T32" fmla="*/ 457 w 1707"/>
                  <a:gd name="T33" fmla="*/ 134 h 690"/>
                  <a:gd name="T34" fmla="*/ 469 w 1707"/>
                  <a:gd name="T35" fmla="*/ 129 h 690"/>
                  <a:gd name="T36" fmla="*/ 469 w 1707"/>
                  <a:gd name="T37" fmla="*/ 108 h 690"/>
                  <a:gd name="T38" fmla="*/ 467 w 1707"/>
                  <a:gd name="T39" fmla="*/ 94 h 690"/>
                  <a:gd name="T40" fmla="*/ 538 w 1707"/>
                  <a:gd name="T41" fmla="*/ 48 h 690"/>
                  <a:gd name="T42" fmla="*/ 560 w 1707"/>
                  <a:gd name="T43" fmla="*/ 40 h 690"/>
                  <a:gd name="T44" fmla="*/ 569 w 1707"/>
                  <a:gd name="T45" fmla="*/ 14 h 690"/>
                  <a:gd name="T46" fmla="*/ 553 w 1707"/>
                  <a:gd name="T47" fmla="*/ 6 h 690"/>
                  <a:gd name="T48" fmla="*/ 6 w 1707"/>
                  <a:gd name="T49" fmla="*/ 0 h 6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0"/>
                  <a:gd name="T77" fmla="*/ 1707 w 1707"/>
                  <a:gd name="T78" fmla="*/ 690 h 6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0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2" y="127"/>
                    </a:lnTo>
                    <a:lnTo>
                      <a:pt x="323" y="289"/>
                    </a:lnTo>
                    <a:lnTo>
                      <a:pt x="311" y="325"/>
                    </a:lnTo>
                    <a:lnTo>
                      <a:pt x="311" y="387"/>
                    </a:lnTo>
                    <a:lnTo>
                      <a:pt x="337" y="415"/>
                    </a:lnTo>
                    <a:lnTo>
                      <a:pt x="344" y="521"/>
                    </a:lnTo>
                    <a:lnTo>
                      <a:pt x="311" y="555"/>
                    </a:lnTo>
                    <a:lnTo>
                      <a:pt x="309" y="623"/>
                    </a:lnTo>
                    <a:lnTo>
                      <a:pt x="344" y="669"/>
                    </a:lnTo>
                    <a:lnTo>
                      <a:pt x="1363" y="690"/>
                    </a:lnTo>
                    <a:lnTo>
                      <a:pt x="1411" y="623"/>
                    </a:lnTo>
                    <a:lnTo>
                      <a:pt x="1407" y="555"/>
                    </a:lnTo>
                    <a:lnTo>
                      <a:pt x="1371" y="521"/>
                    </a:lnTo>
                    <a:lnTo>
                      <a:pt x="1371" y="401"/>
                    </a:lnTo>
                    <a:lnTo>
                      <a:pt x="1407" y="387"/>
                    </a:lnTo>
                    <a:lnTo>
                      <a:pt x="1406" y="325"/>
                    </a:lnTo>
                    <a:lnTo>
                      <a:pt x="1401" y="282"/>
                    </a:lnTo>
                    <a:lnTo>
                      <a:pt x="1614" y="145"/>
                    </a:lnTo>
                    <a:lnTo>
                      <a:pt x="1679" y="119"/>
                    </a:lnTo>
                    <a:lnTo>
                      <a:pt x="1707" y="43"/>
                    </a:lnTo>
                    <a:lnTo>
                      <a:pt x="1659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7" name="Rectangle 65"/>
              <p:cNvSpPr>
                <a:spLocks noChangeArrowheads="1"/>
              </p:cNvSpPr>
              <p:nvPr/>
            </p:nvSpPr>
            <p:spPr bwMode="auto">
              <a:xfrm>
                <a:off x="2496" y="1909"/>
                <a:ext cx="366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88" name="Rectangle 66"/>
              <p:cNvSpPr>
                <a:spLocks noChangeArrowheads="1"/>
              </p:cNvSpPr>
              <p:nvPr/>
            </p:nvSpPr>
            <p:spPr bwMode="auto">
              <a:xfrm>
                <a:off x="2496" y="1988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89" name="Freeform 67"/>
              <p:cNvSpPr>
                <a:spLocks/>
              </p:cNvSpPr>
              <p:nvPr/>
            </p:nvSpPr>
            <p:spPr bwMode="auto">
              <a:xfrm>
                <a:off x="2777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0" name="Freeform 68"/>
              <p:cNvSpPr>
                <a:spLocks/>
              </p:cNvSpPr>
              <p:nvPr/>
            </p:nvSpPr>
            <p:spPr bwMode="auto">
              <a:xfrm>
                <a:off x="2698" y="2027"/>
                <a:ext cx="40" cy="423"/>
              </a:xfrm>
              <a:custGeom>
                <a:avLst/>
                <a:gdLst>
                  <a:gd name="T0" fmla="*/ 0 w 119"/>
                  <a:gd name="T1" fmla="*/ 423 h 1268"/>
                  <a:gd name="T2" fmla="*/ 0 w 119"/>
                  <a:gd name="T3" fmla="*/ 28 h 1268"/>
                  <a:gd name="T4" fmla="*/ 1 w 119"/>
                  <a:gd name="T5" fmla="*/ 22 h 1268"/>
                  <a:gd name="T6" fmla="*/ 2 w 119"/>
                  <a:gd name="T7" fmla="*/ 17 h 1268"/>
                  <a:gd name="T8" fmla="*/ 3 w 119"/>
                  <a:gd name="T9" fmla="*/ 12 h 1268"/>
                  <a:gd name="T10" fmla="*/ 6 w 119"/>
                  <a:gd name="T11" fmla="*/ 8 h 1268"/>
                  <a:gd name="T12" fmla="*/ 9 w 119"/>
                  <a:gd name="T13" fmla="*/ 5 h 1268"/>
                  <a:gd name="T14" fmla="*/ 12 w 119"/>
                  <a:gd name="T15" fmla="*/ 2 h 1268"/>
                  <a:gd name="T16" fmla="*/ 15 w 119"/>
                  <a:gd name="T17" fmla="*/ 0 h 1268"/>
                  <a:gd name="T18" fmla="*/ 19 w 119"/>
                  <a:gd name="T19" fmla="*/ 0 h 1268"/>
                  <a:gd name="T20" fmla="*/ 19 w 119"/>
                  <a:gd name="T21" fmla="*/ 0 h 1268"/>
                  <a:gd name="T22" fmla="*/ 23 w 119"/>
                  <a:gd name="T23" fmla="*/ 0 h 1268"/>
                  <a:gd name="T24" fmla="*/ 27 w 119"/>
                  <a:gd name="T25" fmla="*/ 2 h 1268"/>
                  <a:gd name="T26" fmla="*/ 31 w 119"/>
                  <a:gd name="T27" fmla="*/ 5 h 1268"/>
                  <a:gd name="T28" fmla="*/ 34 w 119"/>
                  <a:gd name="T29" fmla="*/ 8 h 1268"/>
                  <a:gd name="T30" fmla="*/ 36 w 119"/>
                  <a:gd name="T31" fmla="*/ 12 h 1268"/>
                  <a:gd name="T32" fmla="*/ 38 w 119"/>
                  <a:gd name="T33" fmla="*/ 17 h 1268"/>
                  <a:gd name="T34" fmla="*/ 40 w 119"/>
                  <a:gd name="T35" fmla="*/ 22 h 1268"/>
                  <a:gd name="T36" fmla="*/ 40 w 119"/>
                  <a:gd name="T37" fmla="*/ 28 h 1268"/>
                  <a:gd name="T38" fmla="*/ 40 w 119"/>
                  <a:gd name="T39" fmla="*/ 423 h 1268"/>
                  <a:gd name="T40" fmla="*/ 0 w 119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"/>
                  <a:gd name="T64" fmla="*/ 0 h 1268"/>
                  <a:gd name="T65" fmla="*/ 119 w 119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101" y="24"/>
                    </a:lnTo>
                    <a:lnTo>
                      <a:pt x="108" y="37"/>
                    </a:lnTo>
                    <a:lnTo>
                      <a:pt x="114" y="51"/>
                    </a:lnTo>
                    <a:lnTo>
                      <a:pt x="118" y="67"/>
                    </a:lnTo>
                    <a:lnTo>
                      <a:pt x="119" y="85"/>
                    </a:lnTo>
                    <a:lnTo>
                      <a:pt x="119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1" name="Freeform 69"/>
              <p:cNvSpPr>
                <a:spLocks/>
              </p:cNvSpPr>
              <p:nvPr/>
            </p:nvSpPr>
            <p:spPr bwMode="auto">
              <a:xfrm>
                <a:off x="2620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89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2" name="Freeform 70"/>
              <p:cNvSpPr>
                <a:spLocks/>
              </p:cNvSpPr>
              <p:nvPr/>
            </p:nvSpPr>
            <p:spPr bwMode="auto">
              <a:xfrm>
                <a:off x="2542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2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8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5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3" name="Rectangle 71"/>
              <p:cNvSpPr>
                <a:spLocks noChangeArrowheads="1"/>
              </p:cNvSpPr>
              <p:nvPr/>
            </p:nvSpPr>
            <p:spPr bwMode="auto">
              <a:xfrm>
                <a:off x="2393" y="1727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94" name="Freeform 72"/>
              <p:cNvSpPr>
                <a:spLocks/>
              </p:cNvSpPr>
              <p:nvPr/>
            </p:nvSpPr>
            <p:spPr bwMode="auto">
              <a:xfrm>
                <a:off x="2402" y="1820"/>
                <a:ext cx="550" cy="69"/>
              </a:xfrm>
              <a:custGeom>
                <a:avLst/>
                <a:gdLst>
                  <a:gd name="T0" fmla="*/ 550 w 1650"/>
                  <a:gd name="T1" fmla="*/ 0 h 206"/>
                  <a:gd name="T2" fmla="*/ 0 w 1650"/>
                  <a:gd name="T3" fmla="*/ 0 h 206"/>
                  <a:gd name="T4" fmla="*/ 94 w 1650"/>
                  <a:gd name="T5" fmla="*/ 69 h 206"/>
                  <a:gd name="T6" fmla="*/ 459 w 1650"/>
                  <a:gd name="T7" fmla="*/ 69 h 206"/>
                  <a:gd name="T8" fmla="*/ 550 w 1650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6"/>
                  <a:gd name="T17" fmla="*/ 1650 w 1650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6">
                    <a:moveTo>
                      <a:pt x="1650" y="0"/>
                    </a:moveTo>
                    <a:lnTo>
                      <a:pt x="0" y="0"/>
                    </a:lnTo>
                    <a:lnTo>
                      <a:pt x="282" y="206"/>
                    </a:lnTo>
                    <a:lnTo>
                      <a:pt x="1377" y="206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661" name="Group 73"/>
            <p:cNvGrpSpPr>
              <a:grpSpLocks/>
            </p:cNvGrpSpPr>
            <p:nvPr/>
          </p:nvGrpSpPr>
          <p:grpSpPr bwMode="auto">
            <a:xfrm>
              <a:off x="2393" y="3155"/>
              <a:ext cx="569" cy="724"/>
              <a:chOff x="2393" y="3155"/>
              <a:chExt cx="569" cy="724"/>
            </a:xfrm>
          </p:grpSpPr>
          <p:sp>
            <p:nvSpPr>
              <p:cNvPr id="52677" name="Freeform 74"/>
              <p:cNvSpPr>
                <a:spLocks/>
              </p:cNvSpPr>
              <p:nvPr/>
            </p:nvSpPr>
            <p:spPr bwMode="auto">
              <a:xfrm>
                <a:off x="2393" y="3208"/>
                <a:ext cx="569" cy="230"/>
              </a:xfrm>
              <a:custGeom>
                <a:avLst/>
                <a:gdLst>
                  <a:gd name="T0" fmla="*/ 6 w 1707"/>
                  <a:gd name="T1" fmla="*/ 0 h 691"/>
                  <a:gd name="T2" fmla="*/ 0 w 1707"/>
                  <a:gd name="T3" fmla="*/ 14 h 691"/>
                  <a:gd name="T4" fmla="*/ 10 w 1707"/>
                  <a:gd name="T5" fmla="*/ 40 h 691"/>
                  <a:gd name="T6" fmla="*/ 27 w 1707"/>
                  <a:gd name="T7" fmla="*/ 42 h 691"/>
                  <a:gd name="T8" fmla="*/ 108 w 1707"/>
                  <a:gd name="T9" fmla="*/ 97 h 691"/>
                  <a:gd name="T10" fmla="*/ 104 w 1707"/>
                  <a:gd name="T11" fmla="*/ 109 h 691"/>
                  <a:gd name="T12" fmla="*/ 104 w 1707"/>
                  <a:gd name="T13" fmla="*/ 129 h 691"/>
                  <a:gd name="T14" fmla="*/ 112 w 1707"/>
                  <a:gd name="T15" fmla="*/ 138 h 691"/>
                  <a:gd name="T16" fmla="*/ 115 w 1707"/>
                  <a:gd name="T17" fmla="*/ 174 h 691"/>
                  <a:gd name="T18" fmla="*/ 104 w 1707"/>
                  <a:gd name="T19" fmla="*/ 185 h 691"/>
                  <a:gd name="T20" fmla="*/ 103 w 1707"/>
                  <a:gd name="T21" fmla="*/ 208 h 691"/>
                  <a:gd name="T22" fmla="*/ 115 w 1707"/>
                  <a:gd name="T23" fmla="*/ 223 h 691"/>
                  <a:gd name="T24" fmla="*/ 454 w 1707"/>
                  <a:gd name="T25" fmla="*/ 230 h 691"/>
                  <a:gd name="T26" fmla="*/ 470 w 1707"/>
                  <a:gd name="T27" fmla="*/ 208 h 691"/>
                  <a:gd name="T28" fmla="*/ 469 w 1707"/>
                  <a:gd name="T29" fmla="*/ 185 h 691"/>
                  <a:gd name="T30" fmla="*/ 457 w 1707"/>
                  <a:gd name="T31" fmla="*/ 174 h 691"/>
                  <a:gd name="T32" fmla="*/ 457 w 1707"/>
                  <a:gd name="T33" fmla="*/ 133 h 691"/>
                  <a:gd name="T34" fmla="*/ 469 w 1707"/>
                  <a:gd name="T35" fmla="*/ 129 h 691"/>
                  <a:gd name="T36" fmla="*/ 469 w 1707"/>
                  <a:gd name="T37" fmla="*/ 109 h 691"/>
                  <a:gd name="T38" fmla="*/ 467 w 1707"/>
                  <a:gd name="T39" fmla="*/ 94 h 691"/>
                  <a:gd name="T40" fmla="*/ 538 w 1707"/>
                  <a:gd name="T41" fmla="*/ 48 h 691"/>
                  <a:gd name="T42" fmla="*/ 560 w 1707"/>
                  <a:gd name="T43" fmla="*/ 40 h 691"/>
                  <a:gd name="T44" fmla="*/ 569 w 1707"/>
                  <a:gd name="T45" fmla="*/ 14 h 691"/>
                  <a:gd name="T46" fmla="*/ 553 w 1707"/>
                  <a:gd name="T47" fmla="*/ 6 h 691"/>
                  <a:gd name="T48" fmla="*/ 6 w 1707"/>
                  <a:gd name="T49" fmla="*/ 0 h 6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1"/>
                  <a:gd name="T77" fmla="*/ 1707 w 1707"/>
                  <a:gd name="T78" fmla="*/ 691 h 6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1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2" y="127"/>
                    </a:lnTo>
                    <a:lnTo>
                      <a:pt x="323" y="290"/>
                    </a:lnTo>
                    <a:lnTo>
                      <a:pt x="311" y="326"/>
                    </a:lnTo>
                    <a:lnTo>
                      <a:pt x="311" y="387"/>
                    </a:lnTo>
                    <a:lnTo>
                      <a:pt x="337" y="416"/>
                    </a:lnTo>
                    <a:lnTo>
                      <a:pt x="344" y="522"/>
                    </a:lnTo>
                    <a:lnTo>
                      <a:pt x="311" y="555"/>
                    </a:lnTo>
                    <a:lnTo>
                      <a:pt x="309" y="624"/>
                    </a:lnTo>
                    <a:lnTo>
                      <a:pt x="344" y="670"/>
                    </a:lnTo>
                    <a:lnTo>
                      <a:pt x="1363" y="691"/>
                    </a:lnTo>
                    <a:lnTo>
                      <a:pt x="1411" y="624"/>
                    </a:lnTo>
                    <a:lnTo>
                      <a:pt x="1407" y="555"/>
                    </a:lnTo>
                    <a:lnTo>
                      <a:pt x="1371" y="522"/>
                    </a:lnTo>
                    <a:lnTo>
                      <a:pt x="1371" y="401"/>
                    </a:lnTo>
                    <a:lnTo>
                      <a:pt x="1407" y="387"/>
                    </a:lnTo>
                    <a:lnTo>
                      <a:pt x="1406" y="326"/>
                    </a:lnTo>
                    <a:lnTo>
                      <a:pt x="1401" y="282"/>
                    </a:lnTo>
                    <a:lnTo>
                      <a:pt x="1614" y="145"/>
                    </a:lnTo>
                    <a:lnTo>
                      <a:pt x="1679" y="119"/>
                    </a:lnTo>
                    <a:lnTo>
                      <a:pt x="1707" y="43"/>
                    </a:lnTo>
                    <a:lnTo>
                      <a:pt x="1659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8" name="Rectangle 75"/>
              <p:cNvSpPr>
                <a:spLocks noChangeArrowheads="1"/>
              </p:cNvSpPr>
              <p:nvPr/>
            </p:nvSpPr>
            <p:spPr bwMode="auto">
              <a:xfrm>
                <a:off x="2496" y="3337"/>
                <a:ext cx="366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79" name="Rectangle 76"/>
              <p:cNvSpPr>
                <a:spLocks noChangeArrowheads="1"/>
              </p:cNvSpPr>
              <p:nvPr/>
            </p:nvSpPr>
            <p:spPr bwMode="auto">
              <a:xfrm>
                <a:off x="2496" y="3416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80" name="Freeform 77"/>
              <p:cNvSpPr>
                <a:spLocks/>
              </p:cNvSpPr>
              <p:nvPr/>
            </p:nvSpPr>
            <p:spPr bwMode="auto">
              <a:xfrm>
                <a:off x="2777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2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1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7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1" name="Freeform 78"/>
              <p:cNvSpPr>
                <a:spLocks/>
              </p:cNvSpPr>
              <p:nvPr/>
            </p:nvSpPr>
            <p:spPr bwMode="auto">
              <a:xfrm>
                <a:off x="2698" y="3455"/>
                <a:ext cx="40" cy="424"/>
              </a:xfrm>
              <a:custGeom>
                <a:avLst/>
                <a:gdLst>
                  <a:gd name="T0" fmla="*/ 0 w 119"/>
                  <a:gd name="T1" fmla="*/ 424 h 1270"/>
                  <a:gd name="T2" fmla="*/ 0 w 119"/>
                  <a:gd name="T3" fmla="*/ 28 h 1270"/>
                  <a:gd name="T4" fmla="*/ 1 w 119"/>
                  <a:gd name="T5" fmla="*/ 22 h 1270"/>
                  <a:gd name="T6" fmla="*/ 2 w 119"/>
                  <a:gd name="T7" fmla="*/ 17 h 1270"/>
                  <a:gd name="T8" fmla="*/ 3 w 119"/>
                  <a:gd name="T9" fmla="*/ 12 h 1270"/>
                  <a:gd name="T10" fmla="*/ 6 w 119"/>
                  <a:gd name="T11" fmla="*/ 8 h 1270"/>
                  <a:gd name="T12" fmla="*/ 9 w 119"/>
                  <a:gd name="T13" fmla="*/ 5 h 1270"/>
                  <a:gd name="T14" fmla="*/ 12 w 119"/>
                  <a:gd name="T15" fmla="*/ 2 h 1270"/>
                  <a:gd name="T16" fmla="*/ 15 w 119"/>
                  <a:gd name="T17" fmla="*/ 0 h 1270"/>
                  <a:gd name="T18" fmla="*/ 19 w 119"/>
                  <a:gd name="T19" fmla="*/ 0 h 1270"/>
                  <a:gd name="T20" fmla="*/ 19 w 119"/>
                  <a:gd name="T21" fmla="*/ 0 h 1270"/>
                  <a:gd name="T22" fmla="*/ 23 w 119"/>
                  <a:gd name="T23" fmla="*/ 0 h 1270"/>
                  <a:gd name="T24" fmla="*/ 27 w 119"/>
                  <a:gd name="T25" fmla="*/ 2 h 1270"/>
                  <a:gd name="T26" fmla="*/ 31 w 119"/>
                  <a:gd name="T27" fmla="*/ 5 h 1270"/>
                  <a:gd name="T28" fmla="*/ 34 w 119"/>
                  <a:gd name="T29" fmla="*/ 8 h 1270"/>
                  <a:gd name="T30" fmla="*/ 36 w 119"/>
                  <a:gd name="T31" fmla="*/ 12 h 1270"/>
                  <a:gd name="T32" fmla="*/ 38 w 119"/>
                  <a:gd name="T33" fmla="*/ 17 h 1270"/>
                  <a:gd name="T34" fmla="*/ 40 w 119"/>
                  <a:gd name="T35" fmla="*/ 22 h 1270"/>
                  <a:gd name="T36" fmla="*/ 40 w 119"/>
                  <a:gd name="T37" fmla="*/ 28 h 1270"/>
                  <a:gd name="T38" fmla="*/ 40 w 119"/>
                  <a:gd name="T39" fmla="*/ 424 h 1270"/>
                  <a:gd name="T40" fmla="*/ 0 w 119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"/>
                  <a:gd name="T64" fmla="*/ 0 h 1270"/>
                  <a:gd name="T65" fmla="*/ 119 w 119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101" y="24"/>
                    </a:lnTo>
                    <a:lnTo>
                      <a:pt x="108" y="37"/>
                    </a:lnTo>
                    <a:lnTo>
                      <a:pt x="114" y="51"/>
                    </a:lnTo>
                    <a:lnTo>
                      <a:pt x="118" y="67"/>
                    </a:lnTo>
                    <a:lnTo>
                      <a:pt x="119" y="85"/>
                    </a:lnTo>
                    <a:lnTo>
                      <a:pt x="119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2" name="Freeform 79"/>
              <p:cNvSpPr>
                <a:spLocks/>
              </p:cNvSpPr>
              <p:nvPr/>
            </p:nvSpPr>
            <p:spPr bwMode="auto">
              <a:xfrm>
                <a:off x="2620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2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1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7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89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3" name="Freeform 80"/>
              <p:cNvSpPr>
                <a:spLocks/>
              </p:cNvSpPr>
              <p:nvPr/>
            </p:nvSpPr>
            <p:spPr bwMode="auto">
              <a:xfrm>
                <a:off x="2542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1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2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6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8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5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4" name="Rectangle 81"/>
              <p:cNvSpPr>
                <a:spLocks noChangeArrowheads="1"/>
              </p:cNvSpPr>
              <p:nvPr/>
            </p:nvSpPr>
            <p:spPr bwMode="auto">
              <a:xfrm>
                <a:off x="2393" y="3155"/>
                <a:ext cx="569" cy="67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85" name="Freeform 82"/>
              <p:cNvSpPr>
                <a:spLocks/>
              </p:cNvSpPr>
              <p:nvPr/>
            </p:nvSpPr>
            <p:spPr bwMode="auto">
              <a:xfrm>
                <a:off x="2402" y="3248"/>
                <a:ext cx="550" cy="69"/>
              </a:xfrm>
              <a:custGeom>
                <a:avLst/>
                <a:gdLst>
                  <a:gd name="T0" fmla="*/ 550 w 1650"/>
                  <a:gd name="T1" fmla="*/ 0 h 207"/>
                  <a:gd name="T2" fmla="*/ 0 w 1650"/>
                  <a:gd name="T3" fmla="*/ 0 h 207"/>
                  <a:gd name="T4" fmla="*/ 94 w 1650"/>
                  <a:gd name="T5" fmla="*/ 69 h 207"/>
                  <a:gd name="T6" fmla="*/ 459 w 1650"/>
                  <a:gd name="T7" fmla="*/ 69 h 207"/>
                  <a:gd name="T8" fmla="*/ 550 w 16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7"/>
                  <a:gd name="T17" fmla="*/ 1650 w 16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7">
                    <a:moveTo>
                      <a:pt x="1650" y="0"/>
                    </a:moveTo>
                    <a:lnTo>
                      <a:pt x="0" y="0"/>
                    </a:lnTo>
                    <a:lnTo>
                      <a:pt x="282" y="207"/>
                    </a:lnTo>
                    <a:lnTo>
                      <a:pt x="1377" y="207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662" name="Group 83"/>
            <p:cNvGrpSpPr>
              <a:grpSpLocks/>
            </p:cNvGrpSpPr>
            <p:nvPr/>
          </p:nvGrpSpPr>
          <p:grpSpPr bwMode="auto">
            <a:xfrm>
              <a:off x="2393" y="2505"/>
              <a:ext cx="569" cy="723"/>
              <a:chOff x="2393" y="2505"/>
              <a:chExt cx="569" cy="723"/>
            </a:xfrm>
          </p:grpSpPr>
          <p:sp>
            <p:nvSpPr>
              <p:cNvPr id="52668" name="Freeform 84"/>
              <p:cNvSpPr>
                <a:spLocks/>
              </p:cNvSpPr>
              <p:nvPr/>
            </p:nvSpPr>
            <p:spPr bwMode="auto">
              <a:xfrm>
                <a:off x="2393" y="2559"/>
                <a:ext cx="569" cy="230"/>
              </a:xfrm>
              <a:custGeom>
                <a:avLst/>
                <a:gdLst>
                  <a:gd name="T0" fmla="*/ 6 w 1707"/>
                  <a:gd name="T1" fmla="*/ 0 h 690"/>
                  <a:gd name="T2" fmla="*/ 0 w 1707"/>
                  <a:gd name="T3" fmla="*/ 14 h 690"/>
                  <a:gd name="T4" fmla="*/ 10 w 1707"/>
                  <a:gd name="T5" fmla="*/ 39 h 690"/>
                  <a:gd name="T6" fmla="*/ 27 w 1707"/>
                  <a:gd name="T7" fmla="*/ 42 h 690"/>
                  <a:gd name="T8" fmla="*/ 108 w 1707"/>
                  <a:gd name="T9" fmla="*/ 96 h 690"/>
                  <a:gd name="T10" fmla="*/ 104 w 1707"/>
                  <a:gd name="T11" fmla="*/ 108 h 690"/>
                  <a:gd name="T12" fmla="*/ 104 w 1707"/>
                  <a:gd name="T13" fmla="*/ 129 h 690"/>
                  <a:gd name="T14" fmla="*/ 112 w 1707"/>
                  <a:gd name="T15" fmla="*/ 138 h 690"/>
                  <a:gd name="T16" fmla="*/ 115 w 1707"/>
                  <a:gd name="T17" fmla="*/ 174 h 690"/>
                  <a:gd name="T18" fmla="*/ 104 w 1707"/>
                  <a:gd name="T19" fmla="*/ 185 h 690"/>
                  <a:gd name="T20" fmla="*/ 103 w 1707"/>
                  <a:gd name="T21" fmla="*/ 208 h 690"/>
                  <a:gd name="T22" fmla="*/ 115 w 1707"/>
                  <a:gd name="T23" fmla="*/ 223 h 690"/>
                  <a:gd name="T24" fmla="*/ 454 w 1707"/>
                  <a:gd name="T25" fmla="*/ 230 h 690"/>
                  <a:gd name="T26" fmla="*/ 470 w 1707"/>
                  <a:gd name="T27" fmla="*/ 208 h 690"/>
                  <a:gd name="T28" fmla="*/ 469 w 1707"/>
                  <a:gd name="T29" fmla="*/ 185 h 690"/>
                  <a:gd name="T30" fmla="*/ 457 w 1707"/>
                  <a:gd name="T31" fmla="*/ 174 h 690"/>
                  <a:gd name="T32" fmla="*/ 457 w 1707"/>
                  <a:gd name="T33" fmla="*/ 134 h 690"/>
                  <a:gd name="T34" fmla="*/ 469 w 1707"/>
                  <a:gd name="T35" fmla="*/ 129 h 690"/>
                  <a:gd name="T36" fmla="*/ 469 w 1707"/>
                  <a:gd name="T37" fmla="*/ 108 h 690"/>
                  <a:gd name="T38" fmla="*/ 467 w 1707"/>
                  <a:gd name="T39" fmla="*/ 94 h 690"/>
                  <a:gd name="T40" fmla="*/ 538 w 1707"/>
                  <a:gd name="T41" fmla="*/ 48 h 690"/>
                  <a:gd name="T42" fmla="*/ 560 w 1707"/>
                  <a:gd name="T43" fmla="*/ 39 h 690"/>
                  <a:gd name="T44" fmla="*/ 569 w 1707"/>
                  <a:gd name="T45" fmla="*/ 14 h 690"/>
                  <a:gd name="T46" fmla="*/ 553 w 1707"/>
                  <a:gd name="T47" fmla="*/ 6 h 690"/>
                  <a:gd name="T48" fmla="*/ 6 w 1707"/>
                  <a:gd name="T49" fmla="*/ 0 h 6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0"/>
                  <a:gd name="T77" fmla="*/ 1707 w 1707"/>
                  <a:gd name="T78" fmla="*/ 690 h 6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0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8"/>
                    </a:lnTo>
                    <a:lnTo>
                      <a:pt x="82" y="127"/>
                    </a:lnTo>
                    <a:lnTo>
                      <a:pt x="323" y="289"/>
                    </a:lnTo>
                    <a:lnTo>
                      <a:pt x="311" y="325"/>
                    </a:lnTo>
                    <a:lnTo>
                      <a:pt x="311" y="386"/>
                    </a:lnTo>
                    <a:lnTo>
                      <a:pt x="337" y="415"/>
                    </a:lnTo>
                    <a:lnTo>
                      <a:pt x="344" y="521"/>
                    </a:lnTo>
                    <a:lnTo>
                      <a:pt x="311" y="554"/>
                    </a:lnTo>
                    <a:lnTo>
                      <a:pt x="309" y="623"/>
                    </a:lnTo>
                    <a:lnTo>
                      <a:pt x="344" y="669"/>
                    </a:lnTo>
                    <a:lnTo>
                      <a:pt x="1363" y="690"/>
                    </a:lnTo>
                    <a:lnTo>
                      <a:pt x="1411" y="623"/>
                    </a:lnTo>
                    <a:lnTo>
                      <a:pt x="1407" y="554"/>
                    </a:lnTo>
                    <a:lnTo>
                      <a:pt x="1371" y="521"/>
                    </a:lnTo>
                    <a:lnTo>
                      <a:pt x="1371" y="401"/>
                    </a:lnTo>
                    <a:lnTo>
                      <a:pt x="1407" y="386"/>
                    </a:lnTo>
                    <a:lnTo>
                      <a:pt x="1406" y="325"/>
                    </a:lnTo>
                    <a:lnTo>
                      <a:pt x="1401" y="282"/>
                    </a:lnTo>
                    <a:lnTo>
                      <a:pt x="1614" y="145"/>
                    </a:lnTo>
                    <a:lnTo>
                      <a:pt x="1679" y="118"/>
                    </a:lnTo>
                    <a:lnTo>
                      <a:pt x="1707" y="43"/>
                    </a:lnTo>
                    <a:lnTo>
                      <a:pt x="1659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9" name="Rectangle 85"/>
              <p:cNvSpPr>
                <a:spLocks noChangeArrowheads="1"/>
              </p:cNvSpPr>
              <p:nvPr/>
            </p:nvSpPr>
            <p:spPr bwMode="auto">
              <a:xfrm>
                <a:off x="2496" y="2687"/>
                <a:ext cx="366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70" name="Rectangle 86"/>
              <p:cNvSpPr>
                <a:spLocks noChangeArrowheads="1"/>
              </p:cNvSpPr>
              <p:nvPr/>
            </p:nvSpPr>
            <p:spPr bwMode="auto">
              <a:xfrm>
                <a:off x="2496" y="2766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71" name="Freeform 87"/>
              <p:cNvSpPr>
                <a:spLocks/>
              </p:cNvSpPr>
              <p:nvPr/>
            </p:nvSpPr>
            <p:spPr bwMode="auto">
              <a:xfrm>
                <a:off x="2777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2" name="Freeform 88"/>
              <p:cNvSpPr>
                <a:spLocks/>
              </p:cNvSpPr>
              <p:nvPr/>
            </p:nvSpPr>
            <p:spPr bwMode="auto">
              <a:xfrm>
                <a:off x="2698" y="2806"/>
                <a:ext cx="40" cy="422"/>
              </a:xfrm>
              <a:custGeom>
                <a:avLst/>
                <a:gdLst>
                  <a:gd name="T0" fmla="*/ 0 w 119"/>
                  <a:gd name="T1" fmla="*/ 422 h 1268"/>
                  <a:gd name="T2" fmla="*/ 0 w 119"/>
                  <a:gd name="T3" fmla="*/ 28 h 1268"/>
                  <a:gd name="T4" fmla="*/ 1 w 119"/>
                  <a:gd name="T5" fmla="*/ 22 h 1268"/>
                  <a:gd name="T6" fmla="*/ 2 w 119"/>
                  <a:gd name="T7" fmla="*/ 17 h 1268"/>
                  <a:gd name="T8" fmla="*/ 3 w 119"/>
                  <a:gd name="T9" fmla="*/ 12 h 1268"/>
                  <a:gd name="T10" fmla="*/ 6 w 119"/>
                  <a:gd name="T11" fmla="*/ 8 h 1268"/>
                  <a:gd name="T12" fmla="*/ 9 w 119"/>
                  <a:gd name="T13" fmla="*/ 5 h 1268"/>
                  <a:gd name="T14" fmla="*/ 12 w 119"/>
                  <a:gd name="T15" fmla="*/ 2 h 1268"/>
                  <a:gd name="T16" fmla="*/ 15 w 119"/>
                  <a:gd name="T17" fmla="*/ 0 h 1268"/>
                  <a:gd name="T18" fmla="*/ 19 w 119"/>
                  <a:gd name="T19" fmla="*/ 0 h 1268"/>
                  <a:gd name="T20" fmla="*/ 19 w 119"/>
                  <a:gd name="T21" fmla="*/ 0 h 1268"/>
                  <a:gd name="T22" fmla="*/ 23 w 119"/>
                  <a:gd name="T23" fmla="*/ 0 h 1268"/>
                  <a:gd name="T24" fmla="*/ 27 w 119"/>
                  <a:gd name="T25" fmla="*/ 2 h 1268"/>
                  <a:gd name="T26" fmla="*/ 31 w 119"/>
                  <a:gd name="T27" fmla="*/ 5 h 1268"/>
                  <a:gd name="T28" fmla="*/ 34 w 119"/>
                  <a:gd name="T29" fmla="*/ 8 h 1268"/>
                  <a:gd name="T30" fmla="*/ 36 w 119"/>
                  <a:gd name="T31" fmla="*/ 12 h 1268"/>
                  <a:gd name="T32" fmla="*/ 38 w 119"/>
                  <a:gd name="T33" fmla="*/ 17 h 1268"/>
                  <a:gd name="T34" fmla="*/ 40 w 119"/>
                  <a:gd name="T35" fmla="*/ 22 h 1268"/>
                  <a:gd name="T36" fmla="*/ 40 w 119"/>
                  <a:gd name="T37" fmla="*/ 28 h 1268"/>
                  <a:gd name="T38" fmla="*/ 40 w 119"/>
                  <a:gd name="T39" fmla="*/ 422 h 1268"/>
                  <a:gd name="T40" fmla="*/ 0 w 119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"/>
                  <a:gd name="T64" fmla="*/ 0 h 1268"/>
                  <a:gd name="T65" fmla="*/ 119 w 119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6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101" y="24"/>
                    </a:lnTo>
                    <a:lnTo>
                      <a:pt x="108" y="37"/>
                    </a:lnTo>
                    <a:lnTo>
                      <a:pt x="114" y="51"/>
                    </a:lnTo>
                    <a:lnTo>
                      <a:pt x="118" y="67"/>
                    </a:lnTo>
                    <a:lnTo>
                      <a:pt x="119" y="85"/>
                    </a:lnTo>
                    <a:lnTo>
                      <a:pt x="119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3" name="Freeform 89"/>
              <p:cNvSpPr>
                <a:spLocks/>
              </p:cNvSpPr>
              <p:nvPr/>
            </p:nvSpPr>
            <p:spPr bwMode="auto">
              <a:xfrm>
                <a:off x="2620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89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4" name="Freeform 90"/>
              <p:cNvSpPr>
                <a:spLocks/>
              </p:cNvSpPr>
              <p:nvPr/>
            </p:nvSpPr>
            <p:spPr bwMode="auto">
              <a:xfrm>
                <a:off x="2542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2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8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5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5" name="Rectangle 91"/>
              <p:cNvSpPr>
                <a:spLocks noChangeArrowheads="1"/>
              </p:cNvSpPr>
              <p:nvPr/>
            </p:nvSpPr>
            <p:spPr bwMode="auto">
              <a:xfrm>
                <a:off x="2393" y="2505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76" name="Freeform 92"/>
              <p:cNvSpPr>
                <a:spLocks/>
              </p:cNvSpPr>
              <p:nvPr/>
            </p:nvSpPr>
            <p:spPr bwMode="auto">
              <a:xfrm>
                <a:off x="2402" y="2598"/>
                <a:ext cx="550" cy="69"/>
              </a:xfrm>
              <a:custGeom>
                <a:avLst/>
                <a:gdLst>
                  <a:gd name="T0" fmla="*/ 550 w 1650"/>
                  <a:gd name="T1" fmla="*/ 0 h 207"/>
                  <a:gd name="T2" fmla="*/ 0 w 1650"/>
                  <a:gd name="T3" fmla="*/ 0 h 207"/>
                  <a:gd name="T4" fmla="*/ 94 w 1650"/>
                  <a:gd name="T5" fmla="*/ 69 h 207"/>
                  <a:gd name="T6" fmla="*/ 459 w 1650"/>
                  <a:gd name="T7" fmla="*/ 69 h 207"/>
                  <a:gd name="T8" fmla="*/ 550 w 16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7"/>
                  <a:gd name="T17" fmla="*/ 1650 w 16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7">
                    <a:moveTo>
                      <a:pt x="1650" y="0"/>
                    </a:moveTo>
                    <a:lnTo>
                      <a:pt x="0" y="0"/>
                    </a:lnTo>
                    <a:lnTo>
                      <a:pt x="282" y="207"/>
                    </a:lnTo>
                    <a:lnTo>
                      <a:pt x="1377" y="207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663" name="Rectangle 93"/>
            <p:cNvSpPr>
              <a:spLocks noChangeArrowheads="1"/>
            </p:cNvSpPr>
            <p:nvPr/>
          </p:nvSpPr>
          <p:spPr bwMode="auto">
            <a:xfrm>
              <a:off x="2955" y="1726"/>
              <a:ext cx="10" cy="96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64" name="Rectangle 94"/>
            <p:cNvSpPr>
              <a:spLocks noChangeArrowheads="1"/>
            </p:cNvSpPr>
            <p:nvPr/>
          </p:nvSpPr>
          <p:spPr bwMode="auto">
            <a:xfrm>
              <a:off x="2856" y="1889"/>
              <a:ext cx="11" cy="1829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65" name="Rectangle 95"/>
            <p:cNvSpPr>
              <a:spLocks noChangeArrowheads="1"/>
            </p:cNvSpPr>
            <p:nvPr/>
          </p:nvSpPr>
          <p:spPr bwMode="auto">
            <a:xfrm>
              <a:off x="2955" y="3785"/>
              <a:ext cx="10" cy="93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66" name="Freeform 96"/>
            <p:cNvSpPr>
              <a:spLocks/>
            </p:cNvSpPr>
            <p:nvPr/>
          </p:nvSpPr>
          <p:spPr bwMode="auto">
            <a:xfrm>
              <a:off x="2859" y="3708"/>
              <a:ext cx="105" cy="85"/>
            </a:xfrm>
            <a:custGeom>
              <a:avLst/>
              <a:gdLst>
                <a:gd name="T0" fmla="*/ 99 w 209"/>
                <a:gd name="T1" fmla="*/ 85 h 168"/>
                <a:gd name="T2" fmla="*/ 105 w 209"/>
                <a:gd name="T3" fmla="*/ 76 h 168"/>
                <a:gd name="T4" fmla="*/ 6 w 209"/>
                <a:gd name="T5" fmla="*/ 0 h 168"/>
                <a:gd name="T6" fmla="*/ 0 w 209"/>
                <a:gd name="T7" fmla="*/ 9 h 168"/>
                <a:gd name="T8" fmla="*/ 99 w 209"/>
                <a:gd name="T9" fmla="*/ 85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168"/>
                <a:gd name="T17" fmla="*/ 209 w 209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168">
                  <a:moveTo>
                    <a:pt x="197" y="168"/>
                  </a:moveTo>
                  <a:lnTo>
                    <a:pt x="209" y="15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197" y="168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7" name="Line 97"/>
            <p:cNvSpPr>
              <a:spLocks noChangeShapeType="1"/>
            </p:cNvSpPr>
            <p:nvPr/>
          </p:nvSpPr>
          <p:spPr bwMode="auto">
            <a:xfrm flipH="1">
              <a:off x="2859" y="1819"/>
              <a:ext cx="100" cy="76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1" name="Group 98"/>
          <p:cNvGrpSpPr>
            <a:grpSpLocks/>
          </p:cNvGrpSpPr>
          <p:nvPr/>
        </p:nvGrpSpPr>
        <p:grpSpPr bwMode="auto">
          <a:xfrm>
            <a:off x="7477125" y="2881314"/>
            <a:ext cx="909638" cy="3417887"/>
            <a:chOff x="3170" y="1726"/>
            <a:chExt cx="573" cy="2153"/>
          </a:xfrm>
        </p:grpSpPr>
        <p:grpSp>
          <p:nvGrpSpPr>
            <p:cNvPr id="52614" name="Group 99"/>
            <p:cNvGrpSpPr>
              <a:grpSpLocks/>
            </p:cNvGrpSpPr>
            <p:nvPr/>
          </p:nvGrpSpPr>
          <p:grpSpPr bwMode="auto">
            <a:xfrm>
              <a:off x="3170" y="2118"/>
              <a:ext cx="569" cy="723"/>
              <a:chOff x="3170" y="2118"/>
              <a:chExt cx="569" cy="723"/>
            </a:xfrm>
          </p:grpSpPr>
          <p:sp>
            <p:nvSpPr>
              <p:cNvPr id="52650" name="Freeform 100"/>
              <p:cNvSpPr>
                <a:spLocks/>
              </p:cNvSpPr>
              <p:nvPr/>
            </p:nvSpPr>
            <p:spPr bwMode="auto">
              <a:xfrm>
                <a:off x="3170" y="2171"/>
                <a:ext cx="569" cy="231"/>
              </a:xfrm>
              <a:custGeom>
                <a:avLst/>
                <a:gdLst>
                  <a:gd name="T0" fmla="*/ 6 w 1707"/>
                  <a:gd name="T1" fmla="*/ 0 h 691"/>
                  <a:gd name="T2" fmla="*/ 0 w 1707"/>
                  <a:gd name="T3" fmla="*/ 14 h 691"/>
                  <a:gd name="T4" fmla="*/ 10 w 1707"/>
                  <a:gd name="T5" fmla="*/ 40 h 691"/>
                  <a:gd name="T6" fmla="*/ 27 w 1707"/>
                  <a:gd name="T7" fmla="*/ 43 h 691"/>
                  <a:gd name="T8" fmla="*/ 108 w 1707"/>
                  <a:gd name="T9" fmla="*/ 97 h 691"/>
                  <a:gd name="T10" fmla="*/ 104 w 1707"/>
                  <a:gd name="T11" fmla="*/ 109 h 691"/>
                  <a:gd name="T12" fmla="*/ 104 w 1707"/>
                  <a:gd name="T13" fmla="*/ 129 h 691"/>
                  <a:gd name="T14" fmla="*/ 112 w 1707"/>
                  <a:gd name="T15" fmla="*/ 139 h 691"/>
                  <a:gd name="T16" fmla="*/ 115 w 1707"/>
                  <a:gd name="T17" fmla="*/ 174 h 691"/>
                  <a:gd name="T18" fmla="*/ 104 w 1707"/>
                  <a:gd name="T19" fmla="*/ 186 h 691"/>
                  <a:gd name="T20" fmla="*/ 103 w 1707"/>
                  <a:gd name="T21" fmla="*/ 209 h 691"/>
                  <a:gd name="T22" fmla="*/ 115 w 1707"/>
                  <a:gd name="T23" fmla="*/ 224 h 691"/>
                  <a:gd name="T24" fmla="*/ 455 w 1707"/>
                  <a:gd name="T25" fmla="*/ 231 h 691"/>
                  <a:gd name="T26" fmla="*/ 470 w 1707"/>
                  <a:gd name="T27" fmla="*/ 209 h 691"/>
                  <a:gd name="T28" fmla="*/ 469 w 1707"/>
                  <a:gd name="T29" fmla="*/ 186 h 691"/>
                  <a:gd name="T30" fmla="*/ 457 w 1707"/>
                  <a:gd name="T31" fmla="*/ 174 h 691"/>
                  <a:gd name="T32" fmla="*/ 457 w 1707"/>
                  <a:gd name="T33" fmla="*/ 134 h 691"/>
                  <a:gd name="T34" fmla="*/ 469 w 1707"/>
                  <a:gd name="T35" fmla="*/ 129 h 691"/>
                  <a:gd name="T36" fmla="*/ 469 w 1707"/>
                  <a:gd name="T37" fmla="*/ 109 h 691"/>
                  <a:gd name="T38" fmla="*/ 467 w 1707"/>
                  <a:gd name="T39" fmla="*/ 94 h 691"/>
                  <a:gd name="T40" fmla="*/ 538 w 1707"/>
                  <a:gd name="T41" fmla="*/ 49 h 691"/>
                  <a:gd name="T42" fmla="*/ 560 w 1707"/>
                  <a:gd name="T43" fmla="*/ 40 h 691"/>
                  <a:gd name="T44" fmla="*/ 569 w 1707"/>
                  <a:gd name="T45" fmla="*/ 14 h 691"/>
                  <a:gd name="T46" fmla="*/ 553 w 1707"/>
                  <a:gd name="T47" fmla="*/ 6 h 691"/>
                  <a:gd name="T48" fmla="*/ 6 w 1707"/>
                  <a:gd name="T49" fmla="*/ 0 h 6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1"/>
                  <a:gd name="T77" fmla="*/ 1707 w 1707"/>
                  <a:gd name="T78" fmla="*/ 691 h 6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1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2" y="128"/>
                    </a:lnTo>
                    <a:lnTo>
                      <a:pt x="324" y="290"/>
                    </a:lnTo>
                    <a:lnTo>
                      <a:pt x="312" y="326"/>
                    </a:lnTo>
                    <a:lnTo>
                      <a:pt x="312" y="387"/>
                    </a:lnTo>
                    <a:lnTo>
                      <a:pt x="337" y="416"/>
                    </a:lnTo>
                    <a:lnTo>
                      <a:pt x="344" y="521"/>
                    </a:lnTo>
                    <a:lnTo>
                      <a:pt x="312" y="555"/>
                    </a:lnTo>
                    <a:lnTo>
                      <a:pt x="309" y="624"/>
                    </a:lnTo>
                    <a:lnTo>
                      <a:pt x="344" y="669"/>
                    </a:lnTo>
                    <a:lnTo>
                      <a:pt x="1364" y="691"/>
                    </a:lnTo>
                    <a:lnTo>
                      <a:pt x="1411" y="624"/>
                    </a:lnTo>
                    <a:lnTo>
                      <a:pt x="1407" y="555"/>
                    </a:lnTo>
                    <a:lnTo>
                      <a:pt x="1371" y="521"/>
                    </a:lnTo>
                    <a:lnTo>
                      <a:pt x="1371" y="401"/>
                    </a:lnTo>
                    <a:lnTo>
                      <a:pt x="1407" y="387"/>
                    </a:lnTo>
                    <a:lnTo>
                      <a:pt x="1406" y="326"/>
                    </a:lnTo>
                    <a:lnTo>
                      <a:pt x="1401" y="282"/>
                    </a:lnTo>
                    <a:lnTo>
                      <a:pt x="1614" y="146"/>
                    </a:lnTo>
                    <a:lnTo>
                      <a:pt x="1679" y="119"/>
                    </a:lnTo>
                    <a:lnTo>
                      <a:pt x="1707" y="43"/>
                    </a:lnTo>
                    <a:lnTo>
                      <a:pt x="166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1" name="Rectangle 101"/>
              <p:cNvSpPr>
                <a:spLocks noChangeArrowheads="1"/>
              </p:cNvSpPr>
              <p:nvPr/>
            </p:nvSpPr>
            <p:spPr bwMode="auto">
              <a:xfrm>
                <a:off x="3274" y="2300"/>
                <a:ext cx="365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52" name="Rectangle 102"/>
              <p:cNvSpPr>
                <a:spLocks noChangeArrowheads="1"/>
              </p:cNvSpPr>
              <p:nvPr/>
            </p:nvSpPr>
            <p:spPr bwMode="auto">
              <a:xfrm>
                <a:off x="3273" y="2379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53" name="Freeform 103"/>
              <p:cNvSpPr>
                <a:spLocks/>
              </p:cNvSpPr>
              <p:nvPr/>
            </p:nvSpPr>
            <p:spPr bwMode="auto">
              <a:xfrm>
                <a:off x="3554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2"/>
                    </a:lnTo>
                    <a:lnTo>
                      <a:pt x="9" y="37"/>
                    </a:lnTo>
                    <a:lnTo>
                      <a:pt x="15" y="24"/>
                    </a:lnTo>
                    <a:lnTo>
                      <a:pt x="24" y="15"/>
                    </a:lnTo>
                    <a:lnTo>
                      <a:pt x="33" y="6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4" name="Freeform 104"/>
              <p:cNvSpPr>
                <a:spLocks/>
              </p:cNvSpPr>
              <p:nvPr/>
            </p:nvSpPr>
            <p:spPr bwMode="auto">
              <a:xfrm>
                <a:off x="3475" y="2418"/>
                <a:ext cx="40" cy="423"/>
              </a:xfrm>
              <a:custGeom>
                <a:avLst/>
                <a:gdLst>
                  <a:gd name="T0" fmla="*/ 0 w 118"/>
                  <a:gd name="T1" fmla="*/ 423 h 1268"/>
                  <a:gd name="T2" fmla="*/ 0 w 118"/>
                  <a:gd name="T3" fmla="*/ 28 h 1268"/>
                  <a:gd name="T4" fmla="*/ 0 w 118"/>
                  <a:gd name="T5" fmla="*/ 22 h 1268"/>
                  <a:gd name="T6" fmla="*/ 2 w 118"/>
                  <a:gd name="T7" fmla="*/ 17 h 1268"/>
                  <a:gd name="T8" fmla="*/ 3 w 118"/>
                  <a:gd name="T9" fmla="*/ 12 h 1268"/>
                  <a:gd name="T10" fmla="*/ 6 w 118"/>
                  <a:gd name="T11" fmla="*/ 8 h 1268"/>
                  <a:gd name="T12" fmla="*/ 8 w 118"/>
                  <a:gd name="T13" fmla="*/ 5 h 1268"/>
                  <a:gd name="T14" fmla="*/ 12 w 118"/>
                  <a:gd name="T15" fmla="*/ 2 h 1268"/>
                  <a:gd name="T16" fmla="*/ 16 w 118"/>
                  <a:gd name="T17" fmla="*/ 0 h 1268"/>
                  <a:gd name="T18" fmla="*/ 19 w 118"/>
                  <a:gd name="T19" fmla="*/ 0 h 1268"/>
                  <a:gd name="T20" fmla="*/ 19 w 118"/>
                  <a:gd name="T21" fmla="*/ 0 h 1268"/>
                  <a:gd name="T22" fmla="*/ 23 w 118"/>
                  <a:gd name="T23" fmla="*/ 0 h 1268"/>
                  <a:gd name="T24" fmla="*/ 27 w 118"/>
                  <a:gd name="T25" fmla="*/ 2 h 1268"/>
                  <a:gd name="T26" fmla="*/ 31 w 118"/>
                  <a:gd name="T27" fmla="*/ 5 h 1268"/>
                  <a:gd name="T28" fmla="*/ 34 w 118"/>
                  <a:gd name="T29" fmla="*/ 8 h 1268"/>
                  <a:gd name="T30" fmla="*/ 37 w 118"/>
                  <a:gd name="T31" fmla="*/ 12 h 1268"/>
                  <a:gd name="T32" fmla="*/ 39 w 118"/>
                  <a:gd name="T33" fmla="*/ 17 h 1268"/>
                  <a:gd name="T34" fmla="*/ 40 w 118"/>
                  <a:gd name="T35" fmla="*/ 22 h 1268"/>
                  <a:gd name="T36" fmla="*/ 40 w 118"/>
                  <a:gd name="T37" fmla="*/ 28 h 1268"/>
                  <a:gd name="T38" fmla="*/ 40 w 118"/>
                  <a:gd name="T39" fmla="*/ 423 h 1268"/>
                  <a:gd name="T40" fmla="*/ 0 w 118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68"/>
                  <a:gd name="T65" fmla="*/ 118 w 118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5" y="15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5"/>
                    </a:lnTo>
                    <a:lnTo>
                      <a:pt x="100" y="24"/>
                    </a:lnTo>
                    <a:lnTo>
                      <a:pt x="108" y="37"/>
                    </a:lnTo>
                    <a:lnTo>
                      <a:pt x="114" y="52"/>
                    </a:lnTo>
                    <a:lnTo>
                      <a:pt x="117" y="67"/>
                    </a:lnTo>
                    <a:lnTo>
                      <a:pt x="118" y="85"/>
                    </a:lnTo>
                    <a:lnTo>
                      <a:pt x="118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5" name="Freeform 105"/>
              <p:cNvSpPr>
                <a:spLocks/>
              </p:cNvSpPr>
              <p:nvPr/>
            </p:nvSpPr>
            <p:spPr bwMode="auto">
              <a:xfrm>
                <a:off x="3397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2"/>
                    </a:lnTo>
                    <a:lnTo>
                      <a:pt x="9" y="37"/>
                    </a:lnTo>
                    <a:lnTo>
                      <a:pt x="15" y="24"/>
                    </a:lnTo>
                    <a:lnTo>
                      <a:pt x="24" y="15"/>
                    </a:lnTo>
                    <a:lnTo>
                      <a:pt x="33" y="6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1"/>
                    </a:lnTo>
                    <a:lnTo>
                      <a:pt x="79" y="6"/>
                    </a:lnTo>
                    <a:lnTo>
                      <a:pt x="89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6" name="Freeform 106"/>
              <p:cNvSpPr>
                <a:spLocks/>
              </p:cNvSpPr>
              <p:nvPr/>
            </p:nvSpPr>
            <p:spPr bwMode="auto">
              <a:xfrm>
                <a:off x="3319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6 w 117"/>
                  <a:gd name="T11" fmla="*/ 8 h 1268"/>
                  <a:gd name="T12" fmla="*/ 8 w 117"/>
                  <a:gd name="T13" fmla="*/ 5 h 1268"/>
                  <a:gd name="T14" fmla="*/ 12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5" y="15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7" name="Rectangle 107"/>
              <p:cNvSpPr>
                <a:spLocks noChangeArrowheads="1"/>
              </p:cNvSpPr>
              <p:nvPr/>
            </p:nvSpPr>
            <p:spPr bwMode="auto">
              <a:xfrm>
                <a:off x="3170" y="2118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58" name="Freeform 108"/>
              <p:cNvSpPr>
                <a:spLocks/>
              </p:cNvSpPr>
              <p:nvPr/>
            </p:nvSpPr>
            <p:spPr bwMode="auto">
              <a:xfrm>
                <a:off x="3179" y="2211"/>
                <a:ext cx="550" cy="69"/>
              </a:xfrm>
              <a:custGeom>
                <a:avLst/>
                <a:gdLst>
                  <a:gd name="T0" fmla="*/ 550 w 1650"/>
                  <a:gd name="T1" fmla="*/ 0 h 207"/>
                  <a:gd name="T2" fmla="*/ 0 w 1650"/>
                  <a:gd name="T3" fmla="*/ 0 h 207"/>
                  <a:gd name="T4" fmla="*/ 94 w 1650"/>
                  <a:gd name="T5" fmla="*/ 69 h 207"/>
                  <a:gd name="T6" fmla="*/ 459 w 1650"/>
                  <a:gd name="T7" fmla="*/ 69 h 207"/>
                  <a:gd name="T8" fmla="*/ 550 w 16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7"/>
                  <a:gd name="T17" fmla="*/ 1650 w 16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7">
                    <a:moveTo>
                      <a:pt x="1650" y="0"/>
                    </a:moveTo>
                    <a:lnTo>
                      <a:pt x="0" y="0"/>
                    </a:lnTo>
                    <a:lnTo>
                      <a:pt x="283" y="207"/>
                    </a:lnTo>
                    <a:lnTo>
                      <a:pt x="1377" y="207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615" name="Group 109"/>
            <p:cNvGrpSpPr>
              <a:grpSpLocks/>
            </p:cNvGrpSpPr>
            <p:nvPr/>
          </p:nvGrpSpPr>
          <p:grpSpPr bwMode="auto">
            <a:xfrm>
              <a:off x="3170" y="1727"/>
              <a:ext cx="569" cy="723"/>
              <a:chOff x="3170" y="1727"/>
              <a:chExt cx="569" cy="723"/>
            </a:xfrm>
          </p:grpSpPr>
          <p:sp>
            <p:nvSpPr>
              <p:cNvPr id="52641" name="Freeform 110"/>
              <p:cNvSpPr>
                <a:spLocks/>
              </p:cNvSpPr>
              <p:nvPr/>
            </p:nvSpPr>
            <p:spPr bwMode="auto">
              <a:xfrm>
                <a:off x="3170" y="1780"/>
                <a:ext cx="569" cy="230"/>
              </a:xfrm>
              <a:custGeom>
                <a:avLst/>
                <a:gdLst>
                  <a:gd name="T0" fmla="*/ 6 w 1707"/>
                  <a:gd name="T1" fmla="*/ 0 h 690"/>
                  <a:gd name="T2" fmla="*/ 0 w 1707"/>
                  <a:gd name="T3" fmla="*/ 14 h 690"/>
                  <a:gd name="T4" fmla="*/ 10 w 1707"/>
                  <a:gd name="T5" fmla="*/ 40 h 690"/>
                  <a:gd name="T6" fmla="*/ 27 w 1707"/>
                  <a:gd name="T7" fmla="*/ 42 h 690"/>
                  <a:gd name="T8" fmla="*/ 108 w 1707"/>
                  <a:gd name="T9" fmla="*/ 96 h 690"/>
                  <a:gd name="T10" fmla="*/ 104 w 1707"/>
                  <a:gd name="T11" fmla="*/ 108 h 690"/>
                  <a:gd name="T12" fmla="*/ 104 w 1707"/>
                  <a:gd name="T13" fmla="*/ 129 h 690"/>
                  <a:gd name="T14" fmla="*/ 112 w 1707"/>
                  <a:gd name="T15" fmla="*/ 138 h 690"/>
                  <a:gd name="T16" fmla="*/ 115 w 1707"/>
                  <a:gd name="T17" fmla="*/ 174 h 690"/>
                  <a:gd name="T18" fmla="*/ 104 w 1707"/>
                  <a:gd name="T19" fmla="*/ 185 h 690"/>
                  <a:gd name="T20" fmla="*/ 103 w 1707"/>
                  <a:gd name="T21" fmla="*/ 208 h 690"/>
                  <a:gd name="T22" fmla="*/ 115 w 1707"/>
                  <a:gd name="T23" fmla="*/ 223 h 690"/>
                  <a:gd name="T24" fmla="*/ 455 w 1707"/>
                  <a:gd name="T25" fmla="*/ 230 h 690"/>
                  <a:gd name="T26" fmla="*/ 470 w 1707"/>
                  <a:gd name="T27" fmla="*/ 208 h 690"/>
                  <a:gd name="T28" fmla="*/ 469 w 1707"/>
                  <a:gd name="T29" fmla="*/ 185 h 690"/>
                  <a:gd name="T30" fmla="*/ 457 w 1707"/>
                  <a:gd name="T31" fmla="*/ 174 h 690"/>
                  <a:gd name="T32" fmla="*/ 457 w 1707"/>
                  <a:gd name="T33" fmla="*/ 134 h 690"/>
                  <a:gd name="T34" fmla="*/ 469 w 1707"/>
                  <a:gd name="T35" fmla="*/ 129 h 690"/>
                  <a:gd name="T36" fmla="*/ 469 w 1707"/>
                  <a:gd name="T37" fmla="*/ 108 h 690"/>
                  <a:gd name="T38" fmla="*/ 467 w 1707"/>
                  <a:gd name="T39" fmla="*/ 94 h 690"/>
                  <a:gd name="T40" fmla="*/ 538 w 1707"/>
                  <a:gd name="T41" fmla="*/ 48 h 690"/>
                  <a:gd name="T42" fmla="*/ 560 w 1707"/>
                  <a:gd name="T43" fmla="*/ 40 h 690"/>
                  <a:gd name="T44" fmla="*/ 569 w 1707"/>
                  <a:gd name="T45" fmla="*/ 14 h 690"/>
                  <a:gd name="T46" fmla="*/ 553 w 1707"/>
                  <a:gd name="T47" fmla="*/ 6 h 690"/>
                  <a:gd name="T48" fmla="*/ 6 w 1707"/>
                  <a:gd name="T49" fmla="*/ 0 h 6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0"/>
                  <a:gd name="T77" fmla="*/ 1707 w 1707"/>
                  <a:gd name="T78" fmla="*/ 690 h 6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0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2" y="127"/>
                    </a:lnTo>
                    <a:lnTo>
                      <a:pt x="324" y="289"/>
                    </a:lnTo>
                    <a:lnTo>
                      <a:pt x="312" y="325"/>
                    </a:lnTo>
                    <a:lnTo>
                      <a:pt x="312" y="387"/>
                    </a:lnTo>
                    <a:lnTo>
                      <a:pt x="337" y="415"/>
                    </a:lnTo>
                    <a:lnTo>
                      <a:pt x="344" y="521"/>
                    </a:lnTo>
                    <a:lnTo>
                      <a:pt x="312" y="555"/>
                    </a:lnTo>
                    <a:lnTo>
                      <a:pt x="309" y="623"/>
                    </a:lnTo>
                    <a:lnTo>
                      <a:pt x="344" y="669"/>
                    </a:lnTo>
                    <a:lnTo>
                      <a:pt x="1364" y="690"/>
                    </a:lnTo>
                    <a:lnTo>
                      <a:pt x="1411" y="623"/>
                    </a:lnTo>
                    <a:lnTo>
                      <a:pt x="1407" y="555"/>
                    </a:lnTo>
                    <a:lnTo>
                      <a:pt x="1371" y="521"/>
                    </a:lnTo>
                    <a:lnTo>
                      <a:pt x="1371" y="401"/>
                    </a:lnTo>
                    <a:lnTo>
                      <a:pt x="1407" y="387"/>
                    </a:lnTo>
                    <a:lnTo>
                      <a:pt x="1406" y="325"/>
                    </a:lnTo>
                    <a:lnTo>
                      <a:pt x="1401" y="282"/>
                    </a:lnTo>
                    <a:lnTo>
                      <a:pt x="1614" y="145"/>
                    </a:lnTo>
                    <a:lnTo>
                      <a:pt x="1679" y="119"/>
                    </a:lnTo>
                    <a:lnTo>
                      <a:pt x="1707" y="43"/>
                    </a:lnTo>
                    <a:lnTo>
                      <a:pt x="166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2" name="Rectangle 111"/>
              <p:cNvSpPr>
                <a:spLocks noChangeArrowheads="1"/>
              </p:cNvSpPr>
              <p:nvPr/>
            </p:nvSpPr>
            <p:spPr bwMode="auto">
              <a:xfrm>
                <a:off x="3274" y="1909"/>
                <a:ext cx="365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43" name="Rectangle 112"/>
              <p:cNvSpPr>
                <a:spLocks noChangeArrowheads="1"/>
              </p:cNvSpPr>
              <p:nvPr/>
            </p:nvSpPr>
            <p:spPr bwMode="auto">
              <a:xfrm>
                <a:off x="3273" y="1988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44" name="Freeform 113"/>
              <p:cNvSpPr>
                <a:spLocks/>
              </p:cNvSpPr>
              <p:nvPr/>
            </p:nvSpPr>
            <p:spPr bwMode="auto">
              <a:xfrm>
                <a:off x="3554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5" y="24"/>
                    </a:lnTo>
                    <a:lnTo>
                      <a:pt x="24" y="14"/>
                    </a:lnTo>
                    <a:lnTo>
                      <a:pt x="33" y="6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5" name="Freeform 114"/>
              <p:cNvSpPr>
                <a:spLocks/>
              </p:cNvSpPr>
              <p:nvPr/>
            </p:nvSpPr>
            <p:spPr bwMode="auto">
              <a:xfrm>
                <a:off x="3475" y="2027"/>
                <a:ext cx="40" cy="423"/>
              </a:xfrm>
              <a:custGeom>
                <a:avLst/>
                <a:gdLst>
                  <a:gd name="T0" fmla="*/ 0 w 118"/>
                  <a:gd name="T1" fmla="*/ 423 h 1268"/>
                  <a:gd name="T2" fmla="*/ 0 w 118"/>
                  <a:gd name="T3" fmla="*/ 28 h 1268"/>
                  <a:gd name="T4" fmla="*/ 0 w 118"/>
                  <a:gd name="T5" fmla="*/ 22 h 1268"/>
                  <a:gd name="T6" fmla="*/ 2 w 118"/>
                  <a:gd name="T7" fmla="*/ 17 h 1268"/>
                  <a:gd name="T8" fmla="*/ 3 w 118"/>
                  <a:gd name="T9" fmla="*/ 12 h 1268"/>
                  <a:gd name="T10" fmla="*/ 6 w 118"/>
                  <a:gd name="T11" fmla="*/ 8 h 1268"/>
                  <a:gd name="T12" fmla="*/ 8 w 118"/>
                  <a:gd name="T13" fmla="*/ 5 h 1268"/>
                  <a:gd name="T14" fmla="*/ 12 w 118"/>
                  <a:gd name="T15" fmla="*/ 2 h 1268"/>
                  <a:gd name="T16" fmla="*/ 16 w 118"/>
                  <a:gd name="T17" fmla="*/ 0 h 1268"/>
                  <a:gd name="T18" fmla="*/ 19 w 118"/>
                  <a:gd name="T19" fmla="*/ 0 h 1268"/>
                  <a:gd name="T20" fmla="*/ 19 w 118"/>
                  <a:gd name="T21" fmla="*/ 0 h 1268"/>
                  <a:gd name="T22" fmla="*/ 23 w 118"/>
                  <a:gd name="T23" fmla="*/ 0 h 1268"/>
                  <a:gd name="T24" fmla="*/ 27 w 118"/>
                  <a:gd name="T25" fmla="*/ 2 h 1268"/>
                  <a:gd name="T26" fmla="*/ 31 w 118"/>
                  <a:gd name="T27" fmla="*/ 5 h 1268"/>
                  <a:gd name="T28" fmla="*/ 34 w 118"/>
                  <a:gd name="T29" fmla="*/ 8 h 1268"/>
                  <a:gd name="T30" fmla="*/ 37 w 118"/>
                  <a:gd name="T31" fmla="*/ 12 h 1268"/>
                  <a:gd name="T32" fmla="*/ 39 w 118"/>
                  <a:gd name="T33" fmla="*/ 17 h 1268"/>
                  <a:gd name="T34" fmla="*/ 40 w 118"/>
                  <a:gd name="T35" fmla="*/ 22 h 1268"/>
                  <a:gd name="T36" fmla="*/ 40 w 118"/>
                  <a:gd name="T37" fmla="*/ 28 h 1268"/>
                  <a:gd name="T38" fmla="*/ 40 w 118"/>
                  <a:gd name="T39" fmla="*/ 423 h 1268"/>
                  <a:gd name="T40" fmla="*/ 0 w 118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68"/>
                  <a:gd name="T65" fmla="*/ 118 w 118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100" y="24"/>
                    </a:lnTo>
                    <a:lnTo>
                      <a:pt x="108" y="37"/>
                    </a:lnTo>
                    <a:lnTo>
                      <a:pt x="114" y="51"/>
                    </a:lnTo>
                    <a:lnTo>
                      <a:pt x="117" y="67"/>
                    </a:lnTo>
                    <a:lnTo>
                      <a:pt x="118" y="85"/>
                    </a:lnTo>
                    <a:lnTo>
                      <a:pt x="118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6" name="Freeform 115"/>
              <p:cNvSpPr>
                <a:spLocks/>
              </p:cNvSpPr>
              <p:nvPr/>
            </p:nvSpPr>
            <p:spPr bwMode="auto">
              <a:xfrm>
                <a:off x="3397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5" y="24"/>
                    </a:lnTo>
                    <a:lnTo>
                      <a:pt x="24" y="14"/>
                    </a:lnTo>
                    <a:lnTo>
                      <a:pt x="33" y="6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1"/>
                    </a:lnTo>
                    <a:lnTo>
                      <a:pt x="79" y="6"/>
                    </a:lnTo>
                    <a:lnTo>
                      <a:pt x="89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7" name="Freeform 116"/>
              <p:cNvSpPr>
                <a:spLocks/>
              </p:cNvSpPr>
              <p:nvPr/>
            </p:nvSpPr>
            <p:spPr bwMode="auto">
              <a:xfrm>
                <a:off x="3319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6 w 117"/>
                  <a:gd name="T11" fmla="*/ 8 h 1268"/>
                  <a:gd name="T12" fmla="*/ 8 w 117"/>
                  <a:gd name="T13" fmla="*/ 5 h 1268"/>
                  <a:gd name="T14" fmla="*/ 12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8" name="Rectangle 117"/>
              <p:cNvSpPr>
                <a:spLocks noChangeArrowheads="1"/>
              </p:cNvSpPr>
              <p:nvPr/>
            </p:nvSpPr>
            <p:spPr bwMode="auto">
              <a:xfrm>
                <a:off x="3170" y="1727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49" name="Freeform 118"/>
              <p:cNvSpPr>
                <a:spLocks/>
              </p:cNvSpPr>
              <p:nvPr/>
            </p:nvSpPr>
            <p:spPr bwMode="auto">
              <a:xfrm>
                <a:off x="3179" y="1820"/>
                <a:ext cx="550" cy="69"/>
              </a:xfrm>
              <a:custGeom>
                <a:avLst/>
                <a:gdLst>
                  <a:gd name="T0" fmla="*/ 550 w 1650"/>
                  <a:gd name="T1" fmla="*/ 0 h 206"/>
                  <a:gd name="T2" fmla="*/ 0 w 1650"/>
                  <a:gd name="T3" fmla="*/ 0 h 206"/>
                  <a:gd name="T4" fmla="*/ 94 w 1650"/>
                  <a:gd name="T5" fmla="*/ 69 h 206"/>
                  <a:gd name="T6" fmla="*/ 459 w 1650"/>
                  <a:gd name="T7" fmla="*/ 69 h 206"/>
                  <a:gd name="T8" fmla="*/ 550 w 1650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6"/>
                  <a:gd name="T17" fmla="*/ 1650 w 1650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6">
                    <a:moveTo>
                      <a:pt x="1650" y="0"/>
                    </a:moveTo>
                    <a:lnTo>
                      <a:pt x="0" y="0"/>
                    </a:lnTo>
                    <a:lnTo>
                      <a:pt x="283" y="206"/>
                    </a:lnTo>
                    <a:lnTo>
                      <a:pt x="1377" y="206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616" name="Group 119"/>
            <p:cNvGrpSpPr>
              <a:grpSpLocks/>
            </p:cNvGrpSpPr>
            <p:nvPr/>
          </p:nvGrpSpPr>
          <p:grpSpPr bwMode="auto">
            <a:xfrm>
              <a:off x="3170" y="3155"/>
              <a:ext cx="569" cy="724"/>
              <a:chOff x="3170" y="3155"/>
              <a:chExt cx="569" cy="724"/>
            </a:xfrm>
          </p:grpSpPr>
          <p:sp>
            <p:nvSpPr>
              <p:cNvPr id="52632" name="Freeform 120"/>
              <p:cNvSpPr>
                <a:spLocks/>
              </p:cNvSpPr>
              <p:nvPr/>
            </p:nvSpPr>
            <p:spPr bwMode="auto">
              <a:xfrm>
                <a:off x="3170" y="3208"/>
                <a:ext cx="569" cy="230"/>
              </a:xfrm>
              <a:custGeom>
                <a:avLst/>
                <a:gdLst>
                  <a:gd name="T0" fmla="*/ 6 w 1707"/>
                  <a:gd name="T1" fmla="*/ 0 h 691"/>
                  <a:gd name="T2" fmla="*/ 0 w 1707"/>
                  <a:gd name="T3" fmla="*/ 14 h 691"/>
                  <a:gd name="T4" fmla="*/ 10 w 1707"/>
                  <a:gd name="T5" fmla="*/ 40 h 691"/>
                  <a:gd name="T6" fmla="*/ 27 w 1707"/>
                  <a:gd name="T7" fmla="*/ 42 h 691"/>
                  <a:gd name="T8" fmla="*/ 108 w 1707"/>
                  <a:gd name="T9" fmla="*/ 97 h 691"/>
                  <a:gd name="T10" fmla="*/ 104 w 1707"/>
                  <a:gd name="T11" fmla="*/ 109 h 691"/>
                  <a:gd name="T12" fmla="*/ 104 w 1707"/>
                  <a:gd name="T13" fmla="*/ 129 h 691"/>
                  <a:gd name="T14" fmla="*/ 112 w 1707"/>
                  <a:gd name="T15" fmla="*/ 138 h 691"/>
                  <a:gd name="T16" fmla="*/ 115 w 1707"/>
                  <a:gd name="T17" fmla="*/ 174 h 691"/>
                  <a:gd name="T18" fmla="*/ 104 w 1707"/>
                  <a:gd name="T19" fmla="*/ 185 h 691"/>
                  <a:gd name="T20" fmla="*/ 103 w 1707"/>
                  <a:gd name="T21" fmla="*/ 208 h 691"/>
                  <a:gd name="T22" fmla="*/ 115 w 1707"/>
                  <a:gd name="T23" fmla="*/ 223 h 691"/>
                  <a:gd name="T24" fmla="*/ 455 w 1707"/>
                  <a:gd name="T25" fmla="*/ 230 h 691"/>
                  <a:gd name="T26" fmla="*/ 470 w 1707"/>
                  <a:gd name="T27" fmla="*/ 208 h 691"/>
                  <a:gd name="T28" fmla="*/ 469 w 1707"/>
                  <a:gd name="T29" fmla="*/ 185 h 691"/>
                  <a:gd name="T30" fmla="*/ 457 w 1707"/>
                  <a:gd name="T31" fmla="*/ 174 h 691"/>
                  <a:gd name="T32" fmla="*/ 457 w 1707"/>
                  <a:gd name="T33" fmla="*/ 133 h 691"/>
                  <a:gd name="T34" fmla="*/ 469 w 1707"/>
                  <a:gd name="T35" fmla="*/ 129 h 691"/>
                  <a:gd name="T36" fmla="*/ 469 w 1707"/>
                  <a:gd name="T37" fmla="*/ 109 h 691"/>
                  <a:gd name="T38" fmla="*/ 467 w 1707"/>
                  <a:gd name="T39" fmla="*/ 94 h 691"/>
                  <a:gd name="T40" fmla="*/ 538 w 1707"/>
                  <a:gd name="T41" fmla="*/ 48 h 691"/>
                  <a:gd name="T42" fmla="*/ 560 w 1707"/>
                  <a:gd name="T43" fmla="*/ 40 h 691"/>
                  <a:gd name="T44" fmla="*/ 569 w 1707"/>
                  <a:gd name="T45" fmla="*/ 14 h 691"/>
                  <a:gd name="T46" fmla="*/ 553 w 1707"/>
                  <a:gd name="T47" fmla="*/ 6 h 691"/>
                  <a:gd name="T48" fmla="*/ 6 w 1707"/>
                  <a:gd name="T49" fmla="*/ 0 h 6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1"/>
                  <a:gd name="T77" fmla="*/ 1707 w 1707"/>
                  <a:gd name="T78" fmla="*/ 691 h 6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1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2" y="127"/>
                    </a:lnTo>
                    <a:lnTo>
                      <a:pt x="324" y="290"/>
                    </a:lnTo>
                    <a:lnTo>
                      <a:pt x="312" y="326"/>
                    </a:lnTo>
                    <a:lnTo>
                      <a:pt x="312" y="387"/>
                    </a:lnTo>
                    <a:lnTo>
                      <a:pt x="337" y="416"/>
                    </a:lnTo>
                    <a:lnTo>
                      <a:pt x="344" y="522"/>
                    </a:lnTo>
                    <a:lnTo>
                      <a:pt x="312" y="555"/>
                    </a:lnTo>
                    <a:lnTo>
                      <a:pt x="309" y="624"/>
                    </a:lnTo>
                    <a:lnTo>
                      <a:pt x="344" y="670"/>
                    </a:lnTo>
                    <a:lnTo>
                      <a:pt x="1364" y="691"/>
                    </a:lnTo>
                    <a:lnTo>
                      <a:pt x="1411" y="624"/>
                    </a:lnTo>
                    <a:lnTo>
                      <a:pt x="1407" y="555"/>
                    </a:lnTo>
                    <a:lnTo>
                      <a:pt x="1371" y="522"/>
                    </a:lnTo>
                    <a:lnTo>
                      <a:pt x="1371" y="401"/>
                    </a:lnTo>
                    <a:lnTo>
                      <a:pt x="1407" y="387"/>
                    </a:lnTo>
                    <a:lnTo>
                      <a:pt x="1406" y="326"/>
                    </a:lnTo>
                    <a:lnTo>
                      <a:pt x="1401" y="282"/>
                    </a:lnTo>
                    <a:lnTo>
                      <a:pt x="1614" y="145"/>
                    </a:lnTo>
                    <a:lnTo>
                      <a:pt x="1679" y="119"/>
                    </a:lnTo>
                    <a:lnTo>
                      <a:pt x="1707" y="43"/>
                    </a:lnTo>
                    <a:lnTo>
                      <a:pt x="166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3" name="Rectangle 121"/>
              <p:cNvSpPr>
                <a:spLocks noChangeArrowheads="1"/>
              </p:cNvSpPr>
              <p:nvPr/>
            </p:nvSpPr>
            <p:spPr bwMode="auto">
              <a:xfrm>
                <a:off x="3274" y="3337"/>
                <a:ext cx="365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34" name="Rectangle 122"/>
              <p:cNvSpPr>
                <a:spLocks noChangeArrowheads="1"/>
              </p:cNvSpPr>
              <p:nvPr/>
            </p:nvSpPr>
            <p:spPr bwMode="auto">
              <a:xfrm>
                <a:off x="3273" y="3416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35" name="Freeform 123"/>
              <p:cNvSpPr>
                <a:spLocks/>
              </p:cNvSpPr>
              <p:nvPr/>
            </p:nvSpPr>
            <p:spPr bwMode="auto">
              <a:xfrm>
                <a:off x="3554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1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1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6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5" y="24"/>
                    </a:lnTo>
                    <a:lnTo>
                      <a:pt x="24" y="14"/>
                    </a:lnTo>
                    <a:lnTo>
                      <a:pt x="33" y="6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6" name="Freeform 124"/>
              <p:cNvSpPr>
                <a:spLocks/>
              </p:cNvSpPr>
              <p:nvPr/>
            </p:nvSpPr>
            <p:spPr bwMode="auto">
              <a:xfrm>
                <a:off x="3475" y="3455"/>
                <a:ext cx="40" cy="424"/>
              </a:xfrm>
              <a:custGeom>
                <a:avLst/>
                <a:gdLst>
                  <a:gd name="T0" fmla="*/ 0 w 118"/>
                  <a:gd name="T1" fmla="*/ 424 h 1270"/>
                  <a:gd name="T2" fmla="*/ 0 w 118"/>
                  <a:gd name="T3" fmla="*/ 28 h 1270"/>
                  <a:gd name="T4" fmla="*/ 0 w 118"/>
                  <a:gd name="T5" fmla="*/ 22 h 1270"/>
                  <a:gd name="T6" fmla="*/ 2 w 118"/>
                  <a:gd name="T7" fmla="*/ 17 h 1270"/>
                  <a:gd name="T8" fmla="*/ 3 w 118"/>
                  <a:gd name="T9" fmla="*/ 12 h 1270"/>
                  <a:gd name="T10" fmla="*/ 6 w 118"/>
                  <a:gd name="T11" fmla="*/ 8 h 1270"/>
                  <a:gd name="T12" fmla="*/ 8 w 118"/>
                  <a:gd name="T13" fmla="*/ 5 h 1270"/>
                  <a:gd name="T14" fmla="*/ 12 w 118"/>
                  <a:gd name="T15" fmla="*/ 2 h 1270"/>
                  <a:gd name="T16" fmla="*/ 16 w 118"/>
                  <a:gd name="T17" fmla="*/ 0 h 1270"/>
                  <a:gd name="T18" fmla="*/ 19 w 118"/>
                  <a:gd name="T19" fmla="*/ 0 h 1270"/>
                  <a:gd name="T20" fmla="*/ 19 w 118"/>
                  <a:gd name="T21" fmla="*/ 0 h 1270"/>
                  <a:gd name="T22" fmla="*/ 23 w 118"/>
                  <a:gd name="T23" fmla="*/ 0 h 1270"/>
                  <a:gd name="T24" fmla="*/ 27 w 118"/>
                  <a:gd name="T25" fmla="*/ 2 h 1270"/>
                  <a:gd name="T26" fmla="*/ 31 w 118"/>
                  <a:gd name="T27" fmla="*/ 5 h 1270"/>
                  <a:gd name="T28" fmla="*/ 34 w 118"/>
                  <a:gd name="T29" fmla="*/ 8 h 1270"/>
                  <a:gd name="T30" fmla="*/ 37 w 118"/>
                  <a:gd name="T31" fmla="*/ 12 h 1270"/>
                  <a:gd name="T32" fmla="*/ 39 w 118"/>
                  <a:gd name="T33" fmla="*/ 17 h 1270"/>
                  <a:gd name="T34" fmla="*/ 40 w 118"/>
                  <a:gd name="T35" fmla="*/ 22 h 1270"/>
                  <a:gd name="T36" fmla="*/ 40 w 118"/>
                  <a:gd name="T37" fmla="*/ 28 h 1270"/>
                  <a:gd name="T38" fmla="*/ 40 w 118"/>
                  <a:gd name="T39" fmla="*/ 424 h 1270"/>
                  <a:gd name="T40" fmla="*/ 0 w 118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70"/>
                  <a:gd name="T65" fmla="*/ 118 w 118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100" y="24"/>
                    </a:lnTo>
                    <a:lnTo>
                      <a:pt x="108" y="37"/>
                    </a:lnTo>
                    <a:lnTo>
                      <a:pt x="114" y="51"/>
                    </a:lnTo>
                    <a:lnTo>
                      <a:pt x="117" y="67"/>
                    </a:lnTo>
                    <a:lnTo>
                      <a:pt x="118" y="85"/>
                    </a:lnTo>
                    <a:lnTo>
                      <a:pt x="118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7" name="Freeform 125"/>
              <p:cNvSpPr>
                <a:spLocks/>
              </p:cNvSpPr>
              <p:nvPr/>
            </p:nvSpPr>
            <p:spPr bwMode="auto">
              <a:xfrm>
                <a:off x="3397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1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1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6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5" y="24"/>
                    </a:lnTo>
                    <a:lnTo>
                      <a:pt x="24" y="14"/>
                    </a:lnTo>
                    <a:lnTo>
                      <a:pt x="33" y="6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1"/>
                    </a:lnTo>
                    <a:lnTo>
                      <a:pt x="79" y="6"/>
                    </a:lnTo>
                    <a:lnTo>
                      <a:pt x="89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8" name="Freeform 126"/>
              <p:cNvSpPr>
                <a:spLocks/>
              </p:cNvSpPr>
              <p:nvPr/>
            </p:nvSpPr>
            <p:spPr bwMode="auto">
              <a:xfrm>
                <a:off x="3319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2 w 117"/>
                  <a:gd name="T7" fmla="*/ 17 h 1270"/>
                  <a:gd name="T8" fmla="*/ 3 w 117"/>
                  <a:gd name="T9" fmla="*/ 12 h 1270"/>
                  <a:gd name="T10" fmla="*/ 6 w 117"/>
                  <a:gd name="T11" fmla="*/ 8 h 1270"/>
                  <a:gd name="T12" fmla="*/ 8 w 117"/>
                  <a:gd name="T13" fmla="*/ 5 h 1270"/>
                  <a:gd name="T14" fmla="*/ 12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7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9" name="Rectangle 127"/>
              <p:cNvSpPr>
                <a:spLocks noChangeArrowheads="1"/>
              </p:cNvSpPr>
              <p:nvPr/>
            </p:nvSpPr>
            <p:spPr bwMode="auto">
              <a:xfrm>
                <a:off x="3170" y="3155"/>
                <a:ext cx="569" cy="67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40" name="Freeform 128"/>
              <p:cNvSpPr>
                <a:spLocks/>
              </p:cNvSpPr>
              <p:nvPr/>
            </p:nvSpPr>
            <p:spPr bwMode="auto">
              <a:xfrm>
                <a:off x="3179" y="3248"/>
                <a:ext cx="550" cy="69"/>
              </a:xfrm>
              <a:custGeom>
                <a:avLst/>
                <a:gdLst>
                  <a:gd name="T0" fmla="*/ 550 w 1650"/>
                  <a:gd name="T1" fmla="*/ 0 h 207"/>
                  <a:gd name="T2" fmla="*/ 0 w 1650"/>
                  <a:gd name="T3" fmla="*/ 0 h 207"/>
                  <a:gd name="T4" fmla="*/ 94 w 1650"/>
                  <a:gd name="T5" fmla="*/ 69 h 207"/>
                  <a:gd name="T6" fmla="*/ 459 w 1650"/>
                  <a:gd name="T7" fmla="*/ 69 h 207"/>
                  <a:gd name="T8" fmla="*/ 550 w 16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7"/>
                  <a:gd name="T17" fmla="*/ 1650 w 16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7">
                    <a:moveTo>
                      <a:pt x="1650" y="0"/>
                    </a:moveTo>
                    <a:lnTo>
                      <a:pt x="0" y="0"/>
                    </a:lnTo>
                    <a:lnTo>
                      <a:pt x="283" y="207"/>
                    </a:lnTo>
                    <a:lnTo>
                      <a:pt x="1377" y="207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617" name="Group 129"/>
            <p:cNvGrpSpPr>
              <a:grpSpLocks/>
            </p:cNvGrpSpPr>
            <p:nvPr/>
          </p:nvGrpSpPr>
          <p:grpSpPr bwMode="auto">
            <a:xfrm>
              <a:off x="3170" y="2505"/>
              <a:ext cx="569" cy="723"/>
              <a:chOff x="3170" y="2505"/>
              <a:chExt cx="569" cy="723"/>
            </a:xfrm>
          </p:grpSpPr>
          <p:sp>
            <p:nvSpPr>
              <p:cNvPr id="52623" name="Freeform 130"/>
              <p:cNvSpPr>
                <a:spLocks/>
              </p:cNvSpPr>
              <p:nvPr/>
            </p:nvSpPr>
            <p:spPr bwMode="auto">
              <a:xfrm>
                <a:off x="3170" y="2559"/>
                <a:ext cx="569" cy="230"/>
              </a:xfrm>
              <a:custGeom>
                <a:avLst/>
                <a:gdLst>
                  <a:gd name="T0" fmla="*/ 6 w 1707"/>
                  <a:gd name="T1" fmla="*/ 0 h 690"/>
                  <a:gd name="T2" fmla="*/ 0 w 1707"/>
                  <a:gd name="T3" fmla="*/ 14 h 690"/>
                  <a:gd name="T4" fmla="*/ 10 w 1707"/>
                  <a:gd name="T5" fmla="*/ 39 h 690"/>
                  <a:gd name="T6" fmla="*/ 27 w 1707"/>
                  <a:gd name="T7" fmla="*/ 42 h 690"/>
                  <a:gd name="T8" fmla="*/ 108 w 1707"/>
                  <a:gd name="T9" fmla="*/ 96 h 690"/>
                  <a:gd name="T10" fmla="*/ 104 w 1707"/>
                  <a:gd name="T11" fmla="*/ 108 h 690"/>
                  <a:gd name="T12" fmla="*/ 104 w 1707"/>
                  <a:gd name="T13" fmla="*/ 129 h 690"/>
                  <a:gd name="T14" fmla="*/ 112 w 1707"/>
                  <a:gd name="T15" fmla="*/ 138 h 690"/>
                  <a:gd name="T16" fmla="*/ 115 w 1707"/>
                  <a:gd name="T17" fmla="*/ 174 h 690"/>
                  <a:gd name="T18" fmla="*/ 104 w 1707"/>
                  <a:gd name="T19" fmla="*/ 185 h 690"/>
                  <a:gd name="T20" fmla="*/ 103 w 1707"/>
                  <a:gd name="T21" fmla="*/ 208 h 690"/>
                  <a:gd name="T22" fmla="*/ 115 w 1707"/>
                  <a:gd name="T23" fmla="*/ 223 h 690"/>
                  <a:gd name="T24" fmla="*/ 455 w 1707"/>
                  <a:gd name="T25" fmla="*/ 230 h 690"/>
                  <a:gd name="T26" fmla="*/ 470 w 1707"/>
                  <a:gd name="T27" fmla="*/ 208 h 690"/>
                  <a:gd name="T28" fmla="*/ 469 w 1707"/>
                  <a:gd name="T29" fmla="*/ 185 h 690"/>
                  <a:gd name="T30" fmla="*/ 457 w 1707"/>
                  <a:gd name="T31" fmla="*/ 174 h 690"/>
                  <a:gd name="T32" fmla="*/ 457 w 1707"/>
                  <a:gd name="T33" fmla="*/ 134 h 690"/>
                  <a:gd name="T34" fmla="*/ 469 w 1707"/>
                  <a:gd name="T35" fmla="*/ 129 h 690"/>
                  <a:gd name="T36" fmla="*/ 469 w 1707"/>
                  <a:gd name="T37" fmla="*/ 108 h 690"/>
                  <a:gd name="T38" fmla="*/ 467 w 1707"/>
                  <a:gd name="T39" fmla="*/ 94 h 690"/>
                  <a:gd name="T40" fmla="*/ 538 w 1707"/>
                  <a:gd name="T41" fmla="*/ 48 h 690"/>
                  <a:gd name="T42" fmla="*/ 560 w 1707"/>
                  <a:gd name="T43" fmla="*/ 39 h 690"/>
                  <a:gd name="T44" fmla="*/ 569 w 1707"/>
                  <a:gd name="T45" fmla="*/ 14 h 690"/>
                  <a:gd name="T46" fmla="*/ 553 w 1707"/>
                  <a:gd name="T47" fmla="*/ 6 h 690"/>
                  <a:gd name="T48" fmla="*/ 6 w 1707"/>
                  <a:gd name="T49" fmla="*/ 0 h 6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0"/>
                  <a:gd name="T77" fmla="*/ 1707 w 1707"/>
                  <a:gd name="T78" fmla="*/ 690 h 6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0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8"/>
                    </a:lnTo>
                    <a:lnTo>
                      <a:pt x="82" y="127"/>
                    </a:lnTo>
                    <a:lnTo>
                      <a:pt x="324" y="289"/>
                    </a:lnTo>
                    <a:lnTo>
                      <a:pt x="312" y="325"/>
                    </a:lnTo>
                    <a:lnTo>
                      <a:pt x="312" y="386"/>
                    </a:lnTo>
                    <a:lnTo>
                      <a:pt x="337" y="415"/>
                    </a:lnTo>
                    <a:lnTo>
                      <a:pt x="344" y="521"/>
                    </a:lnTo>
                    <a:lnTo>
                      <a:pt x="312" y="554"/>
                    </a:lnTo>
                    <a:lnTo>
                      <a:pt x="309" y="623"/>
                    </a:lnTo>
                    <a:lnTo>
                      <a:pt x="344" y="669"/>
                    </a:lnTo>
                    <a:lnTo>
                      <a:pt x="1364" y="690"/>
                    </a:lnTo>
                    <a:lnTo>
                      <a:pt x="1411" y="623"/>
                    </a:lnTo>
                    <a:lnTo>
                      <a:pt x="1407" y="554"/>
                    </a:lnTo>
                    <a:lnTo>
                      <a:pt x="1371" y="521"/>
                    </a:lnTo>
                    <a:lnTo>
                      <a:pt x="1371" y="401"/>
                    </a:lnTo>
                    <a:lnTo>
                      <a:pt x="1407" y="386"/>
                    </a:lnTo>
                    <a:lnTo>
                      <a:pt x="1406" y="325"/>
                    </a:lnTo>
                    <a:lnTo>
                      <a:pt x="1401" y="282"/>
                    </a:lnTo>
                    <a:lnTo>
                      <a:pt x="1614" y="145"/>
                    </a:lnTo>
                    <a:lnTo>
                      <a:pt x="1679" y="118"/>
                    </a:lnTo>
                    <a:lnTo>
                      <a:pt x="1707" y="43"/>
                    </a:lnTo>
                    <a:lnTo>
                      <a:pt x="166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4" name="Rectangle 131"/>
              <p:cNvSpPr>
                <a:spLocks noChangeArrowheads="1"/>
              </p:cNvSpPr>
              <p:nvPr/>
            </p:nvSpPr>
            <p:spPr bwMode="auto">
              <a:xfrm>
                <a:off x="3274" y="2687"/>
                <a:ext cx="365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25" name="Rectangle 132"/>
              <p:cNvSpPr>
                <a:spLocks noChangeArrowheads="1"/>
              </p:cNvSpPr>
              <p:nvPr/>
            </p:nvSpPr>
            <p:spPr bwMode="auto">
              <a:xfrm>
                <a:off x="3273" y="2766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26" name="Freeform 133"/>
              <p:cNvSpPr>
                <a:spLocks/>
              </p:cNvSpPr>
              <p:nvPr/>
            </p:nvSpPr>
            <p:spPr bwMode="auto">
              <a:xfrm>
                <a:off x="3554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5" y="24"/>
                    </a:lnTo>
                    <a:lnTo>
                      <a:pt x="24" y="14"/>
                    </a:lnTo>
                    <a:lnTo>
                      <a:pt x="33" y="6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7" name="Freeform 134"/>
              <p:cNvSpPr>
                <a:spLocks/>
              </p:cNvSpPr>
              <p:nvPr/>
            </p:nvSpPr>
            <p:spPr bwMode="auto">
              <a:xfrm>
                <a:off x="3475" y="2806"/>
                <a:ext cx="40" cy="422"/>
              </a:xfrm>
              <a:custGeom>
                <a:avLst/>
                <a:gdLst>
                  <a:gd name="T0" fmla="*/ 0 w 118"/>
                  <a:gd name="T1" fmla="*/ 422 h 1268"/>
                  <a:gd name="T2" fmla="*/ 0 w 118"/>
                  <a:gd name="T3" fmla="*/ 28 h 1268"/>
                  <a:gd name="T4" fmla="*/ 0 w 118"/>
                  <a:gd name="T5" fmla="*/ 22 h 1268"/>
                  <a:gd name="T6" fmla="*/ 2 w 118"/>
                  <a:gd name="T7" fmla="*/ 17 h 1268"/>
                  <a:gd name="T8" fmla="*/ 3 w 118"/>
                  <a:gd name="T9" fmla="*/ 12 h 1268"/>
                  <a:gd name="T10" fmla="*/ 6 w 118"/>
                  <a:gd name="T11" fmla="*/ 8 h 1268"/>
                  <a:gd name="T12" fmla="*/ 8 w 118"/>
                  <a:gd name="T13" fmla="*/ 5 h 1268"/>
                  <a:gd name="T14" fmla="*/ 12 w 118"/>
                  <a:gd name="T15" fmla="*/ 2 h 1268"/>
                  <a:gd name="T16" fmla="*/ 16 w 118"/>
                  <a:gd name="T17" fmla="*/ 0 h 1268"/>
                  <a:gd name="T18" fmla="*/ 19 w 118"/>
                  <a:gd name="T19" fmla="*/ 0 h 1268"/>
                  <a:gd name="T20" fmla="*/ 19 w 118"/>
                  <a:gd name="T21" fmla="*/ 0 h 1268"/>
                  <a:gd name="T22" fmla="*/ 23 w 118"/>
                  <a:gd name="T23" fmla="*/ 0 h 1268"/>
                  <a:gd name="T24" fmla="*/ 27 w 118"/>
                  <a:gd name="T25" fmla="*/ 2 h 1268"/>
                  <a:gd name="T26" fmla="*/ 31 w 118"/>
                  <a:gd name="T27" fmla="*/ 5 h 1268"/>
                  <a:gd name="T28" fmla="*/ 34 w 118"/>
                  <a:gd name="T29" fmla="*/ 8 h 1268"/>
                  <a:gd name="T30" fmla="*/ 37 w 118"/>
                  <a:gd name="T31" fmla="*/ 12 h 1268"/>
                  <a:gd name="T32" fmla="*/ 39 w 118"/>
                  <a:gd name="T33" fmla="*/ 17 h 1268"/>
                  <a:gd name="T34" fmla="*/ 40 w 118"/>
                  <a:gd name="T35" fmla="*/ 22 h 1268"/>
                  <a:gd name="T36" fmla="*/ 40 w 118"/>
                  <a:gd name="T37" fmla="*/ 28 h 1268"/>
                  <a:gd name="T38" fmla="*/ 40 w 118"/>
                  <a:gd name="T39" fmla="*/ 422 h 1268"/>
                  <a:gd name="T40" fmla="*/ 0 w 118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68"/>
                  <a:gd name="T65" fmla="*/ 118 w 118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100" y="24"/>
                    </a:lnTo>
                    <a:lnTo>
                      <a:pt x="108" y="37"/>
                    </a:lnTo>
                    <a:lnTo>
                      <a:pt x="114" y="51"/>
                    </a:lnTo>
                    <a:lnTo>
                      <a:pt x="117" y="67"/>
                    </a:lnTo>
                    <a:lnTo>
                      <a:pt x="118" y="85"/>
                    </a:lnTo>
                    <a:lnTo>
                      <a:pt x="118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8" name="Freeform 135"/>
              <p:cNvSpPr>
                <a:spLocks/>
              </p:cNvSpPr>
              <p:nvPr/>
            </p:nvSpPr>
            <p:spPr bwMode="auto">
              <a:xfrm>
                <a:off x="3397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5" y="24"/>
                    </a:lnTo>
                    <a:lnTo>
                      <a:pt x="24" y="14"/>
                    </a:lnTo>
                    <a:lnTo>
                      <a:pt x="33" y="6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1"/>
                    </a:lnTo>
                    <a:lnTo>
                      <a:pt x="79" y="6"/>
                    </a:lnTo>
                    <a:lnTo>
                      <a:pt x="89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9" name="Freeform 136"/>
              <p:cNvSpPr>
                <a:spLocks/>
              </p:cNvSpPr>
              <p:nvPr/>
            </p:nvSpPr>
            <p:spPr bwMode="auto">
              <a:xfrm>
                <a:off x="3319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6 w 117"/>
                  <a:gd name="T11" fmla="*/ 8 h 1268"/>
                  <a:gd name="T12" fmla="*/ 8 w 117"/>
                  <a:gd name="T13" fmla="*/ 5 h 1268"/>
                  <a:gd name="T14" fmla="*/ 12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7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0" name="Rectangle 137"/>
              <p:cNvSpPr>
                <a:spLocks noChangeArrowheads="1"/>
              </p:cNvSpPr>
              <p:nvPr/>
            </p:nvSpPr>
            <p:spPr bwMode="auto">
              <a:xfrm>
                <a:off x="3170" y="2505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31" name="Freeform 138"/>
              <p:cNvSpPr>
                <a:spLocks/>
              </p:cNvSpPr>
              <p:nvPr/>
            </p:nvSpPr>
            <p:spPr bwMode="auto">
              <a:xfrm>
                <a:off x="3179" y="2598"/>
                <a:ext cx="550" cy="69"/>
              </a:xfrm>
              <a:custGeom>
                <a:avLst/>
                <a:gdLst>
                  <a:gd name="T0" fmla="*/ 550 w 1650"/>
                  <a:gd name="T1" fmla="*/ 0 h 207"/>
                  <a:gd name="T2" fmla="*/ 0 w 1650"/>
                  <a:gd name="T3" fmla="*/ 0 h 207"/>
                  <a:gd name="T4" fmla="*/ 94 w 1650"/>
                  <a:gd name="T5" fmla="*/ 69 h 207"/>
                  <a:gd name="T6" fmla="*/ 459 w 1650"/>
                  <a:gd name="T7" fmla="*/ 69 h 207"/>
                  <a:gd name="T8" fmla="*/ 550 w 16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7"/>
                  <a:gd name="T17" fmla="*/ 1650 w 16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7">
                    <a:moveTo>
                      <a:pt x="1650" y="0"/>
                    </a:moveTo>
                    <a:lnTo>
                      <a:pt x="0" y="0"/>
                    </a:lnTo>
                    <a:lnTo>
                      <a:pt x="283" y="207"/>
                    </a:lnTo>
                    <a:lnTo>
                      <a:pt x="1377" y="207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618" name="Rectangle 139"/>
            <p:cNvSpPr>
              <a:spLocks noChangeArrowheads="1"/>
            </p:cNvSpPr>
            <p:nvPr/>
          </p:nvSpPr>
          <p:spPr bwMode="auto">
            <a:xfrm>
              <a:off x="3733" y="1726"/>
              <a:ext cx="10" cy="96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19" name="Rectangle 140"/>
            <p:cNvSpPr>
              <a:spLocks noChangeArrowheads="1"/>
            </p:cNvSpPr>
            <p:nvPr/>
          </p:nvSpPr>
          <p:spPr bwMode="auto">
            <a:xfrm>
              <a:off x="3634" y="1889"/>
              <a:ext cx="11" cy="1829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20" name="Rectangle 141"/>
            <p:cNvSpPr>
              <a:spLocks noChangeArrowheads="1"/>
            </p:cNvSpPr>
            <p:nvPr/>
          </p:nvSpPr>
          <p:spPr bwMode="auto">
            <a:xfrm>
              <a:off x="3733" y="3785"/>
              <a:ext cx="10" cy="93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21" name="Freeform 142"/>
            <p:cNvSpPr>
              <a:spLocks/>
            </p:cNvSpPr>
            <p:nvPr/>
          </p:nvSpPr>
          <p:spPr bwMode="auto">
            <a:xfrm>
              <a:off x="3637" y="3708"/>
              <a:ext cx="105" cy="85"/>
            </a:xfrm>
            <a:custGeom>
              <a:avLst/>
              <a:gdLst>
                <a:gd name="T0" fmla="*/ 99 w 209"/>
                <a:gd name="T1" fmla="*/ 85 h 168"/>
                <a:gd name="T2" fmla="*/ 105 w 209"/>
                <a:gd name="T3" fmla="*/ 76 h 168"/>
                <a:gd name="T4" fmla="*/ 6 w 209"/>
                <a:gd name="T5" fmla="*/ 0 h 168"/>
                <a:gd name="T6" fmla="*/ 0 w 209"/>
                <a:gd name="T7" fmla="*/ 9 h 168"/>
                <a:gd name="T8" fmla="*/ 99 w 209"/>
                <a:gd name="T9" fmla="*/ 85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168"/>
                <a:gd name="T17" fmla="*/ 209 w 209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168">
                  <a:moveTo>
                    <a:pt x="197" y="168"/>
                  </a:moveTo>
                  <a:lnTo>
                    <a:pt x="209" y="15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197" y="168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22" name="Line 143"/>
            <p:cNvSpPr>
              <a:spLocks noChangeShapeType="1"/>
            </p:cNvSpPr>
            <p:nvPr/>
          </p:nvSpPr>
          <p:spPr bwMode="auto">
            <a:xfrm flipH="1">
              <a:off x="3637" y="1819"/>
              <a:ext cx="100" cy="76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Freeform 184"/>
          <p:cNvSpPr>
            <a:spLocks/>
          </p:cNvSpPr>
          <p:nvPr/>
        </p:nvSpPr>
        <p:spPr bwMode="auto">
          <a:xfrm>
            <a:off x="4979988" y="577850"/>
            <a:ext cx="4672012" cy="1716088"/>
          </a:xfrm>
          <a:custGeom>
            <a:avLst/>
            <a:gdLst>
              <a:gd name="T0" fmla="*/ 2336800 w 5886"/>
              <a:gd name="T1" fmla="*/ 0 h 2161"/>
              <a:gd name="T2" fmla="*/ 0 w 5886"/>
              <a:gd name="T3" fmla="*/ 1716088 h 2161"/>
              <a:gd name="T4" fmla="*/ 4672012 w 5886"/>
              <a:gd name="T5" fmla="*/ 1716088 h 2161"/>
              <a:gd name="T6" fmla="*/ 2336800 w 5886"/>
              <a:gd name="T7" fmla="*/ 0 h 2161"/>
              <a:gd name="T8" fmla="*/ 0 60000 65536"/>
              <a:gd name="T9" fmla="*/ 0 60000 65536"/>
              <a:gd name="T10" fmla="*/ 0 60000 65536"/>
              <a:gd name="T11" fmla="*/ 0 60000 65536"/>
              <a:gd name="T12" fmla="*/ 0 w 5886"/>
              <a:gd name="T13" fmla="*/ 0 h 2161"/>
              <a:gd name="T14" fmla="*/ 5886 w 5886"/>
              <a:gd name="T15" fmla="*/ 2161 h 2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86" h="2161">
                <a:moveTo>
                  <a:pt x="2944" y="0"/>
                </a:moveTo>
                <a:lnTo>
                  <a:pt x="0" y="2161"/>
                </a:lnTo>
                <a:lnTo>
                  <a:pt x="5886" y="2161"/>
                </a:lnTo>
                <a:lnTo>
                  <a:pt x="2944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33" name="Group 185"/>
          <p:cNvGrpSpPr>
            <a:grpSpLocks/>
          </p:cNvGrpSpPr>
          <p:nvPr/>
        </p:nvGrpSpPr>
        <p:grpSpPr bwMode="auto">
          <a:xfrm>
            <a:off x="4979988" y="2371726"/>
            <a:ext cx="4648200" cy="506413"/>
            <a:chOff x="1597" y="1405"/>
            <a:chExt cx="2928" cy="319"/>
          </a:xfrm>
        </p:grpSpPr>
        <p:sp>
          <p:nvSpPr>
            <p:cNvPr id="52612" name="Rectangle 186"/>
            <p:cNvSpPr>
              <a:spLocks noChangeArrowheads="1"/>
            </p:cNvSpPr>
            <p:nvPr/>
          </p:nvSpPr>
          <p:spPr bwMode="auto">
            <a:xfrm>
              <a:off x="1597" y="1405"/>
              <a:ext cx="2927" cy="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13" name="Rectangle 187"/>
            <p:cNvSpPr>
              <a:spLocks noChangeArrowheads="1"/>
            </p:cNvSpPr>
            <p:nvPr/>
          </p:nvSpPr>
          <p:spPr bwMode="auto">
            <a:xfrm>
              <a:off x="1597" y="1405"/>
              <a:ext cx="2928" cy="319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2234" name="Group 188"/>
          <p:cNvGrpSpPr>
            <a:grpSpLocks/>
          </p:cNvGrpSpPr>
          <p:nvPr/>
        </p:nvGrpSpPr>
        <p:grpSpPr bwMode="auto">
          <a:xfrm>
            <a:off x="4979989" y="2447925"/>
            <a:ext cx="4645025" cy="355600"/>
            <a:chOff x="1597" y="1453"/>
            <a:chExt cx="2926" cy="224"/>
          </a:xfrm>
        </p:grpSpPr>
        <p:grpSp>
          <p:nvGrpSpPr>
            <p:cNvPr id="52606" name="Group 189"/>
            <p:cNvGrpSpPr>
              <a:grpSpLocks/>
            </p:cNvGrpSpPr>
            <p:nvPr/>
          </p:nvGrpSpPr>
          <p:grpSpPr bwMode="auto">
            <a:xfrm>
              <a:off x="1597" y="1453"/>
              <a:ext cx="2925" cy="223"/>
              <a:chOff x="1597" y="1453"/>
              <a:chExt cx="2925" cy="223"/>
            </a:xfrm>
          </p:grpSpPr>
          <p:pic>
            <p:nvPicPr>
              <p:cNvPr id="52608" name="Picture 190"/>
              <p:cNvPicPr>
                <a:picLocks noChangeAspect="1" noChangeArrowheads="1"/>
              </p:cNvPicPr>
              <p:nvPr/>
            </p:nvPicPr>
            <p:blipFill>
              <a:blip r:embed="rId3"/>
              <a:srcRect b="75781"/>
              <a:stretch>
                <a:fillRect/>
              </a:stretch>
            </p:blipFill>
            <p:spPr bwMode="auto">
              <a:xfrm>
                <a:off x="1597" y="1453"/>
                <a:ext cx="917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609" name="Picture 191"/>
              <p:cNvPicPr>
                <a:picLocks noChangeAspect="1" noChangeArrowheads="1"/>
              </p:cNvPicPr>
              <p:nvPr/>
            </p:nvPicPr>
            <p:blipFill>
              <a:blip r:embed="rId3"/>
              <a:srcRect b="75781"/>
              <a:stretch>
                <a:fillRect/>
              </a:stretch>
            </p:blipFill>
            <p:spPr bwMode="auto">
              <a:xfrm>
                <a:off x="2514" y="1453"/>
                <a:ext cx="917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610" name="Picture 192"/>
              <p:cNvPicPr>
                <a:picLocks noChangeAspect="1" noChangeArrowheads="1"/>
              </p:cNvPicPr>
              <p:nvPr/>
            </p:nvPicPr>
            <p:blipFill>
              <a:blip r:embed="rId3"/>
              <a:srcRect b="75781"/>
              <a:stretch>
                <a:fillRect/>
              </a:stretch>
            </p:blipFill>
            <p:spPr bwMode="auto">
              <a:xfrm>
                <a:off x="3431" y="1453"/>
                <a:ext cx="917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611" name="Picture 193"/>
              <p:cNvPicPr>
                <a:picLocks noChangeAspect="1" noChangeArrowheads="1"/>
              </p:cNvPicPr>
              <p:nvPr/>
            </p:nvPicPr>
            <p:blipFill>
              <a:blip r:embed="rId3"/>
              <a:srcRect r="81250" b="75781"/>
              <a:stretch>
                <a:fillRect/>
              </a:stretch>
            </p:blipFill>
            <p:spPr bwMode="auto">
              <a:xfrm>
                <a:off x="4348" y="1453"/>
                <a:ext cx="174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607" name="Rectangle 194"/>
            <p:cNvSpPr>
              <a:spLocks noChangeArrowheads="1"/>
            </p:cNvSpPr>
            <p:nvPr/>
          </p:nvSpPr>
          <p:spPr bwMode="auto">
            <a:xfrm>
              <a:off x="1597" y="1453"/>
              <a:ext cx="2926" cy="22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235" name="Rectangle 195"/>
          <p:cNvSpPr>
            <a:spLocks noChangeArrowheads="1"/>
          </p:cNvSpPr>
          <p:nvPr/>
        </p:nvSpPr>
        <p:spPr bwMode="auto">
          <a:xfrm>
            <a:off x="5219700" y="2497138"/>
            <a:ext cx="115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</a:t>
            </a:r>
            <a:endParaRPr lang="en-US"/>
          </a:p>
        </p:txBody>
      </p:sp>
      <p:sp>
        <p:nvSpPr>
          <p:cNvPr id="52236" name="Rectangle 196"/>
          <p:cNvSpPr>
            <a:spLocks noChangeArrowheads="1"/>
          </p:cNvSpPr>
          <p:nvPr/>
        </p:nvSpPr>
        <p:spPr bwMode="auto">
          <a:xfrm>
            <a:off x="5219700" y="2497138"/>
            <a:ext cx="115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</a:t>
            </a:r>
            <a:endParaRPr lang="en-US"/>
          </a:p>
        </p:txBody>
      </p:sp>
      <p:sp>
        <p:nvSpPr>
          <p:cNvPr id="52237" name="Rectangle 197"/>
          <p:cNvSpPr>
            <a:spLocks noChangeArrowheads="1"/>
          </p:cNvSpPr>
          <p:nvPr/>
        </p:nvSpPr>
        <p:spPr bwMode="auto">
          <a:xfrm>
            <a:off x="5219700" y="2497138"/>
            <a:ext cx="115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</a:t>
            </a:r>
            <a:endParaRPr lang="en-US"/>
          </a:p>
        </p:txBody>
      </p:sp>
      <p:sp>
        <p:nvSpPr>
          <p:cNvPr id="52238" name="Rectangle 198"/>
          <p:cNvSpPr>
            <a:spLocks noChangeArrowheads="1"/>
          </p:cNvSpPr>
          <p:nvPr/>
        </p:nvSpPr>
        <p:spPr bwMode="auto">
          <a:xfrm>
            <a:off x="5334000" y="2497138"/>
            <a:ext cx="147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U</a:t>
            </a:r>
            <a:endParaRPr lang="en-US"/>
          </a:p>
        </p:txBody>
      </p:sp>
      <p:sp>
        <p:nvSpPr>
          <p:cNvPr id="52239" name="Rectangle 199"/>
          <p:cNvSpPr>
            <a:spLocks noChangeArrowheads="1"/>
          </p:cNvSpPr>
          <p:nvPr/>
        </p:nvSpPr>
        <p:spPr bwMode="auto">
          <a:xfrm>
            <a:off x="5334000" y="2497138"/>
            <a:ext cx="147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U</a:t>
            </a:r>
            <a:endParaRPr lang="en-US"/>
          </a:p>
        </p:txBody>
      </p:sp>
      <p:sp>
        <p:nvSpPr>
          <p:cNvPr id="52240" name="Rectangle 200"/>
          <p:cNvSpPr>
            <a:spLocks noChangeArrowheads="1"/>
          </p:cNvSpPr>
          <p:nvPr/>
        </p:nvSpPr>
        <p:spPr bwMode="auto">
          <a:xfrm>
            <a:off x="5334000" y="2497138"/>
            <a:ext cx="147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U</a:t>
            </a:r>
            <a:endParaRPr lang="en-US"/>
          </a:p>
        </p:txBody>
      </p:sp>
      <p:sp>
        <p:nvSpPr>
          <p:cNvPr id="52241" name="Rectangle 201"/>
          <p:cNvSpPr>
            <a:spLocks noChangeArrowheads="1"/>
          </p:cNvSpPr>
          <p:nvPr/>
        </p:nvSpPr>
        <p:spPr bwMode="auto">
          <a:xfrm>
            <a:off x="5481639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</a:t>
            </a:r>
            <a:endParaRPr lang="en-US"/>
          </a:p>
        </p:txBody>
      </p:sp>
      <p:sp>
        <p:nvSpPr>
          <p:cNvPr id="52242" name="Rectangle 202"/>
          <p:cNvSpPr>
            <a:spLocks noChangeArrowheads="1"/>
          </p:cNvSpPr>
          <p:nvPr/>
        </p:nvSpPr>
        <p:spPr bwMode="auto">
          <a:xfrm>
            <a:off x="5481639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</a:t>
            </a:r>
            <a:endParaRPr lang="en-US"/>
          </a:p>
        </p:txBody>
      </p:sp>
      <p:sp>
        <p:nvSpPr>
          <p:cNvPr id="52243" name="Rectangle 203"/>
          <p:cNvSpPr>
            <a:spLocks noChangeArrowheads="1"/>
          </p:cNvSpPr>
          <p:nvPr/>
        </p:nvSpPr>
        <p:spPr bwMode="auto">
          <a:xfrm>
            <a:off x="5481639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</a:t>
            </a:r>
            <a:endParaRPr lang="en-US"/>
          </a:p>
        </p:txBody>
      </p:sp>
      <p:sp>
        <p:nvSpPr>
          <p:cNvPr id="52244" name="Rectangle 204"/>
          <p:cNvSpPr>
            <a:spLocks noChangeArrowheads="1"/>
          </p:cNvSpPr>
          <p:nvPr/>
        </p:nvSpPr>
        <p:spPr bwMode="auto">
          <a:xfrm>
            <a:off x="5595938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245" name="Rectangle 205"/>
          <p:cNvSpPr>
            <a:spLocks noChangeArrowheads="1"/>
          </p:cNvSpPr>
          <p:nvPr/>
        </p:nvSpPr>
        <p:spPr bwMode="auto">
          <a:xfrm>
            <a:off x="5595938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246" name="Rectangle 206"/>
          <p:cNvSpPr>
            <a:spLocks noChangeArrowheads="1"/>
          </p:cNvSpPr>
          <p:nvPr/>
        </p:nvSpPr>
        <p:spPr bwMode="auto">
          <a:xfrm>
            <a:off x="5595938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247" name="Rectangle 207"/>
          <p:cNvSpPr>
            <a:spLocks noChangeArrowheads="1"/>
          </p:cNvSpPr>
          <p:nvPr/>
        </p:nvSpPr>
        <p:spPr bwMode="auto">
          <a:xfrm>
            <a:off x="5722939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248" name="Rectangle 208"/>
          <p:cNvSpPr>
            <a:spLocks noChangeArrowheads="1"/>
          </p:cNvSpPr>
          <p:nvPr/>
        </p:nvSpPr>
        <p:spPr bwMode="auto">
          <a:xfrm>
            <a:off x="5722939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249" name="Rectangle 209"/>
          <p:cNvSpPr>
            <a:spLocks noChangeArrowheads="1"/>
          </p:cNvSpPr>
          <p:nvPr/>
        </p:nvSpPr>
        <p:spPr bwMode="auto">
          <a:xfrm>
            <a:off x="5722939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250" name="Rectangle 210"/>
          <p:cNvSpPr>
            <a:spLocks noChangeArrowheads="1"/>
          </p:cNvSpPr>
          <p:nvPr/>
        </p:nvSpPr>
        <p:spPr bwMode="auto">
          <a:xfrm>
            <a:off x="5868988" y="2497138"/>
            <a:ext cx="75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I</a:t>
            </a:r>
            <a:endParaRPr lang="en-US"/>
          </a:p>
        </p:txBody>
      </p:sp>
      <p:sp>
        <p:nvSpPr>
          <p:cNvPr id="52251" name="Rectangle 211"/>
          <p:cNvSpPr>
            <a:spLocks noChangeArrowheads="1"/>
          </p:cNvSpPr>
          <p:nvPr/>
        </p:nvSpPr>
        <p:spPr bwMode="auto">
          <a:xfrm>
            <a:off x="5868988" y="2497138"/>
            <a:ext cx="75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I</a:t>
            </a:r>
            <a:endParaRPr lang="en-US"/>
          </a:p>
        </p:txBody>
      </p:sp>
      <p:sp>
        <p:nvSpPr>
          <p:cNvPr id="52252" name="Rectangle 212"/>
          <p:cNvSpPr>
            <a:spLocks noChangeArrowheads="1"/>
          </p:cNvSpPr>
          <p:nvPr/>
        </p:nvSpPr>
        <p:spPr bwMode="auto">
          <a:xfrm>
            <a:off x="5868988" y="2497138"/>
            <a:ext cx="75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I</a:t>
            </a:r>
            <a:endParaRPr lang="en-US"/>
          </a:p>
        </p:txBody>
      </p:sp>
      <p:sp>
        <p:nvSpPr>
          <p:cNvPr id="52253" name="Rectangle 213"/>
          <p:cNvSpPr>
            <a:spLocks noChangeArrowheads="1"/>
          </p:cNvSpPr>
          <p:nvPr/>
        </p:nvSpPr>
        <p:spPr bwMode="auto">
          <a:xfrm>
            <a:off x="5943600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254" name="Rectangle 214"/>
          <p:cNvSpPr>
            <a:spLocks noChangeArrowheads="1"/>
          </p:cNvSpPr>
          <p:nvPr/>
        </p:nvSpPr>
        <p:spPr bwMode="auto">
          <a:xfrm>
            <a:off x="5943600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255" name="Rectangle 215"/>
          <p:cNvSpPr>
            <a:spLocks noChangeArrowheads="1"/>
          </p:cNvSpPr>
          <p:nvPr/>
        </p:nvSpPr>
        <p:spPr bwMode="auto">
          <a:xfrm>
            <a:off x="5943600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256" name="Rectangle 216"/>
          <p:cNvSpPr>
            <a:spLocks noChangeArrowheads="1"/>
          </p:cNvSpPr>
          <p:nvPr/>
        </p:nvSpPr>
        <p:spPr bwMode="auto">
          <a:xfrm>
            <a:off x="6100764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257" name="Rectangle 217"/>
          <p:cNvSpPr>
            <a:spLocks noChangeArrowheads="1"/>
          </p:cNvSpPr>
          <p:nvPr/>
        </p:nvSpPr>
        <p:spPr bwMode="auto">
          <a:xfrm>
            <a:off x="6100764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258" name="Rectangle 218"/>
          <p:cNvSpPr>
            <a:spLocks noChangeArrowheads="1"/>
          </p:cNvSpPr>
          <p:nvPr/>
        </p:nvSpPr>
        <p:spPr bwMode="auto">
          <a:xfrm>
            <a:off x="6100764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259" name="Rectangle 219"/>
          <p:cNvSpPr>
            <a:spLocks noChangeArrowheads="1"/>
          </p:cNvSpPr>
          <p:nvPr/>
        </p:nvSpPr>
        <p:spPr bwMode="auto">
          <a:xfrm>
            <a:off x="6246813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B</a:t>
            </a:r>
            <a:endParaRPr lang="en-US"/>
          </a:p>
        </p:txBody>
      </p:sp>
      <p:sp>
        <p:nvSpPr>
          <p:cNvPr id="52260" name="Rectangle 220"/>
          <p:cNvSpPr>
            <a:spLocks noChangeArrowheads="1"/>
          </p:cNvSpPr>
          <p:nvPr/>
        </p:nvSpPr>
        <p:spPr bwMode="auto">
          <a:xfrm>
            <a:off x="6246813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B</a:t>
            </a:r>
            <a:endParaRPr lang="en-US"/>
          </a:p>
        </p:txBody>
      </p:sp>
      <p:sp>
        <p:nvSpPr>
          <p:cNvPr id="52261" name="Rectangle 221"/>
          <p:cNvSpPr>
            <a:spLocks noChangeArrowheads="1"/>
          </p:cNvSpPr>
          <p:nvPr/>
        </p:nvSpPr>
        <p:spPr bwMode="auto">
          <a:xfrm>
            <a:off x="6246813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B</a:t>
            </a:r>
            <a:endParaRPr lang="en-US"/>
          </a:p>
        </p:txBody>
      </p:sp>
      <p:sp>
        <p:nvSpPr>
          <p:cNvPr id="52262" name="Rectangle 222"/>
          <p:cNvSpPr>
            <a:spLocks noChangeArrowheads="1"/>
          </p:cNvSpPr>
          <p:nvPr/>
        </p:nvSpPr>
        <p:spPr bwMode="auto">
          <a:xfrm>
            <a:off x="6373814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L</a:t>
            </a:r>
            <a:endParaRPr lang="en-US"/>
          </a:p>
        </p:txBody>
      </p:sp>
      <p:sp>
        <p:nvSpPr>
          <p:cNvPr id="52263" name="Rectangle 223"/>
          <p:cNvSpPr>
            <a:spLocks noChangeArrowheads="1"/>
          </p:cNvSpPr>
          <p:nvPr/>
        </p:nvSpPr>
        <p:spPr bwMode="auto">
          <a:xfrm>
            <a:off x="6373814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L</a:t>
            </a:r>
            <a:endParaRPr lang="en-US"/>
          </a:p>
        </p:txBody>
      </p:sp>
      <p:sp>
        <p:nvSpPr>
          <p:cNvPr id="52264" name="Rectangle 224"/>
          <p:cNvSpPr>
            <a:spLocks noChangeArrowheads="1"/>
          </p:cNvSpPr>
          <p:nvPr/>
        </p:nvSpPr>
        <p:spPr bwMode="auto">
          <a:xfrm>
            <a:off x="6373814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L</a:t>
            </a:r>
            <a:endParaRPr lang="en-US"/>
          </a:p>
        </p:txBody>
      </p:sp>
      <p:sp>
        <p:nvSpPr>
          <p:cNvPr id="52265" name="Rectangle 225"/>
          <p:cNvSpPr>
            <a:spLocks noChangeArrowheads="1"/>
          </p:cNvSpPr>
          <p:nvPr/>
        </p:nvSpPr>
        <p:spPr bwMode="auto">
          <a:xfrm>
            <a:off x="6488114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E</a:t>
            </a:r>
            <a:endParaRPr lang="en-US"/>
          </a:p>
        </p:txBody>
      </p:sp>
      <p:sp>
        <p:nvSpPr>
          <p:cNvPr id="52266" name="Rectangle 226"/>
          <p:cNvSpPr>
            <a:spLocks noChangeArrowheads="1"/>
          </p:cNvSpPr>
          <p:nvPr/>
        </p:nvSpPr>
        <p:spPr bwMode="auto">
          <a:xfrm>
            <a:off x="6488114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E</a:t>
            </a:r>
            <a:endParaRPr lang="en-US"/>
          </a:p>
        </p:txBody>
      </p:sp>
      <p:sp>
        <p:nvSpPr>
          <p:cNvPr id="52267" name="Rectangle 227"/>
          <p:cNvSpPr>
            <a:spLocks noChangeArrowheads="1"/>
          </p:cNvSpPr>
          <p:nvPr/>
        </p:nvSpPr>
        <p:spPr bwMode="auto">
          <a:xfrm>
            <a:off x="6488114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E</a:t>
            </a:r>
            <a:endParaRPr lang="en-US"/>
          </a:p>
        </p:txBody>
      </p:sp>
      <p:sp>
        <p:nvSpPr>
          <p:cNvPr id="52268" name="Rectangle 228"/>
          <p:cNvSpPr>
            <a:spLocks noChangeArrowheads="1"/>
          </p:cNvSpPr>
          <p:nvPr/>
        </p:nvSpPr>
        <p:spPr bwMode="auto">
          <a:xfrm>
            <a:off x="6604001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69" name="Rectangle 229"/>
          <p:cNvSpPr>
            <a:spLocks noChangeArrowheads="1"/>
          </p:cNvSpPr>
          <p:nvPr/>
        </p:nvSpPr>
        <p:spPr bwMode="auto">
          <a:xfrm>
            <a:off x="6604001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70" name="Rectangle 230"/>
          <p:cNvSpPr>
            <a:spLocks noChangeArrowheads="1"/>
          </p:cNvSpPr>
          <p:nvPr/>
        </p:nvSpPr>
        <p:spPr bwMode="auto">
          <a:xfrm>
            <a:off x="6604001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71" name="Rectangle 231"/>
          <p:cNvSpPr>
            <a:spLocks noChangeArrowheads="1"/>
          </p:cNvSpPr>
          <p:nvPr/>
        </p:nvSpPr>
        <p:spPr bwMode="auto">
          <a:xfrm>
            <a:off x="6650039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72" name="Rectangle 232"/>
          <p:cNvSpPr>
            <a:spLocks noChangeArrowheads="1"/>
          </p:cNvSpPr>
          <p:nvPr/>
        </p:nvSpPr>
        <p:spPr bwMode="auto">
          <a:xfrm>
            <a:off x="6650039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73" name="Rectangle 233"/>
          <p:cNvSpPr>
            <a:spLocks noChangeArrowheads="1"/>
          </p:cNvSpPr>
          <p:nvPr/>
        </p:nvSpPr>
        <p:spPr bwMode="auto">
          <a:xfrm>
            <a:off x="6650039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74" name="Rectangle 234"/>
          <p:cNvSpPr>
            <a:spLocks noChangeArrowheads="1"/>
          </p:cNvSpPr>
          <p:nvPr/>
        </p:nvSpPr>
        <p:spPr bwMode="auto">
          <a:xfrm>
            <a:off x="6697664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U</a:t>
            </a:r>
            <a:endParaRPr lang="en-US"/>
          </a:p>
        </p:txBody>
      </p:sp>
      <p:sp>
        <p:nvSpPr>
          <p:cNvPr id="52275" name="Rectangle 235"/>
          <p:cNvSpPr>
            <a:spLocks noChangeArrowheads="1"/>
          </p:cNvSpPr>
          <p:nvPr/>
        </p:nvSpPr>
        <p:spPr bwMode="auto">
          <a:xfrm>
            <a:off x="6697664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U</a:t>
            </a:r>
            <a:endParaRPr lang="en-US"/>
          </a:p>
        </p:txBody>
      </p:sp>
      <p:sp>
        <p:nvSpPr>
          <p:cNvPr id="52276" name="Rectangle 236"/>
          <p:cNvSpPr>
            <a:spLocks noChangeArrowheads="1"/>
          </p:cNvSpPr>
          <p:nvPr/>
        </p:nvSpPr>
        <p:spPr bwMode="auto">
          <a:xfrm>
            <a:off x="6697664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U</a:t>
            </a:r>
            <a:endParaRPr lang="en-US"/>
          </a:p>
        </p:txBody>
      </p:sp>
      <p:sp>
        <p:nvSpPr>
          <p:cNvPr id="52277" name="Rectangle 237"/>
          <p:cNvSpPr>
            <a:spLocks noChangeArrowheads="1"/>
          </p:cNvSpPr>
          <p:nvPr/>
        </p:nvSpPr>
        <p:spPr bwMode="auto">
          <a:xfrm>
            <a:off x="6843713" y="2497139"/>
            <a:ext cx="139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R</a:t>
            </a:r>
            <a:endParaRPr lang="en-US"/>
          </a:p>
        </p:txBody>
      </p:sp>
      <p:sp>
        <p:nvSpPr>
          <p:cNvPr id="52278" name="Rectangle 238"/>
          <p:cNvSpPr>
            <a:spLocks noChangeArrowheads="1"/>
          </p:cNvSpPr>
          <p:nvPr/>
        </p:nvSpPr>
        <p:spPr bwMode="auto">
          <a:xfrm>
            <a:off x="6843713" y="2497139"/>
            <a:ext cx="139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R</a:t>
            </a:r>
            <a:endParaRPr lang="en-US"/>
          </a:p>
        </p:txBody>
      </p:sp>
      <p:sp>
        <p:nvSpPr>
          <p:cNvPr id="52279" name="Rectangle 239"/>
          <p:cNvSpPr>
            <a:spLocks noChangeArrowheads="1"/>
          </p:cNvSpPr>
          <p:nvPr/>
        </p:nvSpPr>
        <p:spPr bwMode="auto">
          <a:xfrm>
            <a:off x="6843713" y="2497139"/>
            <a:ext cx="139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R</a:t>
            </a:r>
            <a:endParaRPr lang="en-US"/>
          </a:p>
        </p:txBody>
      </p:sp>
      <p:sp>
        <p:nvSpPr>
          <p:cNvPr id="52280" name="Rectangle 240"/>
          <p:cNvSpPr>
            <a:spLocks noChangeArrowheads="1"/>
          </p:cNvSpPr>
          <p:nvPr/>
        </p:nvSpPr>
        <p:spPr bwMode="auto">
          <a:xfrm>
            <a:off x="6980238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B</a:t>
            </a:r>
            <a:endParaRPr lang="en-US"/>
          </a:p>
        </p:txBody>
      </p:sp>
      <p:sp>
        <p:nvSpPr>
          <p:cNvPr id="52281" name="Rectangle 241"/>
          <p:cNvSpPr>
            <a:spLocks noChangeArrowheads="1"/>
          </p:cNvSpPr>
          <p:nvPr/>
        </p:nvSpPr>
        <p:spPr bwMode="auto">
          <a:xfrm>
            <a:off x="6980238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B</a:t>
            </a:r>
            <a:endParaRPr lang="en-US"/>
          </a:p>
        </p:txBody>
      </p:sp>
      <p:sp>
        <p:nvSpPr>
          <p:cNvPr id="52282" name="Rectangle 242"/>
          <p:cNvSpPr>
            <a:spLocks noChangeArrowheads="1"/>
          </p:cNvSpPr>
          <p:nvPr/>
        </p:nvSpPr>
        <p:spPr bwMode="auto">
          <a:xfrm>
            <a:off x="6980238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B</a:t>
            </a:r>
            <a:endParaRPr lang="en-US"/>
          </a:p>
        </p:txBody>
      </p:sp>
      <p:sp>
        <p:nvSpPr>
          <p:cNvPr id="52283" name="Rectangle 243"/>
          <p:cNvSpPr>
            <a:spLocks noChangeArrowheads="1"/>
          </p:cNvSpPr>
          <p:nvPr/>
        </p:nvSpPr>
        <p:spPr bwMode="auto">
          <a:xfrm>
            <a:off x="7107239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284" name="Rectangle 244"/>
          <p:cNvSpPr>
            <a:spLocks noChangeArrowheads="1"/>
          </p:cNvSpPr>
          <p:nvPr/>
        </p:nvSpPr>
        <p:spPr bwMode="auto">
          <a:xfrm>
            <a:off x="7107239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285" name="Rectangle 245"/>
          <p:cNvSpPr>
            <a:spLocks noChangeArrowheads="1"/>
          </p:cNvSpPr>
          <p:nvPr/>
        </p:nvSpPr>
        <p:spPr bwMode="auto">
          <a:xfrm>
            <a:off x="7107239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286" name="Rectangle 246"/>
          <p:cNvSpPr>
            <a:spLocks noChangeArrowheads="1"/>
          </p:cNvSpPr>
          <p:nvPr/>
        </p:nvSpPr>
        <p:spPr bwMode="auto">
          <a:xfrm>
            <a:off x="725328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287" name="Rectangle 247"/>
          <p:cNvSpPr>
            <a:spLocks noChangeArrowheads="1"/>
          </p:cNvSpPr>
          <p:nvPr/>
        </p:nvSpPr>
        <p:spPr bwMode="auto">
          <a:xfrm>
            <a:off x="725328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288" name="Rectangle 248"/>
          <p:cNvSpPr>
            <a:spLocks noChangeArrowheads="1"/>
          </p:cNvSpPr>
          <p:nvPr/>
        </p:nvSpPr>
        <p:spPr bwMode="auto">
          <a:xfrm>
            <a:off x="725328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289" name="Rectangle 249"/>
          <p:cNvSpPr>
            <a:spLocks noChangeArrowheads="1"/>
          </p:cNvSpPr>
          <p:nvPr/>
        </p:nvSpPr>
        <p:spPr bwMode="auto">
          <a:xfrm>
            <a:off x="7410451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90" name="Rectangle 250"/>
          <p:cNvSpPr>
            <a:spLocks noChangeArrowheads="1"/>
          </p:cNvSpPr>
          <p:nvPr/>
        </p:nvSpPr>
        <p:spPr bwMode="auto">
          <a:xfrm>
            <a:off x="7410451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91" name="Rectangle 251"/>
          <p:cNvSpPr>
            <a:spLocks noChangeArrowheads="1"/>
          </p:cNvSpPr>
          <p:nvPr/>
        </p:nvSpPr>
        <p:spPr bwMode="auto">
          <a:xfrm>
            <a:off x="7410451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92" name="Rectangle 252"/>
          <p:cNvSpPr>
            <a:spLocks noChangeArrowheads="1"/>
          </p:cNvSpPr>
          <p:nvPr/>
        </p:nvSpPr>
        <p:spPr bwMode="auto">
          <a:xfrm>
            <a:off x="7458076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93" name="Rectangle 253"/>
          <p:cNvSpPr>
            <a:spLocks noChangeArrowheads="1"/>
          </p:cNvSpPr>
          <p:nvPr/>
        </p:nvSpPr>
        <p:spPr bwMode="auto">
          <a:xfrm>
            <a:off x="7458076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94" name="Rectangle 254"/>
          <p:cNvSpPr>
            <a:spLocks noChangeArrowheads="1"/>
          </p:cNvSpPr>
          <p:nvPr/>
        </p:nvSpPr>
        <p:spPr bwMode="auto">
          <a:xfrm>
            <a:off x="7458076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295" name="Rectangle 255"/>
          <p:cNvSpPr>
            <a:spLocks noChangeArrowheads="1"/>
          </p:cNvSpPr>
          <p:nvPr/>
        </p:nvSpPr>
        <p:spPr bwMode="auto">
          <a:xfrm>
            <a:off x="7505700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296" name="Rectangle 256"/>
          <p:cNvSpPr>
            <a:spLocks noChangeArrowheads="1"/>
          </p:cNvSpPr>
          <p:nvPr/>
        </p:nvSpPr>
        <p:spPr bwMode="auto">
          <a:xfrm>
            <a:off x="7505700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297" name="Rectangle 257"/>
          <p:cNvSpPr>
            <a:spLocks noChangeArrowheads="1"/>
          </p:cNvSpPr>
          <p:nvPr/>
        </p:nvSpPr>
        <p:spPr bwMode="auto">
          <a:xfrm>
            <a:off x="7505700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298" name="Rectangle 258"/>
          <p:cNvSpPr>
            <a:spLocks noChangeArrowheads="1"/>
          </p:cNvSpPr>
          <p:nvPr/>
        </p:nvSpPr>
        <p:spPr bwMode="auto">
          <a:xfrm>
            <a:off x="7631113" y="2497139"/>
            <a:ext cx="139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R</a:t>
            </a:r>
            <a:endParaRPr lang="en-US"/>
          </a:p>
        </p:txBody>
      </p:sp>
      <p:sp>
        <p:nvSpPr>
          <p:cNvPr id="52299" name="Rectangle 259"/>
          <p:cNvSpPr>
            <a:spLocks noChangeArrowheads="1"/>
          </p:cNvSpPr>
          <p:nvPr/>
        </p:nvSpPr>
        <p:spPr bwMode="auto">
          <a:xfrm>
            <a:off x="7631113" y="2497139"/>
            <a:ext cx="139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R</a:t>
            </a:r>
            <a:endParaRPr lang="en-US"/>
          </a:p>
        </p:txBody>
      </p:sp>
      <p:sp>
        <p:nvSpPr>
          <p:cNvPr id="52300" name="Rectangle 260"/>
          <p:cNvSpPr>
            <a:spLocks noChangeArrowheads="1"/>
          </p:cNvSpPr>
          <p:nvPr/>
        </p:nvSpPr>
        <p:spPr bwMode="auto">
          <a:xfrm>
            <a:off x="7631113" y="2497139"/>
            <a:ext cx="139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R</a:t>
            </a:r>
            <a:endParaRPr lang="en-US"/>
          </a:p>
        </p:txBody>
      </p:sp>
      <p:sp>
        <p:nvSpPr>
          <p:cNvPr id="52301" name="Rectangle 261"/>
          <p:cNvSpPr>
            <a:spLocks noChangeArrowheads="1"/>
          </p:cNvSpPr>
          <p:nvPr/>
        </p:nvSpPr>
        <p:spPr bwMode="auto">
          <a:xfrm>
            <a:off x="7767639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302" name="Rectangle 262"/>
          <p:cNvSpPr>
            <a:spLocks noChangeArrowheads="1"/>
          </p:cNvSpPr>
          <p:nvPr/>
        </p:nvSpPr>
        <p:spPr bwMode="auto">
          <a:xfrm>
            <a:off x="7767639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303" name="Rectangle 263"/>
          <p:cNvSpPr>
            <a:spLocks noChangeArrowheads="1"/>
          </p:cNvSpPr>
          <p:nvPr/>
        </p:nvSpPr>
        <p:spPr bwMode="auto">
          <a:xfrm>
            <a:off x="7767639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304" name="Rectangle 264"/>
          <p:cNvSpPr>
            <a:spLocks noChangeArrowheads="1"/>
          </p:cNvSpPr>
          <p:nvPr/>
        </p:nvSpPr>
        <p:spPr bwMode="auto">
          <a:xfrm>
            <a:off x="791368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305" name="Rectangle 265"/>
          <p:cNvSpPr>
            <a:spLocks noChangeArrowheads="1"/>
          </p:cNvSpPr>
          <p:nvPr/>
        </p:nvSpPr>
        <p:spPr bwMode="auto">
          <a:xfrm>
            <a:off x="791368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306" name="Rectangle 266"/>
          <p:cNvSpPr>
            <a:spLocks noChangeArrowheads="1"/>
          </p:cNvSpPr>
          <p:nvPr/>
        </p:nvSpPr>
        <p:spPr bwMode="auto">
          <a:xfrm>
            <a:off x="791368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307" name="Rectangle 267"/>
          <p:cNvSpPr>
            <a:spLocks noChangeArrowheads="1"/>
          </p:cNvSpPr>
          <p:nvPr/>
        </p:nvSpPr>
        <p:spPr bwMode="auto">
          <a:xfrm>
            <a:off x="8072439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</a:t>
            </a:r>
            <a:endParaRPr lang="en-US"/>
          </a:p>
        </p:txBody>
      </p:sp>
      <p:sp>
        <p:nvSpPr>
          <p:cNvPr id="52308" name="Rectangle 268"/>
          <p:cNvSpPr>
            <a:spLocks noChangeArrowheads="1"/>
          </p:cNvSpPr>
          <p:nvPr/>
        </p:nvSpPr>
        <p:spPr bwMode="auto">
          <a:xfrm>
            <a:off x="8072439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</a:t>
            </a:r>
            <a:endParaRPr lang="en-US"/>
          </a:p>
        </p:txBody>
      </p:sp>
      <p:sp>
        <p:nvSpPr>
          <p:cNvPr id="52309" name="Rectangle 269"/>
          <p:cNvSpPr>
            <a:spLocks noChangeArrowheads="1"/>
          </p:cNvSpPr>
          <p:nvPr/>
        </p:nvSpPr>
        <p:spPr bwMode="auto">
          <a:xfrm>
            <a:off x="8072439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</a:t>
            </a:r>
            <a:endParaRPr lang="en-US"/>
          </a:p>
        </p:txBody>
      </p:sp>
      <p:sp>
        <p:nvSpPr>
          <p:cNvPr id="52310" name="Rectangle 270"/>
          <p:cNvSpPr>
            <a:spLocks noChangeArrowheads="1"/>
          </p:cNvSpPr>
          <p:nvPr/>
        </p:nvSpPr>
        <p:spPr bwMode="auto">
          <a:xfrm>
            <a:off x="8186739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P</a:t>
            </a:r>
            <a:endParaRPr lang="en-US"/>
          </a:p>
        </p:txBody>
      </p:sp>
      <p:sp>
        <p:nvSpPr>
          <p:cNvPr id="52311" name="Rectangle 271"/>
          <p:cNvSpPr>
            <a:spLocks noChangeArrowheads="1"/>
          </p:cNvSpPr>
          <p:nvPr/>
        </p:nvSpPr>
        <p:spPr bwMode="auto">
          <a:xfrm>
            <a:off x="8186739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P</a:t>
            </a:r>
            <a:endParaRPr lang="en-US"/>
          </a:p>
        </p:txBody>
      </p:sp>
      <p:sp>
        <p:nvSpPr>
          <p:cNvPr id="52312" name="Rectangle 272"/>
          <p:cNvSpPr>
            <a:spLocks noChangeArrowheads="1"/>
          </p:cNvSpPr>
          <p:nvPr/>
        </p:nvSpPr>
        <p:spPr bwMode="auto">
          <a:xfrm>
            <a:off x="8186739" y="2497139"/>
            <a:ext cx="117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P</a:t>
            </a:r>
            <a:endParaRPr lang="en-US"/>
          </a:p>
        </p:txBody>
      </p:sp>
      <p:sp>
        <p:nvSpPr>
          <p:cNvPr id="52313" name="Rectangle 273"/>
          <p:cNvSpPr>
            <a:spLocks noChangeArrowheads="1"/>
          </p:cNvSpPr>
          <p:nvPr/>
        </p:nvSpPr>
        <p:spPr bwMode="auto">
          <a:xfrm>
            <a:off x="8302625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O</a:t>
            </a:r>
            <a:endParaRPr lang="en-US"/>
          </a:p>
        </p:txBody>
      </p:sp>
      <p:sp>
        <p:nvSpPr>
          <p:cNvPr id="52314" name="Rectangle 274"/>
          <p:cNvSpPr>
            <a:spLocks noChangeArrowheads="1"/>
          </p:cNvSpPr>
          <p:nvPr/>
        </p:nvSpPr>
        <p:spPr bwMode="auto">
          <a:xfrm>
            <a:off x="8302625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O</a:t>
            </a:r>
            <a:endParaRPr lang="en-US"/>
          </a:p>
        </p:txBody>
      </p:sp>
      <p:sp>
        <p:nvSpPr>
          <p:cNvPr id="52315" name="Rectangle 275"/>
          <p:cNvSpPr>
            <a:spLocks noChangeArrowheads="1"/>
          </p:cNvSpPr>
          <p:nvPr/>
        </p:nvSpPr>
        <p:spPr bwMode="auto">
          <a:xfrm>
            <a:off x="8302625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O</a:t>
            </a:r>
            <a:endParaRPr lang="en-US"/>
          </a:p>
        </p:txBody>
      </p:sp>
      <p:sp>
        <p:nvSpPr>
          <p:cNvPr id="52316" name="Rectangle 276"/>
          <p:cNvSpPr>
            <a:spLocks noChangeArrowheads="1"/>
          </p:cNvSpPr>
          <p:nvPr/>
        </p:nvSpPr>
        <p:spPr bwMode="auto">
          <a:xfrm>
            <a:off x="8459788" y="2497139"/>
            <a:ext cx="139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R</a:t>
            </a:r>
            <a:endParaRPr lang="en-US"/>
          </a:p>
        </p:txBody>
      </p:sp>
      <p:sp>
        <p:nvSpPr>
          <p:cNvPr id="52317" name="Rectangle 277"/>
          <p:cNvSpPr>
            <a:spLocks noChangeArrowheads="1"/>
          </p:cNvSpPr>
          <p:nvPr/>
        </p:nvSpPr>
        <p:spPr bwMode="auto">
          <a:xfrm>
            <a:off x="8459788" y="2497139"/>
            <a:ext cx="139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R</a:t>
            </a:r>
            <a:endParaRPr lang="en-US"/>
          </a:p>
        </p:txBody>
      </p:sp>
      <p:sp>
        <p:nvSpPr>
          <p:cNvPr id="52318" name="Rectangle 278"/>
          <p:cNvSpPr>
            <a:spLocks noChangeArrowheads="1"/>
          </p:cNvSpPr>
          <p:nvPr/>
        </p:nvSpPr>
        <p:spPr bwMode="auto">
          <a:xfrm>
            <a:off x="8459788" y="2497139"/>
            <a:ext cx="139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R</a:t>
            </a:r>
            <a:endParaRPr lang="en-US"/>
          </a:p>
        </p:txBody>
      </p:sp>
      <p:sp>
        <p:nvSpPr>
          <p:cNvPr id="52319" name="Rectangle 279"/>
          <p:cNvSpPr>
            <a:spLocks noChangeArrowheads="1"/>
          </p:cNvSpPr>
          <p:nvPr/>
        </p:nvSpPr>
        <p:spPr bwMode="auto">
          <a:xfrm>
            <a:off x="8596313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320" name="Rectangle 280"/>
          <p:cNvSpPr>
            <a:spLocks noChangeArrowheads="1"/>
          </p:cNvSpPr>
          <p:nvPr/>
        </p:nvSpPr>
        <p:spPr bwMode="auto">
          <a:xfrm>
            <a:off x="8596313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321" name="Rectangle 281"/>
          <p:cNvSpPr>
            <a:spLocks noChangeArrowheads="1"/>
          </p:cNvSpPr>
          <p:nvPr/>
        </p:nvSpPr>
        <p:spPr bwMode="auto">
          <a:xfrm>
            <a:off x="8596313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322" name="Rectangle 282"/>
          <p:cNvSpPr>
            <a:spLocks noChangeArrowheads="1"/>
          </p:cNvSpPr>
          <p:nvPr/>
        </p:nvSpPr>
        <p:spPr bwMode="auto">
          <a:xfrm>
            <a:off x="8723314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323" name="Rectangle 283"/>
          <p:cNvSpPr>
            <a:spLocks noChangeArrowheads="1"/>
          </p:cNvSpPr>
          <p:nvPr/>
        </p:nvSpPr>
        <p:spPr bwMode="auto">
          <a:xfrm>
            <a:off x="8723314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324" name="Rectangle 284"/>
          <p:cNvSpPr>
            <a:spLocks noChangeArrowheads="1"/>
          </p:cNvSpPr>
          <p:nvPr/>
        </p:nvSpPr>
        <p:spPr bwMode="auto">
          <a:xfrm>
            <a:off x="8723314" y="2497139"/>
            <a:ext cx="149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A</a:t>
            </a:r>
            <a:endParaRPr lang="en-US"/>
          </a:p>
        </p:txBody>
      </p:sp>
      <p:sp>
        <p:nvSpPr>
          <p:cNvPr id="52325" name="Rectangle 285"/>
          <p:cNvSpPr>
            <a:spLocks noChangeArrowheads="1"/>
          </p:cNvSpPr>
          <p:nvPr/>
        </p:nvSpPr>
        <p:spPr bwMode="auto">
          <a:xfrm>
            <a:off x="8869363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326" name="Rectangle 286"/>
          <p:cNvSpPr>
            <a:spLocks noChangeArrowheads="1"/>
          </p:cNvSpPr>
          <p:nvPr/>
        </p:nvSpPr>
        <p:spPr bwMode="auto">
          <a:xfrm>
            <a:off x="8869363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327" name="Rectangle 287"/>
          <p:cNvSpPr>
            <a:spLocks noChangeArrowheads="1"/>
          </p:cNvSpPr>
          <p:nvPr/>
        </p:nvSpPr>
        <p:spPr bwMode="auto">
          <a:xfrm>
            <a:off x="8869363" y="2497138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T</a:t>
            </a:r>
            <a:endParaRPr lang="en-US"/>
          </a:p>
        </p:txBody>
      </p:sp>
      <p:sp>
        <p:nvSpPr>
          <p:cNvPr id="52328" name="Rectangle 288"/>
          <p:cNvSpPr>
            <a:spLocks noChangeArrowheads="1"/>
          </p:cNvSpPr>
          <p:nvPr/>
        </p:nvSpPr>
        <p:spPr bwMode="auto">
          <a:xfrm>
            <a:off x="8996363" y="2497138"/>
            <a:ext cx="75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I</a:t>
            </a:r>
            <a:endParaRPr lang="en-US"/>
          </a:p>
        </p:txBody>
      </p:sp>
      <p:sp>
        <p:nvSpPr>
          <p:cNvPr id="52329" name="Rectangle 289"/>
          <p:cNvSpPr>
            <a:spLocks noChangeArrowheads="1"/>
          </p:cNvSpPr>
          <p:nvPr/>
        </p:nvSpPr>
        <p:spPr bwMode="auto">
          <a:xfrm>
            <a:off x="8996363" y="2497138"/>
            <a:ext cx="75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I</a:t>
            </a:r>
            <a:endParaRPr lang="en-US"/>
          </a:p>
        </p:txBody>
      </p:sp>
      <p:sp>
        <p:nvSpPr>
          <p:cNvPr id="52330" name="Rectangle 290"/>
          <p:cNvSpPr>
            <a:spLocks noChangeArrowheads="1"/>
          </p:cNvSpPr>
          <p:nvPr/>
        </p:nvSpPr>
        <p:spPr bwMode="auto">
          <a:xfrm>
            <a:off x="8996363" y="2497138"/>
            <a:ext cx="75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I</a:t>
            </a:r>
            <a:endParaRPr lang="en-US"/>
          </a:p>
        </p:txBody>
      </p:sp>
      <p:sp>
        <p:nvSpPr>
          <p:cNvPr id="52331" name="Rectangle 291"/>
          <p:cNvSpPr>
            <a:spLocks noChangeArrowheads="1"/>
          </p:cNvSpPr>
          <p:nvPr/>
        </p:nvSpPr>
        <p:spPr bwMode="auto">
          <a:xfrm>
            <a:off x="906938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O</a:t>
            </a:r>
            <a:endParaRPr lang="en-US"/>
          </a:p>
        </p:txBody>
      </p:sp>
      <p:sp>
        <p:nvSpPr>
          <p:cNvPr id="52332" name="Rectangle 292"/>
          <p:cNvSpPr>
            <a:spLocks noChangeArrowheads="1"/>
          </p:cNvSpPr>
          <p:nvPr/>
        </p:nvSpPr>
        <p:spPr bwMode="auto">
          <a:xfrm>
            <a:off x="906938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O</a:t>
            </a:r>
            <a:endParaRPr lang="en-US"/>
          </a:p>
        </p:txBody>
      </p:sp>
      <p:sp>
        <p:nvSpPr>
          <p:cNvPr id="52333" name="Rectangle 293"/>
          <p:cNvSpPr>
            <a:spLocks noChangeArrowheads="1"/>
          </p:cNvSpPr>
          <p:nvPr/>
        </p:nvSpPr>
        <p:spPr bwMode="auto">
          <a:xfrm>
            <a:off x="906938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O</a:t>
            </a:r>
            <a:endParaRPr lang="en-US"/>
          </a:p>
        </p:txBody>
      </p:sp>
      <p:sp>
        <p:nvSpPr>
          <p:cNvPr id="52334" name="Rectangle 294"/>
          <p:cNvSpPr>
            <a:spLocks noChangeArrowheads="1"/>
          </p:cNvSpPr>
          <p:nvPr/>
        </p:nvSpPr>
        <p:spPr bwMode="auto">
          <a:xfrm>
            <a:off x="922813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335" name="Rectangle 295"/>
          <p:cNvSpPr>
            <a:spLocks noChangeArrowheads="1"/>
          </p:cNvSpPr>
          <p:nvPr/>
        </p:nvSpPr>
        <p:spPr bwMode="auto">
          <a:xfrm>
            <a:off x="922813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336" name="Rectangle 296"/>
          <p:cNvSpPr>
            <a:spLocks noChangeArrowheads="1"/>
          </p:cNvSpPr>
          <p:nvPr/>
        </p:nvSpPr>
        <p:spPr bwMode="auto">
          <a:xfrm>
            <a:off x="9228138" y="2497138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</a:t>
            </a:r>
            <a:endParaRPr lang="en-US"/>
          </a:p>
        </p:txBody>
      </p:sp>
      <p:sp>
        <p:nvSpPr>
          <p:cNvPr id="52337" name="Rectangle 297"/>
          <p:cNvSpPr>
            <a:spLocks noChangeArrowheads="1"/>
          </p:cNvSpPr>
          <p:nvPr/>
        </p:nvSpPr>
        <p:spPr bwMode="auto">
          <a:xfrm>
            <a:off x="9385301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38" name="Rectangle 298"/>
          <p:cNvSpPr>
            <a:spLocks noChangeArrowheads="1"/>
          </p:cNvSpPr>
          <p:nvPr/>
        </p:nvSpPr>
        <p:spPr bwMode="auto">
          <a:xfrm>
            <a:off x="9385301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39" name="Rectangle 299"/>
          <p:cNvSpPr>
            <a:spLocks noChangeArrowheads="1"/>
          </p:cNvSpPr>
          <p:nvPr/>
        </p:nvSpPr>
        <p:spPr bwMode="auto">
          <a:xfrm>
            <a:off x="9385301" y="249713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grpSp>
        <p:nvGrpSpPr>
          <p:cNvPr id="52340" name="Group 300"/>
          <p:cNvGrpSpPr>
            <a:grpSpLocks/>
          </p:cNvGrpSpPr>
          <p:nvPr/>
        </p:nvGrpSpPr>
        <p:grpSpPr bwMode="auto">
          <a:xfrm>
            <a:off x="5700713" y="1574801"/>
            <a:ext cx="844550" cy="715963"/>
            <a:chOff x="2051" y="903"/>
            <a:chExt cx="532" cy="451"/>
          </a:xfrm>
        </p:grpSpPr>
        <p:sp>
          <p:nvSpPr>
            <p:cNvPr id="52462" name="Freeform 301"/>
            <p:cNvSpPr>
              <a:spLocks/>
            </p:cNvSpPr>
            <p:nvPr/>
          </p:nvSpPr>
          <p:spPr bwMode="auto">
            <a:xfrm>
              <a:off x="2051" y="903"/>
              <a:ext cx="532" cy="451"/>
            </a:xfrm>
            <a:custGeom>
              <a:avLst/>
              <a:gdLst>
                <a:gd name="T0" fmla="*/ 121 w 2126"/>
                <a:gd name="T1" fmla="*/ 208 h 1803"/>
                <a:gd name="T2" fmla="*/ 100 w 2126"/>
                <a:gd name="T3" fmla="*/ 207 h 1803"/>
                <a:gd name="T4" fmla="*/ 72 w 2126"/>
                <a:gd name="T5" fmla="*/ 214 h 1803"/>
                <a:gd name="T6" fmla="*/ 46 w 2126"/>
                <a:gd name="T7" fmla="*/ 227 h 1803"/>
                <a:gd name="T8" fmla="*/ 22 w 2126"/>
                <a:gd name="T9" fmla="*/ 252 h 1803"/>
                <a:gd name="T10" fmla="*/ 9 w 2126"/>
                <a:gd name="T11" fmla="*/ 280 h 1803"/>
                <a:gd name="T12" fmla="*/ 0 w 2126"/>
                <a:gd name="T13" fmla="*/ 334 h 1803"/>
                <a:gd name="T14" fmla="*/ 5 w 2126"/>
                <a:gd name="T15" fmla="*/ 367 h 1803"/>
                <a:gd name="T16" fmla="*/ 18 w 2126"/>
                <a:gd name="T17" fmla="*/ 392 h 1803"/>
                <a:gd name="T18" fmla="*/ 49 w 2126"/>
                <a:gd name="T19" fmla="*/ 416 h 1803"/>
                <a:gd name="T20" fmla="*/ 74 w 2126"/>
                <a:gd name="T21" fmla="*/ 423 h 1803"/>
                <a:gd name="T22" fmla="*/ 93 w 2126"/>
                <a:gd name="T23" fmla="*/ 426 h 1803"/>
                <a:gd name="T24" fmla="*/ 235 w 2126"/>
                <a:gd name="T25" fmla="*/ 437 h 1803"/>
                <a:gd name="T26" fmla="*/ 245 w 2126"/>
                <a:gd name="T27" fmla="*/ 436 h 1803"/>
                <a:gd name="T28" fmla="*/ 266 w 2126"/>
                <a:gd name="T29" fmla="*/ 434 h 1803"/>
                <a:gd name="T30" fmla="*/ 285 w 2126"/>
                <a:gd name="T31" fmla="*/ 434 h 1803"/>
                <a:gd name="T32" fmla="*/ 306 w 2126"/>
                <a:gd name="T33" fmla="*/ 439 h 1803"/>
                <a:gd name="T34" fmla="*/ 323 w 2126"/>
                <a:gd name="T35" fmla="*/ 444 h 1803"/>
                <a:gd name="T36" fmla="*/ 340 w 2126"/>
                <a:gd name="T37" fmla="*/ 447 h 1803"/>
                <a:gd name="T38" fmla="*/ 379 w 2126"/>
                <a:gd name="T39" fmla="*/ 449 h 1803"/>
                <a:gd name="T40" fmla="*/ 413 w 2126"/>
                <a:gd name="T41" fmla="*/ 451 h 1803"/>
                <a:gd name="T42" fmla="*/ 436 w 2126"/>
                <a:gd name="T43" fmla="*/ 450 h 1803"/>
                <a:gd name="T44" fmla="*/ 468 w 2126"/>
                <a:gd name="T45" fmla="*/ 446 h 1803"/>
                <a:gd name="T46" fmla="*/ 501 w 2126"/>
                <a:gd name="T47" fmla="*/ 440 h 1803"/>
                <a:gd name="T48" fmla="*/ 520 w 2126"/>
                <a:gd name="T49" fmla="*/ 434 h 1803"/>
                <a:gd name="T50" fmla="*/ 530 w 2126"/>
                <a:gd name="T51" fmla="*/ 427 h 1803"/>
                <a:gd name="T52" fmla="*/ 531 w 2126"/>
                <a:gd name="T53" fmla="*/ 419 h 1803"/>
                <a:gd name="T54" fmla="*/ 526 w 2126"/>
                <a:gd name="T55" fmla="*/ 414 h 1803"/>
                <a:gd name="T56" fmla="*/ 496 w 2126"/>
                <a:gd name="T57" fmla="*/ 395 h 1803"/>
                <a:gd name="T58" fmla="*/ 479 w 2126"/>
                <a:gd name="T59" fmla="*/ 384 h 1803"/>
                <a:gd name="T60" fmla="*/ 446 w 2126"/>
                <a:gd name="T61" fmla="*/ 371 h 1803"/>
                <a:gd name="T62" fmla="*/ 451 w 2126"/>
                <a:gd name="T63" fmla="*/ 308 h 1803"/>
                <a:gd name="T64" fmla="*/ 437 w 2126"/>
                <a:gd name="T65" fmla="*/ 268 h 1803"/>
                <a:gd name="T66" fmla="*/ 424 w 2126"/>
                <a:gd name="T67" fmla="*/ 251 h 1803"/>
                <a:gd name="T68" fmla="*/ 405 w 2126"/>
                <a:gd name="T69" fmla="*/ 239 h 1803"/>
                <a:gd name="T70" fmla="*/ 363 w 2126"/>
                <a:gd name="T71" fmla="*/ 231 h 1803"/>
                <a:gd name="T72" fmla="*/ 371 w 2126"/>
                <a:gd name="T73" fmla="*/ 215 h 1803"/>
                <a:gd name="T74" fmla="*/ 361 w 2126"/>
                <a:gd name="T75" fmla="*/ 190 h 1803"/>
                <a:gd name="T76" fmla="*/ 350 w 2126"/>
                <a:gd name="T77" fmla="*/ 170 h 1803"/>
                <a:gd name="T78" fmla="*/ 328 w 2126"/>
                <a:gd name="T79" fmla="*/ 126 h 1803"/>
                <a:gd name="T80" fmla="*/ 322 w 2126"/>
                <a:gd name="T81" fmla="*/ 102 h 1803"/>
                <a:gd name="T82" fmla="*/ 351 w 2126"/>
                <a:gd name="T83" fmla="*/ 62 h 1803"/>
                <a:gd name="T84" fmla="*/ 341 w 2126"/>
                <a:gd name="T85" fmla="*/ 31 h 1803"/>
                <a:gd name="T86" fmla="*/ 326 w 2126"/>
                <a:gd name="T87" fmla="*/ 13 h 1803"/>
                <a:gd name="T88" fmla="*/ 312 w 2126"/>
                <a:gd name="T89" fmla="*/ 4 h 1803"/>
                <a:gd name="T90" fmla="*/ 295 w 2126"/>
                <a:gd name="T91" fmla="*/ 1 h 1803"/>
                <a:gd name="T92" fmla="*/ 277 w 2126"/>
                <a:gd name="T93" fmla="*/ 1 h 1803"/>
                <a:gd name="T94" fmla="*/ 251 w 2126"/>
                <a:gd name="T95" fmla="*/ 10 h 1803"/>
                <a:gd name="T96" fmla="*/ 245 w 2126"/>
                <a:gd name="T97" fmla="*/ 38 h 1803"/>
                <a:gd name="T98" fmla="*/ 236 w 2126"/>
                <a:gd name="T99" fmla="*/ 57 h 1803"/>
                <a:gd name="T100" fmla="*/ 205 w 2126"/>
                <a:gd name="T101" fmla="*/ 66 h 1803"/>
                <a:gd name="T102" fmla="*/ 160 w 2126"/>
                <a:gd name="T103" fmla="*/ 102 h 1803"/>
                <a:gd name="T104" fmla="*/ 138 w 2126"/>
                <a:gd name="T105" fmla="*/ 139 h 1803"/>
                <a:gd name="T106" fmla="*/ 125 w 2126"/>
                <a:gd name="T107" fmla="*/ 175 h 1803"/>
                <a:gd name="T108" fmla="*/ 131 w 2126"/>
                <a:gd name="T109" fmla="*/ 196 h 18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26"/>
                <a:gd name="T166" fmla="*/ 0 h 1803"/>
                <a:gd name="T167" fmla="*/ 2126 w 2126"/>
                <a:gd name="T168" fmla="*/ 1803 h 18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26" h="1803">
                  <a:moveTo>
                    <a:pt x="507" y="840"/>
                  </a:moveTo>
                  <a:lnTo>
                    <a:pt x="506" y="840"/>
                  </a:lnTo>
                  <a:lnTo>
                    <a:pt x="503" y="839"/>
                  </a:lnTo>
                  <a:lnTo>
                    <a:pt x="499" y="838"/>
                  </a:lnTo>
                  <a:lnTo>
                    <a:pt x="491" y="836"/>
                  </a:lnTo>
                  <a:lnTo>
                    <a:pt x="483" y="833"/>
                  </a:lnTo>
                  <a:lnTo>
                    <a:pt x="473" y="832"/>
                  </a:lnTo>
                  <a:lnTo>
                    <a:pt x="461" y="830"/>
                  </a:lnTo>
                  <a:lnTo>
                    <a:pt x="448" y="829"/>
                  </a:lnTo>
                  <a:lnTo>
                    <a:pt x="433" y="828"/>
                  </a:lnTo>
                  <a:lnTo>
                    <a:pt x="418" y="828"/>
                  </a:lnTo>
                  <a:lnTo>
                    <a:pt x="400" y="828"/>
                  </a:lnTo>
                  <a:lnTo>
                    <a:pt x="383" y="830"/>
                  </a:lnTo>
                  <a:lnTo>
                    <a:pt x="364" y="832"/>
                  </a:lnTo>
                  <a:lnTo>
                    <a:pt x="344" y="836"/>
                  </a:lnTo>
                  <a:lnTo>
                    <a:pt x="323" y="841"/>
                  </a:lnTo>
                  <a:lnTo>
                    <a:pt x="303" y="848"/>
                  </a:lnTo>
                  <a:lnTo>
                    <a:pt x="286" y="854"/>
                  </a:lnTo>
                  <a:lnTo>
                    <a:pt x="268" y="861"/>
                  </a:lnTo>
                  <a:lnTo>
                    <a:pt x="251" y="868"/>
                  </a:lnTo>
                  <a:lnTo>
                    <a:pt x="234" y="876"/>
                  </a:lnTo>
                  <a:lnTo>
                    <a:pt x="216" y="885"/>
                  </a:lnTo>
                  <a:lnTo>
                    <a:pt x="199" y="896"/>
                  </a:lnTo>
                  <a:lnTo>
                    <a:pt x="182" y="908"/>
                  </a:lnTo>
                  <a:lnTo>
                    <a:pt x="165" y="921"/>
                  </a:lnTo>
                  <a:lnTo>
                    <a:pt x="148" y="935"/>
                  </a:lnTo>
                  <a:lnTo>
                    <a:pt x="132" y="951"/>
                  </a:lnTo>
                  <a:lnTo>
                    <a:pt x="117" y="969"/>
                  </a:lnTo>
                  <a:lnTo>
                    <a:pt x="102" y="987"/>
                  </a:lnTo>
                  <a:lnTo>
                    <a:pt x="87" y="1009"/>
                  </a:lnTo>
                  <a:lnTo>
                    <a:pt x="73" y="1030"/>
                  </a:lnTo>
                  <a:lnTo>
                    <a:pt x="62" y="1055"/>
                  </a:lnTo>
                  <a:lnTo>
                    <a:pt x="50" y="1082"/>
                  </a:lnTo>
                  <a:lnTo>
                    <a:pt x="47" y="1087"/>
                  </a:lnTo>
                  <a:lnTo>
                    <a:pt x="43" y="1100"/>
                  </a:lnTo>
                  <a:lnTo>
                    <a:pt x="36" y="1121"/>
                  </a:lnTo>
                  <a:lnTo>
                    <a:pt x="28" y="1148"/>
                  </a:lnTo>
                  <a:lnTo>
                    <a:pt x="19" y="1182"/>
                  </a:lnTo>
                  <a:lnTo>
                    <a:pt x="11" y="1220"/>
                  </a:lnTo>
                  <a:lnTo>
                    <a:pt x="4" y="1262"/>
                  </a:lnTo>
                  <a:lnTo>
                    <a:pt x="0" y="1307"/>
                  </a:lnTo>
                  <a:lnTo>
                    <a:pt x="0" y="1334"/>
                  </a:lnTo>
                  <a:lnTo>
                    <a:pt x="0" y="1362"/>
                  </a:lnTo>
                  <a:lnTo>
                    <a:pt x="2" y="1389"/>
                  </a:lnTo>
                  <a:lnTo>
                    <a:pt x="5" y="1417"/>
                  </a:lnTo>
                  <a:lnTo>
                    <a:pt x="8" y="1434"/>
                  </a:lnTo>
                  <a:lnTo>
                    <a:pt x="13" y="1452"/>
                  </a:lnTo>
                  <a:lnTo>
                    <a:pt x="18" y="1469"/>
                  </a:lnTo>
                  <a:lnTo>
                    <a:pt x="24" y="1485"/>
                  </a:lnTo>
                  <a:lnTo>
                    <a:pt x="30" y="1502"/>
                  </a:lnTo>
                  <a:lnTo>
                    <a:pt x="39" y="1519"/>
                  </a:lnTo>
                  <a:lnTo>
                    <a:pt x="47" y="1535"/>
                  </a:lnTo>
                  <a:lnTo>
                    <a:pt x="57" y="1550"/>
                  </a:lnTo>
                  <a:lnTo>
                    <a:pt x="71" y="1568"/>
                  </a:lnTo>
                  <a:lnTo>
                    <a:pt x="86" y="1587"/>
                  </a:lnTo>
                  <a:lnTo>
                    <a:pt x="105" y="1604"/>
                  </a:lnTo>
                  <a:lnTo>
                    <a:pt x="124" y="1620"/>
                  </a:lnTo>
                  <a:lnTo>
                    <a:pt x="146" y="1636"/>
                  </a:lnTo>
                  <a:lnTo>
                    <a:pt x="170" y="1649"/>
                  </a:lnTo>
                  <a:lnTo>
                    <a:pt x="196" y="1662"/>
                  </a:lnTo>
                  <a:lnTo>
                    <a:pt x="224" y="1672"/>
                  </a:lnTo>
                  <a:lnTo>
                    <a:pt x="238" y="1677"/>
                  </a:lnTo>
                  <a:lnTo>
                    <a:pt x="252" y="1681"/>
                  </a:lnTo>
                  <a:lnTo>
                    <a:pt x="266" y="1685"/>
                  </a:lnTo>
                  <a:lnTo>
                    <a:pt x="281" y="1690"/>
                  </a:lnTo>
                  <a:lnTo>
                    <a:pt x="297" y="1693"/>
                  </a:lnTo>
                  <a:lnTo>
                    <a:pt x="314" y="1696"/>
                  </a:lnTo>
                  <a:lnTo>
                    <a:pt x="331" y="1698"/>
                  </a:lnTo>
                  <a:lnTo>
                    <a:pt x="348" y="1701"/>
                  </a:lnTo>
                  <a:lnTo>
                    <a:pt x="352" y="1701"/>
                  </a:lnTo>
                  <a:lnTo>
                    <a:pt x="359" y="1702"/>
                  </a:lnTo>
                  <a:lnTo>
                    <a:pt x="371" y="1702"/>
                  </a:lnTo>
                  <a:lnTo>
                    <a:pt x="386" y="1701"/>
                  </a:lnTo>
                  <a:lnTo>
                    <a:pt x="404" y="1698"/>
                  </a:lnTo>
                  <a:lnTo>
                    <a:pt x="423" y="1695"/>
                  </a:lnTo>
                  <a:lnTo>
                    <a:pt x="444" y="1689"/>
                  </a:lnTo>
                  <a:lnTo>
                    <a:pt x="464" y="1680"/>
                  </a:lnTo>
                  <a:lnTo>
                    <a:pt x="938" y="1748"/>
                  </a:lnTo>
                  <a:lnTo>
                    <a:pt x="939" y="1748"/>
                  </a:lnTo>
                  <a:lnTo>
                    <a:pt x="944" y="1747"/>
                  </a:lnTo>
                  <a:lnTo>
                    <a:pt x="950" y="1747"/>
                  </a:lnTo>
                  <a:lnTo>
                    <a:pt x="958" y="1746"/>
                  </a:lnTo>
                  <a:lnTo>
                    <a:pt x="969" y="1745"/>
                  </a:lnTo>
                  <a:lnTo>
                    <a:pt x="979" y="1744"/>
                  </a:lnTo>
                  <a:lnTo>
                    <a:pt x="992" y="1743"/>
                  </a:lnTo>
                  <a:lnTo>
                    <a:pt x="1006" y="1741"/>
                  </a:lnTo>
                  <a:lnTo>
                    <a:pt x="1021" y="1739"/>
                  </a:lnTo>
                  <a:lnTo>
                    <a:pt x="1035" y="1738"/>
                  </a:lnTo>
                  <a:lnTo>
                    <a:pt x="1050" y="1737"/>
                  </a:lnTo>
                  <a:lnTo>
                    <a:pt x="1064" y="1736"/>
                  </a:lnTo>
                  <a:lnTo>
                    <a:pt x="1078" y="1735"/>
                  </a:lnTo>
                  <a:lnTo>
                    <a:pt x="1092" y="1735"/>
                  </a:lnTo>
                  <a:lnTo>
                    <a:pt x="1104" y="1734"/>
                  </a:lnTo>
                  <a:lnTo>
                    <a:pt x="1115" y="1734"/>
                  </a:lnTo>
                  <a:lnTo>
                    <a:pt x="1126" y="1734"/>
                  </a:lnTo>
                  <a:lnTo>
                    <a:pt x="1137" y="1736"/>
                  </a:lnTo>
                  <a:lnTo>
                    <a:pt x="1150" y="1738"/>
                  </a:lnTo>
                  <a:lnTo>
                    <a:pt x="1164" y="1741"/>
                  </a:lnTo>
                  <a:lnTo>
                    <a:pt x="1177" y="1744"/>
                  </a:lnTo>
                  <a:lnTo>
                    <a:pt x="1193" y="1747"/>
                  </a:lnTo>
                  <a:lnTo>
                    <a:pt x="1207" y="1751"/>
                  </a:lnTo>
                  <a:lnTo>
                    <a:pt x="1221" y="1756"/>
                  </a:lnTo>
                  <a:lnTo>
                    <a:pt x="1235" y="1760"/>
                  </a:lnTo>
                  <a:lnTo>
                    <a:pt x="1248" y="1763"/>
                  </a:lnTo>
                  <a:lnTo>
                    <a:pt x="1260" y="1768"/>
                  </a:lnTo>
                  <a:lnTo>
                    <a:pt x="1272" y="1772"/>
                  </a:lnTo>
                  <a:lnTo>
                    <a:pt x="1282" y="1775"/>
                  </a:lnTo>
                  <a:lnTo>
                    <a:pt x="1291" y="1777"/>
                  </a:lnTo>
                  <a:lnTo>
                    <a:pt x="1299" y="1781"/>
                  </a:lnTo>
                  <a:lnTo>
                    <a:pt x="1305" y="1782"/>
                  </a:lnTo>
                  <a:lnTo>
                    <a:pt x="1313" y="1783"/>
                  </a:lnTo>
                  <a:lnTo>
                    <a:pt x="1325" y="1784"/>
                  </a:lnTo>
                  <a:lnTo>
                    <a:pt x="1341" y="1785"/>
                  </a:lnTo>
                  <a:lnTo>
                    <a:pt x="1360" y="1787"/>
                  </a:lnTo>
                  <a:lnTo>
                    <a:pt x="1382" y="1788"/>
                  </a:lnTo>
                  <a:lnTo>
                    <a:pt x="1407" y="1789"/>
                  </a:lnTo>
                  <a:lnTo>
                    <a:pt x="1433" y="1790"/>
                  </a:lnTo>
                  <a:lnTo>
                    <a:pt x="1461" y="1791"/>
                  </a:lnTo>
                  <a:lnTo>
                    <a:pt x="1488" y="1794"/>
                  </a:lnTo>
                  <a:lnTo>
                    <a:pt x="1516" y="1795"/>
                  </a:lnTo>
                  <a:lnTo>
                    <a:pt x="1543" y="1796"/>
                  </a:lnTo>
                  <a:lnTo>
                    <a:pt x="1569" y="1797"/>
                  </a:lnTo>
                  <a:lnTo>
                    <a:pt x="1594" y="1799"/>
                  </a:lnTo>
                  <a:lnTo>
                    <a:pt x="1616" y="1800"/>
                  </a:lnTo>
                  <a:lnTo>
                    <a:pt x="1635" y="1801"/>
                  </a:lnTo>
                  <a:lnTo>
                    <a:pt x="1652" y="1802"/>
                  </a:lnTo>
                  <a:lnTo>
                    <a:pt x="1662" y="1803"/>
                  </a:lnTo>
                  <a:lnTo>
                    <a:pt x="1674" y="1803"/>
                  </a:lnTo>
                  <a:lnTo>
                    <a:pt x="1688" y="1802"/>
                  </a:lnTo>
                  <a:lnTo>
                    <a:pt x="1705" y="1801"/>
                  </a:lnTo>
                  <a:lnTo>
                    <a:pt x="1723" y="1800"/>
                  </a:lnTo>
                  <a:lnTo>
                    <a:pt x="1741" y="1799"/>
                  </a:lnTo>
                  <a:lnTo>
                    <a:pt x="1762" y="1797"/>
                  </a:lnTo>
                  <a:lnTo>
                    <a:pt x="1784" y="1794"/>
                  </a:lnTo>
                  <a:lnTo>
                    <a:pt x="1805" y="1791"/>
                  </a:lnTo>
                  <a:lnTo>
                    <a:pt x="1827" y="1788"/>
                  </a:lnTo>
                  <a:lnTo>
                    <a:pt x="1850" y="1785"/>
                  </a:lnTo>
                  <a:lnTo>
                    <a:pt x="1872" y="1782"/>
                  </a:lnTo>
                  <a:lnTo>
                    <a:pt x="1895" y="1778"/>
                  </a:lnTo>
                  <a:lnTo>
                    <a:pt x="1918" y="1774"/>
                  </a:lnTo>
                  <a:lnTo>
                    <a:pt x="1939" y="1771"/>
                  </a:lnTo>
                  <a:lnTo>
                    <a:pt x="1960" y="1767"/>
                  </a:lnTo>
                  <a:lnTo>
                    <a:pt x="1982" y="1762"/>
                  </a:lnTo>
                  <a:lnTo>
                    <a:pt x="2001" y="1758"/>
                  </a:lnTo>
                  <a:lnTo>
                    <a:pt x="2020" y="1754"/>
                  </a:lnTo>
                  <a:lnTo>
                    <a:pt x="2037" y="1750"/>
                  </a:lnTo>
                  <a:lnTo>
                    <a:pt x="2051" y="1746"/>
                  </a:lnTo>
                  <a:lnTo>
                    <a:pt x="2064" y="1742"/>
                  </a:lnTo>
                  <a:lnTo>
                    <a:pt x="2074" y="1737"/>
                  </a:lnTo>
                  <a:lnTo>
                    <a:pt x="2080" y="1734"/>
                  </a:lnTo>
                  <a:lnTo>
                    <a:pt x="2088" y="1730"/>
                  </a:lnTo>
                  <a:lnTo>
                    <a:pt x="2095" y="1724"/>
                  </a:lnTo>
                  <a:lnTo>
                    <a:pt x="2102" y="1720"/>
                  </a:lnTo>
                  <a:lnTo>
                    <a:pt x="2108" y="1715"/>
                  </a:lnTo>
                  <a:lnTo>
                    <a:pt x="2114" y="1710"/>
                  </a:lnTo>
                  <a:lnTo>
                    <a:pt x="2118" y="1706"/>
                  </a:lnTo>
                  <a:lnTo>
                    <a:pt x="2122" y="1701"/>
                  </a:lnTo>
                  <a:lnTo>
                    <a:pt x="2125" y="1696"/>
                  </a:lnTo>
                  <a:lnTo>
                    <a:pt x="2126" y="1691"/>
                  </a:lnTo>
                  <a:lnTo>
                    <a:pt x="2126" y="1686"/>
                  </a:lnTo>
                  <a:lnTo>
                    <a:pt x="2125" y="1681"/>
                  </a:lnTo>
                  <a:lnTo>
                    <a:pt x="2122" y="1677"/>
                  </a:lnTo>
                  <a:lnTo>
                    <a:pt x="2120" y="1673"/>
                  </a:lnTo>
                  <a:lnTo>
                    <a:pt x="2118" y="1670"/>
                  </a:lnTo>
                  <a:lnTo>
                    <a:pt x="2115" y="1667"/>
                  </a:lnTo>
                  <a:lnTo>
                    <a:pt x="2110" y="1663"/>
                  </a:lnTo>
                  <a:lnTo>
                    <a:pt x="2106" y="1659"/>
                  </a:lnTo>
                  <a:lnTo>
                    <a:pt x="2101" y="1655"/>
                  </a:lnTo>
                  <a:lnTo>
                    <a:pt x="2094" y="1651"/>
                  </a:lnTo>
                  <a:lnTo>
                    <a:pt x="2087" y="1646"/>
                  </a:lnTo>
                  <a:lnTo>
                    <a:pt x="2061" y="1630"/>
                  </a:lnTo>
                  <a:lnTo>
                    <a:pt x="2034" y="1613"/>
                  </a:lnTo>
                  <a:lnTo>
                    <a:pt x="2008" y="1596"/>
                  </a:lnTo>
                  <a:lnTo>
                    <a:pt x="1983" y="1579"/>
                  </a:lnTo>
                  <a:lnTo>
                    <a:pt x="1962" y="1565"/>
                  </a:lnTo>
                  <a:lnTo>
                    <a:pt x="1946" y="1553"/>
                  </a:lnTo>
                  <a:lnTo>
                    <a:pt x="1935" y="1547"/>
                  </a:lnTo>
                  <a:lnTo>
                    <a:pt x="1931" y="1544"/>
                  </a:lnTo>
                  <a:lnTo>
                    <a:pt x="1926" y="1541"/>
                  </a:lnTo>
                  <a:lnTo>
                    <a:pt x="1913" y="1534"/>
                  </a:lnTo>
                  <a:lnTo>
                    <a:pt x="1894" y="1524"/>
                  </a:lnTo>
                  <a:lnTo>
                    <a:pt x="1871" y="1513"/>
                  </a:lnTo>
                  <a:lnTo>
                    <a:pt x="1846" y="1502"/>
                  </a:lnTo>
                  <a:lnTo>
                    <a:pt x="1821" y="1493"/>
                  </a:lnTo>
                  <a:lnTo>
                    <a:pt x="1800" y="1485"/>
                  </a:lnTo>
                  <a:lnTo>
                    <a:pt x="1781" y="1483"/>
                  </a:lnTo>
                  <a:lnTo>
                    <a:pt x="1785" y="1467"/>
                  </a:lnTo>
                  <a:lnTo>
                    <a:pt x="1793" y="1424"/>
                  </a:lnTo>
                  <a:lnTo>
                    <a:pt x="1802" y="1362"/>
                  </a:lnTo>
                  <a:lnTo>
                    <a:pt x="1805" y="1286"/>
                  </a:lnTo>
                  <a:lnTo>
                    <a:pt x="1804" y="1258"/>
                  </a:lnTo>
                  <a:lnTo>
                    <a:pt x="1802" y="1231"/>
                  </a:lnTo>
                  <a:lnTo>
                    <a:pt x="1797" y="1203"/>
                  </a:lnTo>
                  <a:lnTo>
                    <a:pt x="1790" y="1176"/>
                  </a:lnTo>
                  <a:lnTo>
                    <a:pt x="1781" y="1150"/>
                  </a:lnTo>
                  <a:lnTo>
                    <a:pt x="1772" y="1122"/>
                  </a:lnTo>
                  <a:lnTo>
                    <a:pt x="1759" y="1097"/>
                  </a:lnTo>
                  <a:lnTo>
                    <a:pt x="1746" y="1072"/>
                  </a:lnTo>
                  <a:lnTo>
                    <a:pt x="1738" y="1060"/>
                  </a:lnTo>
                  <a:lnTo>
                    <a:pt x="1731" y="1048"/>
                  </a:lnTo>
                  <a:lnTo>
                    <a:pt x="1722" y="1036"/>
                  </a:lnTo>
                  <a:lnTo>
                    <a:pt x="1713" y="1025"/>
                  </a:lnTo>
                  <a:lnTo>
                    <a:pt x="1705" y="1014"/>
                  </a:lnTo>
                  <a:lnTo>
                    <a:pt x="1694" y="1005"/>
                  </a:lnTo>
                  <a:lnTo>
                    <a:pt x="1683" y="995"/>
                  </a:lnTo>
                  <a:lnTo>
                    <a:pt x="1672" y="985"/>
                  </a:lnTo>
                  <a:lnTo>
                    <a:pt x="1659" y="976"/>
                  </a:lnTo>
                  <a:lnTo>
                    <a:pt x="1646" y="969"/>
                  </a:lnTo>
                  <a:lnTo>
                    <a:pt x="1632" y="961"/>
                  </a:lnTo>
                  <a:lnTo>
                    <a:pt x="1618" y="955"/>
                  </a:lnTo>
                  <a:lnTo>
                    <a:pt x="1602" y="949"/>
                  </a:lnTo>
                  <a:lnTo>
                    <a:pt x="1584" y="944"/>
                  </a:lnTo>
                  <a:lnTo>
                    <a:pt x="1567" y="940"/>
                  </a:lnTo>
                  <a:lnTo>
                    <a:pt x="1548" y="936"/>
                  </a:lnTo>
                  <a:lnTo>
                    <a:pt x="1447" y="925"/>
                  </a:lnTo>
                  <a:lnTo>
                    <a:pt x="1449" y="923"/>
                  </a:lnTo>
                  <a:lnTo>
                    <a:pt x="1455" y="919"/>
                  </a:lnTo>
                  <a:lnTo>
                    <a:pt x="1462" y="910"/>
                  </a:lnTo>
                  <a:lnTo>
                    <a:pt x="1470" y="901"/>
                  </a:lnTo>
                  <a:lnTo>
                    <a:pt x="1477" y="889"/>
                  </a:lnTo>
                  <a:lnTo>
                    <a:pt x="1482" y="875"/>
                  </a:lnTo>
                  <a:lnTo>
                    <a:pt x="1484" y="861"/>
                  </a:lnTo>
                  <a:lnTo>
                    <a:pt x="1482" y="845"/>
                  </a:lnTo>
                  <a:lnTo>
                    <a:pt x="1475" y="829"/>
                  </a:lnTo>
                  <a:lnTo>
                    <a:pt x="1468" y="811"/>
                  </a:lnTo>
                  <a:lnTo>
                    <a:pt x="1459" y="792"/>
                  </a:lnTo>
                  <a:lnTo>
                    <a:pt x="1450" y="775"/>
                  </a:lnTo>
                  <a:lnTo>
                    <a:pt x="1442" y="760"/>
                  </a:lnTo>
                  <a:lnTo>
                    <a:pt x="1434" y="747"/>
                  </a:lnTo>
                  <a:lnTo>
                    <a:pt x="1430" y="739"/>
                  </a:lnTo>
                  <a:lnTo>
                    <a:pt x="1428" y="736"/>
                  </a:lnTo>
                  <a:lnTo>
                    <a:pt x="1424" y="728"/>
                  </a:lnTo>
                  <a:lnTo>
                    <a:pt x="1415" y="708"/>
                  </a:lnTo>
                  <a:lnTo>
                    <a:pt x="1400" y="678"/>
                  </a:lnTo>
                  <a:lnTo>
                    <a:pt x="1383" y="643"/>
                  </a:lnTo>
                  <a:lnTo>
                    <a:pt x="1366" y="605"/>
                  </a:lnTo>
                  <a:lnTo>
                    <a:pt x="1347" y="569"/>
                  </a:lnTo>
                  <a:lnTo>
                    <a:pt x="1331" y="540"/>
                  </a:lnTo>
                  <a:lnTo>
                    <a:pt x="1319" y="518"/>
                  </a:lnTo>
                  <a:lnTo>
                    <a:pt x="1310" y="502"/>
                  </a:lnTo>
                  <a:lnTo>
                    <a:pt x="1302" y="484"/>
                  </a:lnTo>
                  <a:lnTo>
                    <a:pt x="1297" y="464"/>
                  </a:lnTo>
                  <a:lnTo>
                    <a:pt x="1292" y="446"/>
                  </a:lnTo>
                  <a:lnTo>
                    <a:pt x="1289" y="430"/>
                  </a:lnTo>
                  <a:lnTo>
                    <a:pt x="1286" y="416"/>
                  </a:lnTo>
                  <a:lnTo>
                    <a:pt x="1285" y="407"/>
                  </a:lnTo>
                  <a:lnTo>
                    <a:pt x="1285" y="404"/>
                  </a:lnTo>
                  <a:lnTo>
                    <a:pt x="1326" y="321"/>
                  </a:lnTo>
                  <a:lnTo>
                    <a:pt x="1387" y="309"/>
                  </a:lnTo>
                  <a:lnTo>
                    <a:pt x="1392" y="299"/>
                  </a:lnTo>
                  <a:lnTo>
                    <a:pt x="1398" y="275"/>
                  </a:lnTo>
                  <a:lnTo>
                    <a:pt x="1402" y="248"/>
                  </a:lnTo>
                  <a:lnTo>
                    <a:pt x="1394" y="226"/>
                  </a:lnTo>
                  <a:lnTo>
                    <a:pt x="1393" y="219"/>
                  </a:lnTo>
                  <a:lnTo>
                    <a:pt x="1390" y="199"/>
                  </a:lnTo>
                  <a:lnTo>
                    <a:pt x="1382" y="171"/>
                  </a:lnTo>
                  <a:lnTo>
                    <a:pt x="1369" y="137"/>
                  </a:lnTo>
                  <a:lnTo>
                    <a:pt x="1363" y="124"/>
                  </a:lnTo>
                  <a:lnTo>
                    <a:pt x="1355" y="112"/>
                  </a:lnTo>
                  <a:lnTo>
                    <a:pt x="1346" y="99"/>
                  </a:lnTo>
                  <a:lnTo>
                    <a:pt x="1338" y="87"/>
                  </a:lnTo>
                  <a:lnTo>
                    <a:pt x="1327" y="74"/>
                  </a:lnTo>
                  <a:lnTo>
                    <a:pt x="1316" y="62"/>
                  </a:lnTo>
                  <a:lnTo>
                    <a:pt x="1303" y="51"/>
                  </a:lnTo>
                  <a:lnTo>
                    <a:pt x="1289" y="40"/>
                  </a:lnTo>
                  <a:lnTo>
                    <a:pt x="1281" y="35"/>
                  </a:lnTo>
                  <a:lnTo>
                    <a:pt x="1273" y="30"/>
                  </a:lnTo>
                  <a:lnTo>
                    <a:pt x="1264" y="26"/>
                  </a:lnTo>
                  <a:lnTo>
                    <a:pt x="1254" y="22"/>
                  </a:lnTo>
                  <a:lnTo>
                    <a:pt x="1246" y="17"/>
                  </a:lnTo>
                  <a:lnTo>
                    <a:pt x="1235" y="14"/>
                  </a:lnTo>
                  <a:lnTo>
                    <a:pt x="1225" y="11"/>
                  </a:lnTo>
                  <a:lnTo>
                    <a:pt x="1213" y="8"/>
                  </a:lnTo>
                  <a:lnTo>
                    <a:pt x="1202" y="5"/>
                  </a:lnTo>
                  <a:lnTo>
                    <a:pt x="1190" y="3"/>
                  </a:lnTo>
                  <a:lnTo>
                    <a:pt x="1177" y="2"/>
                  </a:lnTo>
                  <a:lnTo>
                    <a:pt x="1164" y="1"/>
                  </a:lnTo>
                  <a:lnTo>
                    <a:pt x="1151" y="0"/>
                  </a:lnTo>
                  <a:lnTo>
                    <a:pt x="1137" y="0"/>
                  </a:lnTo>
                  <a:lnTo>
                    <a:pt x="1123" y="1"/>
                  </a:lnTo>
                  <a:lnTo>
                    <a:pt x="1108" y="2"/>
                  </a:lnTo>
                  <a:lnTo>
                    <a:pt x="1105" y="2"/>
                  </a:lnTo>
                  <a:lnTo>
                    <a:pt x="1095" y="4"/>
                  </a:lnTo>
                  <a:lnTo>
                    <a:pt x="1081" y="8"/>
                  </a:lnTo>
                  <a:lnTo>
                    <a:pt x="1063" y="12"/>
                  </a:lnTo>
                  <a:lnTo>
                    <a:pt x="1043" y="19"/>
                  </a:lnTo>
                  <a:lnTo>
                    <a:pt x="1024" y="28"/>
                  </a:lnTo>
                  <a:lnTo>
                    <a:pt x="1004" y="41"/>
                  </a:lnTo>
                  <a:lnTo>
                    <a:pt x="988" y="57"/>
                  </a:lnTo>
                  <a:lnTo>
                    <a:pt x="979" y="69"/>
                  </a:lnTo>
                  <a:lnTo>
                    <a:pt x="972" y="83"/>
                  </a:lnTo>
                  <a:lnTo>
                    <a:pt x="967" y="100"/>
                  </a:lnTo>
                  <a:lnTo>
                    <a:pt x="965" y="118"/>
                  </a:lnTo>
                  <a:lnTo>
                    <a:pt x="979" y="152"/>
                  </a:lnTo>
                  <a:lnTo>
                    <a:pt x="979" y="159"/>
                  </a:lnTo>
                  <a:lnTo>
                    <a:pt x="977" y="178"/>
                  </a:lnTo>
                  <a:lnTo>
                    <a:pt x="971" y="200"/>
                  </a:lnTo>
                  <a:lnTo>
                    <a:pt x="959" y="220"/>
                  </a:lnTo>
                  <a:lnTo>
                    <a:pt x="952" y="223"/>
                  </a:lnTo>
                  <a:lnTo>
                    <a:pt x="943" y="226"/>
                  </a:lnTo>
                  <a:lnTo>
                    <a:pt x="929" y="229"/>
                  </a:lnTo>
                  <a:lnTo>
                    <a:pt x="912" y="234"/>
                  </a:lnTo>
                  <a:lnTo>
                    <a:pt x="892" y="239"/>
                  </a:lnTo>
                  <a:lnTo>
                    <a:pt x="869" y="246"/>
                  </a:lnTo>
                  <a:lnTo>
                    <a:pt x="844" y="253"/>
                  </a:lnTo>
                  <a:lnTo>
                    <a:pt x="818" y="265"/>
                  </a:lnTo>
                  <a:lnTo>
                    <a:pt x="790" y="279"/>
                  </a:lnTo>
                  <a:lnTo>
                    <a:pt x="760" y="297"/>
                  </a:lnTo>
                  <a:lnTo>
                    <a:pt x="729" y="317"/>
                  </a:lnTo>
                  <a:lnTo>
                    <a:pt x="699" y="343"/>
                  </a:lnTo>
                  <a:lnTo>
                    <a:pt x="669" y="373"/>
                  </a:lnTo>
                  <a:lnTo>
                    <a:pt x="638" y="409"/>
                  </a:lnTo>
                  <a:lnTo>
                    <a:pt x="608" y="451"/>
                  </a:lnTo>
                  <a:lnTo>
                    <a:pt x="580" y="499"/>
                  </a:lnTo>
                  <a:lnTo>
                    <a:pt x="578" y="503"/>
                  </a:lnTo>
                  <a:lnTo>
                    <a:pt x="571" y="514"/>
                  </a:lnTo>
                  <a:lnTo>
                    <a:pt x="562" y="533"/>
                  </a:lnTo>
                  <a:lnTo>
                    <a:pt x="550" y="554"/>
                  </a:lnTo>
                  <a:lnTo>
                    <a:pt x="537" y="578"/>
                  </a:lnTo>
                  <a:lnTo>
                    <a:pt x="525" y="604"/>
                  </a:lnTo>
                  <a:lnTo>
                    <a:pt x="513" y="630"/>
                  </a:lnTo>
                  <a:lnTo>
                    <a:pt x="504" y="655"/>
                  </a:lnTo>
                  <a:lnTo>
                    <a:pt x="500" y="678"/>
                  </a:lnTo>
                  <a:lnTo>
                    <a:pt x="499" y="700"/>
                  </a:lnTo>
                  <a:lnTo>
                    <a:pt x="502" y="722"/>
                  </a:lnTo>
                  <a:lnTo>
                    <a:pt x="507" y="741"/>
                  </a:lnTo>
                  <a:lnTo>
                    <a:pt x="513" y="759"/>
                  </a:lnTo>
                  <a:lnTo>
                    <a:pt x="519" y="772"/>
                  </a:lnTo>
                  <a:lnTo>
                    <a:pt x="523" y="780"/>
                  </a:lnTo>
                  <a:lnTo>
                    <a:pt x="525" y="784"/>
                  </a:lnTo>
                  <a:lnTo>
                    <a:pt x="507" y="84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3" name="Freeform 302"/>
            <p:cNvSpPr>
              <a:spLocks/>
            </p:cNvSpPr>
            <p:nvPr/>
          </p:nvSpPr>
          <p:spPr bwMode="auto">
            <a:xfrm>
              <a:off x="2061" y="908"/>
              <a:ext cx="484" cy="435"/>
            </a:xfrm>
            <a:custGeom>
              <a:avLst/>
              <a:gdLst>
                <a:gd name="T0" fmla="*/ 323 w 1934"/>
                <a:gd name="T1" fmla="*/ 56 h 1743"/>
                <a:gd name="T2" fmla="*/ 300 w 1934"/>
                <a:gd name="T3" fmla="*/ 70 h 1743"/>
                <a:gd name="T4" fmla="*/ 263 w 1934"/>
                <a:gd name="T5" fmla="*/ 94 h 1743"/>
                <a:gd name="T6" fmla="*/ 331 w 1934"/>
                <a:gd name="T7" fmla="*/ 186 h 1743"/>
                <a:gd name="T8" fmla="*/ 343 w 1934"/>
                <a:gd name="T9" fmla="*/ 218 h 1743"/>
                <a:gd name="T10" fmla="*/ 307 w 1934"/>
                <a:gd name="T11" fmla="*/ 226 h 1743"/>
                <a:gd name="T12" fmla="*/ 368 w 1934"/>
                <a:gd name="T13" fmla="*/ 244 h 1743"/>
                <a:gd name="T14" fmla="*/ 424 w 1934"/>
                <a:gd name="T15" fmla="*/ 349 h 1743"/>
                <a:gd name="T16" fmla="*/ 425 w 1934"/>
                <a:gd name="T17" fmla="*/ 422 h 1743"/>
                <a:gd name="T18" fmla="*/ 448 w 1934"/>
                <a:gd name="T19" fmla="*/ 428 h 1743"/>
                <a:gd name="T20" fmla="*/ 381 w 1934"/>
                <a:gd name="T21" fmla="*/ 424 h 1743"/>
                <a:gd name="T22" fmla="*/ 435 w 1934"/>
                <a:gd name="T23" fmla="*/ 432 h 1743"/>
                <a:gd name="T24" fmla="*/ 345 w 1934"/>
                <a:gd name="T25" fmla="*/ 432 h 1743"/>
                <a:gd name="T26" fmla="*/ 271 w 1934"/>
                <a:gd name="T27" fmla="*/ 396 h 1743"/>
                <a:gd name="T28" fmla="*/ 278 w 1934"/>
                <a:gd name="T29" fmla="*/ 303 h 1743"/>
                <a:gd name="T30" fmla="*/ 331 w 1934"/>
                <a:gd name="T31" fmla="*/ 415 h 1743"/>
                <a:gd name="T32" fmla="*/ 405 w 1934"/>
                <a:gd name="T33" fmla="*/ 303 h 1743"/>
                <a:gd name="T34" fmla="*/ 330 w 1934"/>
                <a:gd name="T35" fmla="*/ 257 h 1743"/>
                <a:gd name="T36" fmla="*/ 385 w 1934"/>
                <a:gd name="T37" fmla="*/ 280 h 1743"/>
                <a:gd name="T38" fmla="*/ 361 w 1934"/>
                <a:gd name="T39" fmla="*/ 402 h 1743"/>
                <a:gd name="T40" fmla="*/ 312 w 1934"/>
                <a:gd name="T41" fmla="*/ 402 h 1743"/>
                <a:gd name="T42" fmla="*/ 299 w 1934"/>
                <a:gd name="T43" fmla="*/ 281 h 1743"/>
                <a:gd name="T44" fmla="*/ 324 w 1934"/>
                <a:gd name="T45" fmla="*/ 404 h 1743"/>
                <a:gd name="T46" fmla="*/ 395 w 1934"/>
                <a:gd name="T47" fmla="*/ 360 h 1743"/>
                <a:gd name="T48" fmla="*/ 332 w 1934"/>
                <a:gd name="T49" fmla="*/ 267 h 1743"/>
                <a:gd name="T50" fmla="*/ 304 w 1934"/>
                <a:gd name="T51" fmla="*/ 262 h 1743"/>
                <a:gd name="T52" fmla="*/ 333 w 1934"/>
                <a:gd name="T53" fmla="*/ 342 h 1743"/>
                <a:gd name="T54" fmla="*/ 293 w 1934"/>
                <a:gd name="T55" fmla="*/ 249 h 1743"/>
                <a:gd name="T56" fmla="*/ 241 w 1934"/>
                <a:gd name="T57" fmla="*/ 298 h 1743"/>
                <a:gd name="T58" fmla="*/ 195 w 1934"/>
                <a:gd name="T59" fmla="*/ 356 h 1743"/>
                <a:gd name="T60" fmla="*/ 192 w 1934"/>
                <a:gd name="T61" fmla="*/ 394 h 1743"/>
                <a:gd name="T62" fmla="*/ 142 w 1934"/>
                <a:gd name="T63" fmla="*/ 379 h 1743"/>
                <a:gd name="T64" fmla="*/ 152 w 1934"/>
                <a:gd name="T65" fmla="*/ 410 h 1743"/>
                <a:gd name="T66" fmla="*/ 230 w 1934"/>
                <a:gd name="T67" fmla="*/ 420 h 1743"/>
                <a:gd name="T68" fmla="*/ 113 w 1934"/>
                <a:gd name="T69" fmla="*/ 411 h 1743"/>
                <a:gd name="T70" fmla="*/ 2 w 1934"/>
                <a:gd name="T71" fmla="*/ 342 h 1743"/>
                <a:gd name="T72" fmla="*/ 111 w 1934"/>
                <a:gd name="T73" fmla="*/ 221 h 1743"/>
                <a:gd name="T74" fmla="*/ 74 w 1934"/>
                <a:gd name="T75" fmla="*/ 236 h 1743"/>
                <a:gd name="T76" fmla="*/ 32 w 1934"/>
                <a:gd name="T77" fmla="*/ 372 h 1743"/>
                <a:gd name="T78" fmla="*/ 125 w 1934"/>
                <a:gd name="T79" fmla="*/ 375 h 1743"/>
                <a:gd name="T80" fmla="*/ 135 w 1934"/>
                <a:gd name="T81" fmla="*/ 349 h 1743"/>
                <a:gd name="T82" fmla="*/ 81 w 1934"/>
                <a:gd name="T83" fmla="*/ 385 h 1743"/>
                <a:gd name="T84" fmla="*/ 20 w 1934"/>
                <a:gd name="T85" fmla="*/ 317 h 1743"/>
                <a:gd name="T86" fmla="*/ 73 w 1934"/>
                <a:gd name="T87" fmla="*/ 242 h 1743"/>
                <a:gd name="T88" fmla="*/ 130 w 1934"/>
                <a:gd name="T89" fmla="*/ 233 h 1743"/>
                <a:gd name="T90" fmla="*/ 153 w 1934"/>
                <a:gd name="T91" fmla="*/ 188 h 1743"/>
                <a:gd name="T92" fmla="*/ 157 w 1934"/>
                <a:gd name="T93" fmla="*/ 108 h 1743"/>
                <a:gd name="T94" fmla="*/ 238 w 1934"/>
                <a:gd name="T95" fmla="*/ 62 h 1743"/>
                <a:gd name="T96" fmla="*/ 162 w 1934"/>
                <a:gd name="T97" fmla="*/ 133 h 1743"/>
                <a:gd name="T98" fmla="*/ 176 w 1934"/>
                <a:gd name="T99" fmla="*/ 131 h 1743"/>
                <a:gd name="T100" fmla="*/ 171 w 1934"/>
                <a:gd name="T101" fmla="*/ 116 h 1743"/>
                <a:gd name="T102" fmla="*/ 180 w 1934"/>
                <a:gd name="T103" fmla="*/ 106 h 1743"/>
                <a:gd name="T104" fmla="*/ 193 w 1934"/>
                <a:gd name="T105" fmla="*/ 87 h 1743"/>
                <a:gd name="T106" fmla="*/ 201 w 1934"/>
                <a:gd name="T107" fmla="*/ 91 h 1743"/>
                <a:gd name="T108" fmla="*/ 216 w 1934"/>
                <a:gd name="T109" fmla="*/ 107 h 1743"/>
                <a:gd name="T110" fmla="*/ 214 w 1934"/>
                <a:gd name="T111" fmla="*/ 95 h 1743"/>
                <a:gd name="T112" fmla="*/ 273 w 1934"/>
                <a:gd name="T113" fmla="*/ 103 h 1743"/>
                <a:gd name="T114" fmla="*/ 238 w 1934"/>
                <a:gd name="T115" fmla="*/ 92 h 1743"/>
                <a:gd name="T116" fmla="*/ 241 w 1934"/>
                <a:gd name="T117" fmla="*/ 85 h 1743"/>
                <a:gd name="T118" fmla="*/ 227 w 1934"/>
                <a:gd name="T119" fmla="*/ 75 h 1743"/>
                <a:gd name="T120" fmla="*/ 250 w 1934"/>
                <a:gd name="T121" fmla="*/ 48 h 1743"/>
                <a:gd name="T122" fmla="*/ 271 w 1934"/>
                <a:gd name="T123" fmla="*/ 1 h 17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34"/>
                <a:gd name="T187" fmla="*/ 0 h 1743"/>
                <a:gd name="T188" fmla="*/ 1934 w 1934"/>
                <a:gd name="T189" fmla="*/ 1743 h 17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34" h="1743">
                  <a:moveTo>
                    <a:pt x="1201" y="26"/>
                  </a:moveTo>
                  <a:lnTo>
                    <a:pt x="1208" y="31"/>
                  </a:lnTo>
                  <a:lnTo>
                    <a:pt x="1214" y="35"/>
                  </a:lnTo>
                  <a:lnTo>
                    <a:pt x="1221" y="39"/>
                  </a:lnTo>
                  <a:lnTo>
                    <a:pt x="1226" y="45"/>
                  </a:lnTo>
                  <a:lnTo>
                    <a:pt x="1232" y="49"/>
                  </a:lnTo>
                  <a:lnTo>
                    <a:pt x="1236" y="55"/>
                  </a:lnTo>
                  <a:lnTo>
                    <a:pt x="1241" y="61"/>
                  </a:lnTo>
                  <a:lnTo>
                    <a:pt x="1246" y="68"/>
                  </a:lnTo>
                  <a:lnTo>
                    <a:pt x="1251" y="65"/>
                  </a:lnTo>
                  <a:lnTo>
                    <a:pt x="1253" y="77"/>
                  </a:lnTo>
                  <a:lnTo>
                    <a:pt x="1260" y="88"/>
                  </a:lnTo>
                  <a:lnTo>
                    <a:pt x="1267" y="100"/>
                  </a:lnTo>
                  <a:lnTo>
                    <a:pt x="1274" y="112"/>
                  </a:lnTo>
                  <a:lnTo>
                    <a:pt x="1280" y="136"/>
                  </a:lnTo>
                  <a:lnTo>
                    <a:pt x="1284" y="160"/>
                  </a:lnTo>
                  <a:lnTo>
                    <a:pt x="1289" y="182"/>
                  </a:lnTo>
                  <a:lnTo>
                    <a:pt x="1303" y="202"/>
                  </a:lnTo>
                  <a:lnTo>
                    <a:pt x="1303" y="207"/>
                  </a:lnTo>
                  <a:lnTo>
                    <a:pt x="1304" y="213"/>
                  </a:lnTo>
                  <a:lnTo>
                    <a:pt x="1304" y="217"/>
                  </a:lnTo>
                  <a:lnTo>
                    <a:pt x="1303" y="222"/>
                  </a:lnTo>
                  <a:lnTo>
                    <a:pt x="1300" y="227"/>
                  </a:lnTo>
                  <a:lnTo>
                    <a:pt x="1294" y="227"/>
                  </a:lnTo>
                  <a:lnTo>
                    <a:pt x="1289" y="226"/>
                  </a:lnTo>
                  <a:lnTo>
                    <a:pt x="1287" y="226"/>
                  </a:lnTo>
                  <a:lnTo>
                    <a:pt x="1280" y="223"/>
                  </a:lnTo>
                  <a:lnTo>
                    <a:pt x="1274" y="221"/>
                  </a:lnTo>
                  <a:lnTo>
                    <a:pt x="1267" y="219"/>
                  </a:lnTo>
                  <a:lnTo>
                    <a:pt x="1260" y="218"/>
                  </a:lnTo>
                  <a:lnTo>
                    <a:pt x="1253" y="217"/>
                  </a:lnTo>
                  <a:lnTo>
                    <a:pt x="1246" y="216"/>
                  </a:lnTo>
                  <a:lnTo>
                    <a:pt x="1239" y="214"/>
                  </a:lnTo>
                  <a:lnTo>
                    <a:pt x="1232" y="212"/>
                  </a:lnTo>
                  <a:lnTo>
                    <a:pt x="1230" y="219"/>
                  </a:lnTo>
                  <a:lnTo>
                    <a:pt x="1225" y="226"/>
                  </a:lnTo>
                  <a:lnTo>
                    <a:pt x="1220" y="233"/>
                  </a:lnTo>
                  <a:lnTo>
                    <a:pt x="1220" y="241"/>
                  </a:lnTo>
                  <a:lnTo>
                    <a:pt x="1219" y="241"/>
                  </a:lnTo>
                  <a:lnTo>
                    <a:pt x="1217" y="242"/>
                  </a:lnTo>
                  <a:lnTo>
                    <a:pt x="1216" y="243"/>
                  </a:lnTo>
                  <a:lnTo>
                    <a:pt x="1221" y="249"/>
                  </a:lnTo>
                  <a:lnTo>
                    <a:pt x="1219" y="256"/>
                  </a:lnTo>
                  <a:lnTo>
                    <a:pt x="1214" y="262"/>
                  </a:lnTo>
                  <a:lnTo>
                    <a:pt x="1213" y="270"/>
                  </a:lnTo>
                  <a:lnTo>
                    <a:pt x="1209" y="271"/>
                  </a:lnTo>
                  <a:lnTo>
                    <a:pt x="1206" y="272"/>
                  </a:lnTo>
                  <a:lnTo>
                    <a:pt x="1202" y="275"/>
                  </a:lnTo>
                  <a:lnTo>
                    <a:pt x="1199" y="279"/>
                  </a:lnTo>
                  <a:lnTo>
                    <a:pt x="1194" y="288"/>
                  </a:lnTo>
                  <a:lnTo>
                    <a:pt x="1189" y="299"/>
                  </a:lnTo>
                  <a:lnTo>
                    <a:pt x="1185" y="309"/>
                  </a:lnTo>
                  <a:lnTo>
                    <a:pt x="1181" y="320"/>
                  </a:lnTo>
                  <a:lnTo>
                    <a:pt x="1175" y="330"/>
                  </a:lnTo>
                  <a:lnTo>
                    <a:pt x="1169" y="337"/>
                  </a:lnTo>
                  <a:lnTo>
                    <a:pt x="1160" y="345"/>
                  </a:lnTo>
                  <a:lnTo>
                    <a:pt x="1149" y="349"/>
                  </a:lnTo>
                  <a:lnTo>
                    <a:pt x="1147" y="347"/>
                  </a:lnTo>
                  <a:lnTo>
                    <a:pt x="1145" y="346"/>
                  </a:lnTo>
                  <a:lnTo>
                    <a:pt x="1141" y="345"/>
                  </a:lnTo>
                  <a:lnTo>
                    <a:pt x="1135" y="344"/>
                  </a:lnTo>
                  <a:lnTo>
                    <a:pt x="1130" y="343"/>
                  </a:lnTo>
                  <a:lnTo>
                    <a:pt x="1124" y="340"/>
                  </a:lnTo>
                  <a:lnTo>
                    <a:pt x="1119" y="338"/>
                  </a:lnTo>
                  <a:lnTo>
                    <a:pt x="1115" y="335"/>
                  </a:lnTo>
                  <a:lnTo>
                    <a:pt x="1103" y="336"/>
                  </a:lnTo>
                  <a:lnTo>
                    <a:pt x="1093" y="339"/>
                  </a:lnTo>
                  <a:lnTo>
                    <a:pt x="1085" y="346"/>
                  </a:lnTo>
                  <a:lnTo>
                    <a:pt x="1078" y="352"/>
                  </a:lnTo>
                  <a:lnTo>
                    <a:pt x="1070" y="360"/>
                  </a:lnTo>
                  <a:lnTo>
                    <a:pt x="1062" y="367"/>
                  </a:lnTo>
                  <a:lnTo>
                    <a:pt x="1053" y="373"/>
                  </a:lnTo>
                  <a:lnTo>
                    <a:pt x="1043" y="377"/>
                  </a:lnTo>
                  <a:lnTo>
                    <a:pt x="1051" y="378"/>
                  </a:lnTo>
                  <a:lnTo>
                    <a:pt x="1059" y="378"/>
                  </a:lnTo>
                  <a:lnTo>
                    <a:pt x="1067" y="377"/>
                  </a:lnTo>
                  <a:lnTo>
                    <a:pt x="1072" y="373"/>
                  </a:lnTo>
                  <a:lnTo>
                    <a:pt x="1146" y="387"/>
                  </a:lnTo>
                  <a:lnTo>
                    <a:pt x="1146" y="385"/>
                  </a:lnTo>
                  <a:lnTo>
                    <a:pt x="1145" y="380"/>
                  </a:lnTo>
                  <a:lnTo>
                    <a:pt x="1145" y="377"/>
                  </a:lnTo>
                  <a:lnTo>
                    <a:pt x="1148" y="375"/>
                  </a:lnTo>
                  <a:lnTo>
                    <a:pt x="1157" y="382"/>
                  </a:lnTo>
                  <a:lnTo>
                    <a:pt x="1164" y="390"/>
                  </a:lnTo>
                  <a:lnTo>
                    <a:pt x="1170" y="401"/>
                  </a:lnTo>
                  <a:lnTo>
                    <a:pt x="1174" y="413"/>
                  </a:lnTo>
                  <a:lnTo>
                    <a:pt x="1195" y="443"/>
                  </a:lnTo>
                  <a:lnTo>
                    <a:pt x="1213" y="474"/>
                  </a:lnTo>
                  <a:lnTo>
                    <a:pt x="1228" y="505"/>
                  </a:lnTo>
                  <a:lnTo>
                    <a:pt x="1241" y="537"/>
                  </a:lnTo>
                  <a:lnTo>
                    <a:pt x="1254" y="571"/>
                  </a:lnTo>
                  <a:lnTo>
                    <a:pt x="1268" y="603"/>
                  </a:lnTo>
                  <a:lnTo>
                    <a:pt x="1282" y="636"/>
                  </a:lnTo>
                  <a:lnTo>
                    <a:pt x="1299" y="668"/>
                  </a:lnTo>
                  <a:lnTo>
                    <a:pt x="1305" y="684"/>
                  </a:lnTo>
                  <a:lnTo>
                    <a:pt x="1309" y="700"/>
                  </a:lnTo>
                  <a:lnTo>
                    <a:pt x="1314" y="716"/>
                  </a:lnTo>
                  <a:lnTo>
                    <a:pt x="1318" y="731"/>
                  </a:lnTo>
                  <a:lnTo>
                    <a:pt x="1322" y="746"/>
                  </a:lnTo>
                  <a:lnTo>
                    <a:pt x="1329" y="760"/>
                  </a:lnTo>
                  <a:lnTo>
                    <a:pt x="1339" y="773"/>
                  </a:lnTo>
                  <a:lnTo>
                    <a:pt x="1352" y="784"/>
                  </a:lnTo>
                  <a:lnTo>
                    <a:pt x="1356" y="790"/>
                  </a:lnTo>
                  <a:lnTo>
                    <a:pt x="1360" y="795"/>
                  </a:lnTo>
                  <a:lnTo>
                    <a:pt x="1365" y="799"/>
                  </a:lnTo>
                  <a:lnTo>
                    <a:pt x="1369" y="804"/>
                  </a:lnTo>
                  <a:lnTo>
                    <a:pt x="1373" y="808"/>
                  </a:lnTo>
                  <a:lnTo>
                    <a:pt x="1378" y="812"/>
                  </a:lnTo>
                  <a:lnTo>
                    <a:pt x="1382" y="818"/>
                  </a:lnTo>
                  <a:lnTo>
                    <a:pt x="1386" y="824"/>
                  </a:lnTo>
                  <a:lnTo>
                    <a:pt x="1395" y="826"/>
                  </a:lnTo>
                  <a:lnTo>
                    <a:pt x="1403" y="829"/>
                  </a:lnTo>
                  <a:lnTo>
                    <a:pt x="1409" y="834"/>
                  </a:lnTo>
                  <a:lnTo>
                    <a:pt x="1412" y="842"/>
                  </a:lnTo>
                  <a:lnTo>
                    <a:pt x="1412" y="847"/>
                  </a:lnTo>
                  <a:lnTo>
                    <a:pt x="1411" y="851"/>
                  </a:lnTo>
                  <a:lnTo>
                    <a:pt x="1408" y="855"/>
                  </a:lnTo>
                  <a:lnTo>
                    <a:pt x="1406" y="858"/>
                  </a:lnTo>
                  <a:lnTo>
                    <a:pt x="1398" y="859"/>
                  </a:lnTo>
                  <a:lnTo>
                    <a:pt x="1392" y="861"/>
                  </a:lnTo>
                  <a:lnTo>
                    <a:pt x="1386" y="864"/>
                  </a:lnTo>
                  <a:lnTo>
                    <a:pt x="1381" y="868"/>
                  </a:lnTo>
                  <a:lnTo>
                    <a:pt x="1376" y="872"/>
                  </a:lnTo>
                  <a:lnTo>
                    <a:pt x="1370" y="875"/>
                  </a:lnTo>
                  <a:lnTo>
                    <a:pt x="1364" y="877"/>
                  </a:lnTo>
                  <a:lnTo>
                    <a:pt x="1356" y="878"/>
                  </a:lnTo>
                  <a:lnTo>
                    <a:pt x="1351" y="877"/>
                  </a:lnTo>
                  <a:lnTo>
                    <a:pt x="1345" y="876"/>
                  </a:lnTo>
                  <a:lnTo>
                    <a:pt x="1339" y="876"/>
                  </a:lnTo>
                  <a:lnTo>
                    <a:pt x="1333" y="877"/>
                  </a:lnTo>
                  <a:lnTo>
                    <a:pt x="1327" y="876"/>
                  </a:lnTo>
                  <a:lnTo>
                    <a:pt x="1321" y="876"/>
                  </a:lnTo>
                  <a:lnTo>
                    <a:pt x="1317" y="874"/>
                  </a:lnTo>
                  <a:lnTo>
                    <a:pt x="1314" y="870"/>
                  </a:lnTo>
                  <a:lnTo>
                    <a:pt x="1313" y="862"/>
                  </a:lnTo>
                  <a:lnTo>
                    <a:pt x="1305" y="856"/>
                  </a:lnTo>
                  <a:lnTo>
                    <a:pt x="1296" y="849"/>
                  </a:lnTo>
                  <a:lnTo>
                    <a:pt x="1290" y="842"/>
                  </a:lnTo>
                  <a:lnTo>
                    <a:pt x="1284" y="842"/>
                  </a:lnTo>
                  <a:lnTo>
                    <a:pt x="1277" y="842"/>
                  </a:lnTo>
                  <a:lnTo>
                    <a:pt x="1271" y="842"/>
                  </a:lnTo>
                  <a:lnTo>
                    <a:pt x="1264" y="842"/>
                  </a:lnTo>
                  <a:lnTo>
                    <a:pt x="1256" y="842"/>
                  </a:lnTo>
                  <a:lnTo>
                    <a:pt x="1249" y="842"/>
                  </a:lnTo>
                  <a:lnTo>
                    <a:pt x="1241" y="842"/>
                  </a:lnTo>
                  <a:lnTo>
                    <a:pt x="1234" y="842"/>
                  </a:lnTo>
                  <a:lnTo>
                    <a:pt x="1230" y="849"/>
                  </a:lnTo>
                  <a:lnTo>
                    <a:pt x="1230" y="877"/>
                  </a:lnTo>
                  <a:lnTo>
                    <a:pt x="1227" y="904"/>
                  </a:lnTo>
                  <a:lnTo>
                    <a:pt x="1226" y="931"/>
                  </a:lnTo>
                  <a:lnTo>
                    <a:pt x="1234" y="958"/>
                  </a:lnTo>
                  <a:lnTo>
                    <a:pt x="1240" y="960"/>
                  </a:lnTo>
                  <a:lnTo>
                    <a:pt x="1248" y="963"/>
                  </a:lnTo>
                  <a:lnTo>
                    <a:pt x="1253" y="969"/>
                  </a:lnTo>
                  <a:lnTo>
                    <a:pt x="1258" y="976"/>
                  </a:lnTo>
                  <a:lnTo>
                    <a:pt x="1259" y="981"/>
                  </a:lnTo>
                  <a:lnTo>
                    <a:pt x="1263" y="983"/>
                  </a:lnTo>
                  <a:lnTo>
                    <a:pt x="1268" y="982"/>
                  </a:lnTo>
                  <a:lnTo>
                    <a:pt x="1274" y="981"/>
                  </a:lnTo>
                  <a:lnTo>
                    <a:pt x="1292" y="975"/>
                  </a:lnTo>
                  <a:lnTo>
                    <a:pt x="1311" y="970"/>
                  </a:lnTo>
                  <a:lnTo>
                    <a:pt x="1330" y="966"/>
                  </a:lnTo>
                  <a:lnTo>
                    <a:pt x="1348" y="964"/>
                  </a:lnTo>
                  <a:lnTo>
                    <a:pt x="1368" y="962"/>
                  </a:lnTo>
                  <a:lnTo>
                    <a:pt x="1389" y="963"/>
                  </a:lnTo>
                  <a:lnTo>
                    <a:pt x="1408" y="964"/>
                  </a:lnTo>
                  <a:lnTo>
                    <a:pt x="1430" y="967"/>
                  </a:lnTo>
                  <a:lnTo>
                    <a:pt x="1435" y="969"/>
                  </a:lnTo>
                  <a:lnTo>
                    <a:pt x="1440" y="973"/>
                  </a:lnTo>
                  <a:lnTo>
                    <a:pt x="1446" y="975"/>
                  </a:lnTo>
                  <a:lnTo>
                    <a:pt x="1451" y="969"/>
                  </a:lnTo>
                  <a:lnTo>
                    <a:pt x="1457" y="971"/>
                  </a:lnTo>
                  <a:lnTo>
                    <a:pt x="1462" y="975"/>
                  </a:lnTo>
                  <a:lnTo>
                    <a:pt x="1469" y="977"/>
                  </a:lnTo>
                  <a:lnTo>
                    <a:pt x="1476" y="976"/>
                  </a:lnTo>
                  <a:lnTo>
                    <a:pt x="1483" y="980"/>
                  </a:lnTo>
                  <a:lnTo>
                    <a:pt x="1490" y="984"/>
                  </a:lnTo>
                  <a:lnTo>
                    <a:pt x="1498" y="988"/>
                  </a:lnTo>
                  <a:lnTo>
                    <a:pt x="1504" y="991"/>
                  </a:lnTo>
                  <a:lnTo>
                    <a:pt x="1512" y="994"/>
                  </a:lnTo>
                  <a:lnTo>
                    <a:pt x="1519" y="996"/>
                  </a:lnTo>
                  <a:lnTo>
                    <a:pt x="1528" y="1000"/>
                  </a:lnTo>
                  <a:lnTo>
                    <a:pt x="1536" y="1002"/>
                  </a:lnTo>
                  <a:lnTo>
                    <a:pt x="1561" y="1019"/>
                  </a:lnTo>
                  <a:lnTo>
                    <a:pt x="1583" y="1037"/>
                  </a:lnTo>
                  <a:lnTo>
                    <a:pt x="1604" y="1057"/>
                  </a:lnTo>
                  <a:lnTo>
                    <a:pt x="1622" y="1079"/>
                  </a:lnTo>
                  <a:lnTo>
                    <a:pt x="1639" y="1101"/>
                  </a:lnTo>
                  <a:lnTo>
                    <a:pt x="1653" y="1125"/>
                  </a:lnTo>
                  <a:lnTo>
                    <a:pt x="1666" y="1150"/>
                  </a:lnTo>
                  <a:lnTo>
                    <a:pt x="1676" y="1176"/>
                  </a:lnTo>
                  <a:lnTo>
                    <a:pt x="1685" y="1202"/>
                  </a:lnTo>
                  <a:lnTo>
                    <a:pt x="1692" y="1229"/>
                  </a:lnTo>
                  <a:lnTo>
                    <a:pt x="1697" y="1257"/>
                  </a:lnTo>
                  <a:lnTo>
                    <a:pt x="1700" y="1285"/>
                  </a:lnTo>
                  <a:lnTo>
                    <a:pt x="1701" y="1313"/>
                  </a:lnTo>
                  <a:lnTo>
                    <a:pt x="1701" y="1342"/>
                  </a:lnTo>
                  <a:lnTo>
                    <a:pt x="1699" y="1371"/>
                  </a:lnTo>
                  <a:lnTo>
                    <a:pt x="1696" y="1399"/>
                  </a:lnTo>
                  <a:lnTo>
                    <a:pt x="1692" y="1420"/>
                  </a:lnTo>
                  <a:lnTo>
                    <a:pt x="1687" y="1439"/>
                  </a:lnTo>
                  <a:lnTo>
                    <a:pt x="1681" y="1459"/>
                  </a:lnTo>
                  <a:lnTo>
                    <a:pt x="1673" y="1478"/>
                  </a:lnTo>
                  <a:lnTo>
                    <a:pt x="1666" y="1498"/>
                  </a:lnTo>
                  <a:lnTo>
                    <a:pt x="1657" y="1517"/>
                  </a:lnTo>
                  <a:lnTo>
                    <a:pt x="1646" y="1535"/>
                  </a:lnTo>
                  <a:lnTo>
                    <a:pt x="1635" y="1553"/>
                  </a:lnTo>
                  <a:lnTo>
                    <a:pt x="1624" y="1570"/>
                  </a:lnTo>
                  <a:lnTo>
                    <a:pt x="1611" y="1587"/>
                  </a:lnTo>
                  <a:lnTo>
                    <a:pt x="1598" y="1604"/>
                  </a:lnTo>
                  <a:lnTo>
                    <a:pt x="1584" y="1620"/>
                  </a:lnTo>
                  <a:lnTo>
                    <a:pt x="1570" y="1635"/>
                  </a:lnTo>
                  <a:lnTo>
                    <a:pt x="1555" y="1649"/>
                  </a:lnTo>
                  <a:lnTo>
                    <a:pt x="1539" y="1663"/>
                  </a:lnTo>
                  <a:lnTo>
                    <a:pt x="1523" y="1676"/>
                  </a:lnTo>
                  <a:lnTo>
                    <a:pt x="1543" y="1677"/>
                  </a:lnTo>
                  <a:lnTo>
                    <a:pt x="1563" y="1679"/>
                  </a:lnTo>
                  <a:lnTo>
                    <a:pt x="1583" y="1680"/>
                  </a:lnTo>
                  <a:lnTo>
                    <a:pt x="1603" y="1683"/>
                  </a:lnTo>
                  <a:lnTo>
                    <a:pt x="1622" y="1684"/>
                  </a:lnTo>
                  <a:lnTo>
                    <a:pt x="1642" y="1686"/>
                  </a:lnTo>
                  <a:lnTo>
                    <a:pt x="1661" y="1688"/>
                  </a:lnTo>
                  <a:lnTo>
                    <a:pt x="1681" y="1689"/>
                  </a:lnTo>
                  <a:lnTo>
                    <a:pt x="1700" y="1691"/>
                  </a:lnTo>
                  <a:lnTo>
                    <a:pt x="1719" y="1693"/>
                  </a:lnTo>
                  <a:lnTo>
                    <a:pt x="1738" y="1696"/>
                  </a:lnTo>
                  <a:lnTo>
                    <a:pt x="1758" y="1697"/>
                  </a:lnTo>
                  <a:lnTo>
                    <a:pt x="1777" y="1699"/>
                  </a:lnTo>
                  <a:lnTo>
                    <a:pt x="1795" y="1700"/>
                  </a:lnTo>
                  <a:lnTo>
                    <a:pt x="1815" y="1702"/>
                  </a:lnTo>
                  <a:lnTo>
                    <a:pt x="1834" y="1703"/>
                  </a:lnTo>
                  <a:lnTo>
                    <a:pt x="1846" y="1705"/>
                  </a:lnTo>
                  <a:lnTo>
                    <a:pt x="1858" y="1707"/>
                  </a:lnTo>
                  <a:lnTo>
                    <a:pt x="1871" y="1710"/>
                  </a:lnTo>
                  <a:lnTo>
                    <a:pt x="1884" y="1711"/>
                  </a:lnTo>
                  <a:lnTo>
                    <a:pt x="1897" y="1712"/>
                  </a:lnTo>
                  <a:lnTo>
                    <a:pt x="1910" y="1713"/>
                  </a:lnTo>
                  <a:lnTo>
                    <a:pt x="1922" y="1714"/>
                  </a:lnTo>
                  <a:lnTo>
                    <a:pt x="1934" y="1715"/>
                  </a:lnTo>
                  <a:lnTo>
                    <a:pt x="1934" y="1718"/>
                  </a:lnTo>
                  <a:lnTo>
                    <a:pt x="1917" y="1719"/>
                  </a:lnTo>
                  <a:lnTo>
                    <a:pt x="1900" y="1719"/>
                  </a:lnTo>
                  <a:lnTo>
                    <a:pt x="1884" y="1719"/>
                  </a:lnTo>
                  <a:lnTo>
                    <a:pt x="1869" y="1719"/>
                  </a:lnTo>
                  <a:lnTo>
                    <a:pt x="1853" y="1718"/>
                  </a:lnTo>
                  <a:lnTo>
                    <a:pt x="1838" y="1718"/>
                  </a:lnTo>
                  <a:lnTo>
                    <a:pt x="1823" y="1717"/>
                  </a:lnTo>
                  <a:lnTo>
                    <a:pt x="1807" y="1716"/>
                  </a:lnTo>
                  <a:lnTo>
                    <a:pt x="1791" y="1715"/>
                  </a:lnTo>
                  <a:lnTo>
                    <a:pt x="1776" y="1714"/>
                  </a:lnTo>
                  <a:lnTo>
                    <a:pt x="1761" y="1713"/>
                  </a:lnTo>
                  <a:lnTo>
                    <a:pt x="1746" y="1712"/>
                  </a:lnTo>
                  <a:lnTo>
                    <a:pt x="1731" y="1711"/>
                  </a:lnTo>
                  <a:lnTo>
                    <a:pt x="1714" y="1710"/>
                  </a:lnTo>
                  <a:lnTo>
                    <a:pt x="1699" y="1709"/>
                  </a:lnTo>
                  <a:lnTo>
                    <a:pt x="1683" y="1707"/>
                  </a:lnTo>
                  <a:lnTo>
                    <a:pt x="1669" y="1705"/>
                  </a:lnTo>
                  <a:lnTo>
                    <a:pt x="1655" y="1704"/>
                  </a:lnTo>
                  <a:lnTo>
                    <a:pt x="1641" y="1702"/>
                  </a:lnTo>
                  <a:lnTo>
                    <a:pt x="1627" y="1701"/>
                  </a:lnTo>
                  <a:lnTo>
                    <a:pt x="1613" y="1700"/>
                  </a:lnTo>
                  <a:lnTo>
                    <a:pt x="1600" y="1699"/>
                  </a:lnTo>
                  <a:lnTo>
                    <a:pt x="1584" y="1698"/>
                  </a:lnTo>
                  <a:lnTo>
                    <a:pt x="1570" y="1698"/>
                  </a:lnTo>
                  <a:lnTo>
                    <a:pt x="1567" y="1699"/>
                  </a:lnTo>
                  <a:lnTo>
                    <a:pt x="1563" y="1699"/>
                  </a:lnTo>
                  <a:lnTo>
                    <a:pt x="1558" y="1700"/>
                  </a:lnTo>
                  <a:lnTo>
                    <a:pt x="1554" y="1700"/>
                  </a:lnTo>
                  <a:lnTo>
                    <a:pt x="1550" y="1700"/>
                  </a:lnTo>
                  <a:lnTo>
                    <a:pt x="1545" y="1700"/>
                  </a:lnTo>
                  <a:lnTo>
                    <a:pt x="1541" y="1700"/>
                  </a:lnTo>
                  <a:lnTo>
                    <a:pt x="1537" y="1700"/>
                  </a:lnTo>
                  <a:lnTo>
                    <a:pt x="1530" y="1700"/>
                  </a:lnTo>
                  <a:lnTo>
                    <a:pt x="1523" y="1700"/>
                  </a:lnTo>
                  <a:lnTo>
                    <a:pt x="1516" y="1700"/>
                  </a:lnTo>
                  <a:lnTo>
                    <a:pt x="1510" y="1700"/>
                  </a:lnTo>
                  <a:lnTo>
                    <a:pt x="1504" y="1700"/>
                  </a:lnTo>
                  <a:lnTo>
                    <a:pt x="1498" y="1699"/>
                  </a:lnTo>
                  <a:lnTo>
                    <a:pt x="1491" y="1698"/>
                  </a:lnTo>
                  <a:lnTo>
                    <a:pt x="1486" y="1696"/>
                  </a:lnTo>
                  <a:lnTo>
                    <a:pt x="1471" y="1704"/>
                  </a:lnTo>
                  <a:lnTo>
                    <a:pt x="1475" y="1706"/>
                  </a:lnTo>
                  <a:lnTo>
                    <a:pt x="1479" y="1707"/>
                  </a:lnTo>
                  <a:lnTo>
                    <a:pt x="1484" y="1709"/>
                  </a:lnTo>
                  <a:lnTo>
                    <a:pt x="1488" y="1706"/>
                  </a:lnTo>
                  <a:lnTo>
                    <a:pt x="1505" y="1710"/>
                  </a:lnTo>
                  <a:lnTo>
                    <a:pt x="1523" y="1711"/>
                  </a:lnTo>
                  <a:lnTo>
                    <a:pt x="1541" y="1712"/>
                  </a:lnTo>
                  <a:lnTo>
                    <a:pt x="1560" y="1712"/>
                  </a:lnTo>
                  <a:lnTo>
                    <a:pt x="1578" y="1713"/>
                  </a:lnTo>
                  <a:lnTo>
                    <a:pt x="1596" y="1714"/>
                  </a:lnTo>
                  <a:lnTo>
                    <a:pt x="1615" y="1717"/>
                  </a:lnTo>
                  <a:lnTo>
                    <a:pt x="1632" y="1722"/>
                  </a:lnTo>
                  <a:lnTo>
                    <a:pt x="1714" y="1724"/>
                  </a:lnTo>
                  <a:lnTo>
                    <a:pt x="1718" y="1728"/>
                  </a:lnTo>
                  <a:lnTo>
                    <a:pt x="1722" y="1730"/>
                  </a:lnTo>
                  <a:lnTo>
                    <a:pt x="1727" y="1730"/>
                  </a:lnTo>
                  <a:lnTo>
                    <a:pt x="1734" y="1731"/>
                  </a:lnTo>
                  <a:lnTo>
                    <a:pt x="1739" y="1730"/>
                  </a:lnTo>
                  <a:lnTo>
                    <a:pt x="1745" y="1730"/>
                  </a:lnTo>
                  <a:lnTo>
                    <a:pt x="1750" y="1731"/>
                  </a:lnTo>
                  <a:lnTo>
                    <a:pt x="1754" y="1732"/>
                  </a:lnTo>
                  <a:lnTo>
                    <a:pt x="1754" y="1738"/>
                  </a:lnTo>
                  <a:lnTo>
                    <a:pt x="1733" y="1741"/>
                  </a:lnTo>
                  <a:lnTo>
                    <a:pt x="1712" y="1743"/>
                  </a:lnTo>
                  <a:lnTo>
                    <a:pt x="1692" y="1743"/>
                  </a:lnTo>
                  <a:lnTo>
                    <a:pt x="1672" y="1743"/>
                  </a:lnTo>
                  <a:lnTo>
                    <a:pt x="1653" y="1743"/>
                  </a:lnTo>
                  <a:lnTo>
                    <a:pt x="1633" y="1742"/>
                  </a:lnTo>
                  <a:lnTo>
                    <a:pt x="1615" y="1740"/>
                  </a:lnTo>
                  <a:lnTo>
                    <a:pt x="1595" y="1738"/>
                  </a:lnTo>
                  <a:lnTo>
                    <a:pt x="1577" y="1736"/>
                  </a:lnTo>
                  <a:lnTo>
                    <a:pt x="1558" y="1733"/>
                  </a:lnTo>
                  <a:lnTo>
                    <a:pt x="1539" y="1731"/>
                  </a:lnTo>
                  <a:lnTo>
                    <a:pt x="1519" y="1730"/>
                  </a:lnTo>
                  <a:lnTo>
                    <a:pt x="1500" y="1729"/>
                  </a:lnTo>
                  <a:lnTo>
                    <a:pt x="1479" y="1728"/>
                  </a:lnTo>
                  <a:lnTo>
                    <a:pt x="1458" y="1728"/>
                  </a:lnTo>
                  <a:lnTo>
                    <a:pt x="1436" y="1729"/>
                  </a:lnTo>
                  <a:lnTo>
                    <a:pt x="1425" y="1729"/>
                  </a:lnTo>
                  <a:lnTo>
                    <a:pt x="1413" y="1729"/>
                  </a:lnTo>
                  <a:lnTo>
                    <a:pt x="1403" y="1729"/>
                  </a:lnTo>
                  <a:lnTo>
                    <a:pt x="1391" y="1730"/>
                  </a:lnTo>
                  <a:lnTo>
                    <a:pt x="1378" y="1730"/>
                  </a:lnTo>
                  <a:lnTo>
                    <a:pt x="1366" y="1730"/>
                  </a:lnTo>
                  <a:lnTo>
                    <a:pt x="1354" y="1731"/>
                  </a:lnTo>
                  <a:lnTo>
                    <a:pt x="1341" y="1730"/>
                  </a:lnTo>
                  <a:lnTo>
                    <a:pt x="1329" y="1730"/>
                  </a:lnTo>
                  <a:lnTo>
                    <a:pt x="1317" y="1729"/>
                  </a:lnTo>
                  <a:lnTo>
                    <a:pt x="1305" y="1728"/>
                  </a:lnTo>
                  <a:lnTo>
                    <a:pt x="1293" y="1727"/>
                  </a:lnTo>
                  <a:lnTo>
                    <a:pt x="1281" y="1725"/>
                  </a:lnTo>
                  <a:lnTo>
                    <a:pt x="1271" y="1722"/>
                  </a:lnTo>
                  <a:lnTo>
                    <a:pt x="1260" y="1717"/>
                  </a:lnTo>
                  <a:lnTo>
                    <a:pt x="1249" y="1713"/>
                  </a:lnTo>
                  <a:lnTo>
                    <a:pt x="1235" y="1709"/>
                  </a:lnTo>
                  <a:lnTo>
                    <a:pt x="1222" y="1703"/>
                  </a:lnTo>
                  <a:lnTo>
                    <a:pt x="1208" y="1697"/>
                  </a:lnTo>
                  <a:lnTo>
                    <a:pt x="1195" y="1690"/>
                  </a:lnTo>
                  <a:lnTo>
                    <a:pt x="1181" y="1683"/>
                  </a:lnTo>
                  <a:lnTo>
                    <a:pt x="1168" y="1674"/>
                  </a:lnTo>
                  <a:lnTo>
                    <a:pt x="1155" y="1665"/>
                  </a:lnTo>
                  <a:lnTo>
                    <a:pt x="1143" y="1656"/>
                  </a:lnTo>
                  <a:lnTo>
                    <a:pt x="1131" y="1646"/>
                  </a:lnTo>
                  <a:lnTo>
                    <a:pt x="1119" y="1635"/>
                  </a:lnTo>
                  <a:lnTo>
                    <a:pt x="1108" y="1623"/>
                  </a:lnTo>
                  <a:lnTo>
                    <a:pt x="1098" y="1611"/>
                  </a:lnTo>
                  <a:lnTo>
                    <a:pt x="1090" y="1599"/>
                  </a:lnTo>
                  <a:lnTo>
                    <a:pt x="1081" y="1586"/>
                  </a:lnTo>
                  <a:lnTo>
                    <a:pt x="1074" y="1572"/>
                  </a:lnTo>
                  <a:lnTo>
                    <a:pt x="1067" y="1558"/>
                  </a:lnTo>
                  <a:lnTo>
                    <a:pt x="1041" y="1499"/>
                  </a:lnTo>
                  <a:lnTo>
                    <a:pt x="1027" y="1435"/>
                  </a:lnTo>
                  <a:lnTo>
                    <a:pt x="1022" y="1370"/>
                  </a:lnTo>
                  <a:lnTo>
                    <a:pt x="1026" y="1305"/>
                  </a:lnTo>
                  <a:lnTo>
                    <a:pt x="1040" y="1241"/>
                  </a:lnTo>
                  <a:lnTo>
                    <a:pt x="1063" y="1180"/>
                  </a:lnTo>
                  <a:lnTo>
                    <a:pt x="1094" y="1123"/>
                  </a:lnTo>
                  <a:lnTo>
                    <a:pt x="1134" y="1073"/>
                  </a:lnTo>
                  <a:lnTo>
                    <a:pt x="1163" y="1050"/>
                  </a:lnTo>
                  <a:lnTo>
                    <a:pt x="1164" y="1062"/>
                  </a:lnTo>
                  <a:lnTo>
                    <a:pt x="1169" y="1074"/>
                  </a:lnTo>
                  <a:lnTo>
                    <a:pt x="1174" y="1085"/>
                  </a:lnTo>
                  <a:lnTo>
                    <a:pt x="1181" y="1095"/>
                  </a:lnTo>
                  <a:lnTo>
                    <a:pt x="1179" y="1096"/>
                  </a:lnTo>
                  <a:lnTo>
                    <a:pt x="1181" y="1098"/>
                  </a:lnTo>
                  <a:lnTo>
                    <a:pt x="1184" y="1100"/>
                  </a:lnTo>
                  <a:lnTo>
                    <a:pt x="1184" y="1103"/>
                  </a:lnTo>
                  <a:lnTo>
                    <a:pt x="1183" y="1106"/>
                  </a:lnTo>
                  <a:lnTo>
                    <a:pt x="1164" y="1126"/>
                  </a:lnTo>
                  <a:lnTo>
                    <a:pt x="1148" y="1148"/>
                  </a:lnTo>
                  <a:lnTo>
                    <a:pt x="1133" y="1170"/>
                  </a:lnTo>
                  <a:lnTo>
                    <a:pt x="1121" y="1192"/>
                  </a:lnTo>
                  <a:lnTo>
                    <a:pt x="1110" y="1216"/>
                  </a:lnTo>
                  <a:lnTo>
                    <a:pt x="1101" y="1241"/>
                  </a:lnTo>
                  <a:lnTo>
                    <a:pt x="1092" y="1266"/>
                  </a:lnTo>
                  <a:lnTo>
                    <a:pt x="1085" y="1291"/>
                  </a:lnTo>
                  <a:lnTo>
                    <a:pt x="1083" y="1323"/>
                  </a:lnTo>
                  <a:lnTo>
                    <a:pt x="1082" y="1355"/>
                  </a:lnTo>
                  <a:lnTo>
                    <a:pt x="1083" y="1387"/>
                  </a:lnTo>
                  <a:lnTo>
                    <a:pt x="1087" y="1418"/>
                  </a:lnTo>
                  <a:lnTo>
                    <a:pt x="1092" y="1449"/>
                  </a:lnTo>
                  <a:lnTo>
                    <a:pt x="1101" y="1479"/>
                  </a:lnTo>
                  <a:lnTo>
                    <a:pt x="1111" y="1508"/>
                  </a:lnTo>
                  <a:lnTo>
                    <a:pt x="1125" y="1536"/>
                  </a:lnTo>
                  <a:lnTo>
                    <a:pt x="1136" y="1554"/>
                  </a:lnTo>
                  <a:lnTo>
                    <a:pt x="1148" y="1570"/>
                  </a:lnTo>
                  <a:lnTo>
                    <a:pt x="1162" y="1585"/>
                  </a:lnTo>
                  <a:lnTo>
                    <a:pt x="1179" y="1599"/>
                  </a:lnTo>
                  <a:lnTo>
                    <a:pt x="1195" y="1611"/>
                  </a:lnTo>
                  <a:lnTo>
                    <a:pt x="1212" y="1623"/>
                  </a:lnTo>
                  <a:lnTo>
                    <a:pt x="1229" y="1633"/>
                  </a:lnTo>
                  <a:lnTo>
                    <a:pt x="1248" y="1643"/>
                  </a:lnTo>
                  <a:lnTo>
                    <a:pt x="1259" y="1647"/>
                  </a:lnTo>
                  <a:lnTo>
                    <a:pt x="1271" y="1651"/>
                  </a:lnTo>
                  <a:lnTo>
                    <a:pt x="1282" y="1656"/>
                  </a:lnTo>
                  <a:lnTo>
                    <a:pt x="1295" y="1659"/>
                  </a:lnTo>
                  <a:lnTo>
                    <a:pt x="1308" y="1661"/>
                  </a:lnTo>
                  <a:lnTo>
                    <a:pt x="1321" y="1663"/>
                  </a:lnTo>
                  <a:lnTo>
                    <a:pt x="1335" y="1665"/>
                  </a:lnTo>
                  <a:lnTo>
                    <a:pt x="1350" y="1665"/>
                  </a:lnTo>
                  <a:lnTo>
                    <a:pt x="1363" y="1665"/>
                  </a:lnTo>
                  <a:lnTo>
                    <a:pt x="1377" y="1665"/>
                  </a:lnTo>
                  <a:lnTo>
                    <a:pt x="1390" y="1663"/>
                  </a:lnTo>
                  <a:lnTo>
                    <a:pt x="1403" y="1660"/>
                  </a:lnTo>
                  <a:lnTo>
                    <a:pt x="1416" y="1657"/>
                  </a:lnTo>
                  <a:lnTo>
                    <a:pt x="1427" y="1652"/>
                  </a:lnTo>
                  <a:lnTo>
                    <a:pt x="1439" y="1646"/>
                  </a:lnTo>
                  <a:lnTo>
                    <a:pt x="1450" y="1639"/>
                  </a:lnTo>
                  <a:lnTo>
                    <a:pt x="1484" y="1622"/>
                  </a:lnTo>
                  <a:lnTo>
                    <a:pt x="1514" y="1600"/>
                  </a:lnTo>
                  <a:lnTo>
                    <a:pt x="1541" y="1574"/>
                  </a:lnTo>
                  <a:lnTo>
                    <a:pt x="1564" y="1544"/>
                  </a:lnTo>
                  <a:lnTo>
                    <a:pt x="1583" y="1513"/>
                  </a:lnTo>
                  <a:lnTo>
                    <a:pt x="1600" y="1479"/>
                  </a:lnTo>
                  <a:lnTo>
                    <a:pt x="1611" y="1446"/>
                  </a:lnTo>
                  <a:lnTo>
                    <a:pt x="1620" y="1411"/>
                  </a:lnTo>
                  <a:lnTo>
                    <a:pt x="1626" y="1404"/>
                  </a:lnTo>
                  <a:lnTo>
                    <a:pt x="1631" y="1369"/>
                  </a:lnTo>
                  <a:lnTo>
                    <a:pt x="1632" y="1331"/>
                  </a:lnTo>
                  <a:lnTo>
                    <a:pt x="1631" y="1293"/>
                  </a:lnTo>
                  <a:lnTo>
                    <a:pt x="1630" y="1256"/>
                  </a:lnTo>
                  <a:lnTo>
                    <a:pt x="1623" y="1236"/>
                  </a:lnTo>
                  <a:lnTo>
                    <a:pt x="1617" y="1214"/>
                  </a:lnTo>
                  <a:lnTo>
                    <a:pt x="1610" y="1192"/>
                  </a:lnTo>
                  <a:lnTo>
                    <a:pt x="1602" y="1171"/>
                  </a:lnTo>
                  <a:lnTo>
                    <a:pt x="1592" y="1150"/>
                  </a:lnTo>
                  <a:lnTo>
                    <a:pt x="1580" y="1131"/>
                  </a:lnTo>
                  <a:lnTo>
                    <a:pt x="1566" y="1112"/>
                  </a:lnTo>
                  <a:lnTo>
                    <a:pt x="1550" y="1096"/>
                  </a:lnTo>
                  <a:lnTo>
                    <a:pt x="1540" y="1085"/>
                  </a:lnTo>
                  <a:lnTo>
                    <a:pt x="1529" y="1075"/>
                  </a:lnTo>
                  <a:lnTo>
                    <a:pt x="1518" y="1067"/>
                  </a:lnTo>
                  <a:lnTo>
                    <a:pt x="1506" y="1058"/>
                  </a:lnTo>
                  <a:lnTo>
                    <a:pt x="1495" y="1052"/>
                  </a:lnTo>
                  <a:lnTo>
                    <a:pt x="1483" y="1045"/>
                  </a:lnTo>
                  <a:lnTo>
                    <a:pt x="1470" y="1040"/>
                  </a:lnTo>
                  <a:lnTo>
                    <a:pt x="1457" y="1034"/>
                  </a:lnTo>
                  <a:lnTo>
                    <a:pt x="1443" y="1031"/>
                  </a:lnTo>
                  <a:lnTo>
                    <a:pt x="1430" y="1028"/>
                  </a:lnTo>
                  <a:lnTo>
                    <a:pt x="1416" y="1026"/>
                  </a:lnTo>
                  <a:lnTo>
                    <a:pt x="1401" y="1023"/>
                  </a:lnTo>
                  <a:lnTo>
                    <a:pt x="1389" y="1022"/>
                  </a:lnTo>
                  <a:lnTo>
                    <a:pt x="1374" y="1022"/>
                  </a:lnTo>
                  <a:lnTo>
                    <a:pt x="1360" y="1023"/>
                  </a:lnTo>
                  <a:lnTo>
                    <a:pt x="1347" y="1024"/>
                  </a:lnTo>
                  <a:lnTo>
                    <a:pt x="1338" y="1027"/>
                  </a:lnTo>
                  <a:lnTo>
                    <a:pt x="1329" y="1028"/>
                  </a:lnTo>
                  <a:lnTo>
                    <a:pt x="1320" y="1030"/>
                  </a:lnTo>
                  <a:lnTo>
                    <a:pt x="1312" y="1032"/>
                  </a:lnTo>
                  <a:lnTo>
                    <a:pt x="1303" y="1034"/>
                  </a:lnTo>
                  <a:lnTo>
                    <a:pt x="1294" y="1037"/>
                  </a:lnTo>
                  <a:lnTo>
                    <a:pt x="1286" y="1042"/>
                  </a:lnTo>
                  <a:lnTo>
                    <a:pt x="1278" y="1046"/>
                  </a:lnTo>
                  <a:lnTo>
                    <a:pt x="1284" y="1061"/>
                  </a:lnTo>
                  <a:lnTo>
                    <a:pt x="1304" y="1057"/>
                  </a:lnTo>
                  <a:lnTo>
                    <a:pt x="1325" y="1054"/>
                  </a:lnTo>
                  <a:lnTo>
                    <a:pt x="1345" y="1050"/>
                  </a:lnTo>
                  <a:lnTo>
                    <a:pt x="1367" y="1048"/>
                  </a:lnTo>
                  <a:lnTo>
                    <a:pt x="1387" y="1048"/>
                  </a:lnTo>
                  <a:lnTo>
                    <a:pt x="1409" y="1049"/>
                  </a:lnTo>
                  <a:lnTo>
                    <a:pt x="1431" y="1054"/>
                  </a:lnTo>
                  <a:lnTo>
                    <a:pt x="1451" y="1059"/>
                  </a:lnTo>
                  <a:lnTo>
                    <a:pt x="1458" y="1063"/>
                  </a:lnTo>
                  <a:lnTo>
                    <a:pt x="1465" y="1067"/>
                  </a:lnTo>
                  <a:lnTo>
                    <a:pt x="1473" y="1070"/>
                  </a:lnTo>
                  <a:lnTo>
                    <a:pt x="1479" y="1074"/>
                  </a:lnTo>
                  <a:lnTo>
                    <a:pt x="1487" y="1078"/>
                  </a:lnTo>
                  <a:lnTo>
                    <a:pt x="1495" y="1082"/>
                  </a:lnTo>
                  <a:lnTo>
                    <a:pt x="1501" y="1086"/>
                  </a:lnTo>
                  <a:lnTo>
                    <a:pt x="1508" y="1091"/>
                  </a:lnTo>
                  <a:lnTo>
                    <a:pt x="1506" y="1093"/>
                  </a:lnTo>
                  <a:lnTo>
                    <a:pt x="1524" y="1106"/>
                  </a:lnTo>
                  <a:lnTo>
                    <a:pt x="1540" y="1120"/>
                  </a:lnTo>
                  <a:lnTo>
                    <a:pt x="1554" y="1136"/>
                  </a:lnTo>
                  <a:lnTo>
                    <a:pt x="1567" y="1153"/>
                  </a:lnTo>
                  <a:lnTo>
                    <a:pt x="1578" y="1172"/>
                  </a:lnTo>
                  <a:lnTo>
                    <a:pt x="1585" y="1191"/>
                  </a:lnTo>
                  <a:lnTo>
                    <a:pt x="1591" y="1211"/>
                  </a:lnTo>
                  <a:lnTo>
                    <a:pt x="1594" y="1231"/>
                  </a:lnTo>
                  <a:lnTo>
                    <a:pt x="1601" y="1260"/>
                  </a:lnTo>
                  <a:lnTo>
                    <a:pt x="1605" y="1291"/>
                  </a:lnTo>
                  <a:lnTo>
                    <a:pt x="1606" y="1322"/>
                  </a:lnTo>
                  <a:lnTo>
                    <a:pt x="1605" y="1354"/>
                  </a:lnTo>
                  <a:lnTo>
                    <a:pt x="1601" y="1385"/>
                  </a:lnTo>
                  <a:lnTo>
                    <a:pt x="1595" y="1414"/>
                  </a:lnTo>
                  <a:lnTo>
                    <a:pt x="1587" y="1443"/>
                  </a:lnTo>
                  <a:lnTo>
                    <a:pt x="1576" y="1469"/>
                  </a:lnTo>
                  <a:lnTo>
                    <a:pt x="1556" y="1492"/>
                  </a:lnTo>
                  <a:lnTo>
                    <a:pt x="1557" y="1493"/>
                  </a:lnTo>
                  <a:lnTo>
                    <a:pt x="1558" y="1493"/>
                  </a:lnTo>
                  <a:lnTo>
                    <a:pt x="1560" y="1493"/>
                  </a:lnTo>
                  <a:lnTo>
                    <a:pt x="1562" y="1492"/>
                  </a:lnTo>
                  <a:lnTo>
                    <a:pt x="1506" y="1571"/>
                  </a:lnTo>
                  <a:lnTo>
                    <a:pt x="1490" y="1582"/>
                  </a:lnTo>
                  <a:lnTo>
                    <a:pt x="1475" y="1592"/>
                  </a:lnTo>
                  <a:lnTo>
                    <a:pt x="1459" y="1603"/>
                  </a:lnTo>
                  <a:lnTo>
                    <a:pt x="1444" y="1612"/>
                  </a:lnTo>
                  <a:lnTo>
                    <a:pt x="1426" y="1620"/>
                  </a:lnTo>
                  <a:lnTo>
                    <a:pt x="1409" y="1626"/>
                  </a:lnTo>
                  <a:lnTo>
                    <a:pt x="1391" y="1630"/>
                  </a:lnTo>
                  <a:lnTo>
                    <a:pt x="1371" y="1631"/>
                  </a:lnTo>
                  <a:lnTo>
                    <a:pt x="1366" y="1635"/>
                  </a:lnTo>
                  <a:lnTo>
                    <a:pt x="1360" y="1636"/>
                  </a:lnTo>
                  <a:lnTo>
                    <a:pt x="1355" y="1636"/>
                  </a:lnTo>
                  <a:lnTo>
                    <a:pt x="1348" y="1635"/>
                  </a:lnTo>
                  <a:lnTo>
                    <a:pt x="1343" y="1633"/>
                  </a:lnTo>
                  <a:lnTo>
                    <a:pt x="1338" y="1633"/>
                  </a:lnTo>
                  <a:lnTo>
                    <a:pt x="1331" y="1633"/>
                  </a:lnTo>
                  <a:lnTo>
                    <a:pt x="1326" y="1636"/>
                  </a:lnTo>
                  <a:lnTo>
                    <a:pt x="1321" y="1633"/>
                  </a:lnTo>
                  <a:lnTo>
                    <a:pt x="1315" y="1632"/>
                  </a:lnTo>
                  <a:lnTo>
                    <a:pt x="1309" y="1633"/>
                  </a:lnTo>
                  <a:lnTo>
                    <a:pt x="1304" y="1636"/>
                  </a:lnTo>
                  <a:lnTo>
                    <a:pt x="1300" y="1634"/>
                  </a:lnTo>
                  <a:lnTo>
                    <a:pt x="1294" y="1632"/>
                  </a:lnTo>
                  <a:lnTo>
                    <a:pt x="1290" y="1631"/>
                  </a:lnTo>
                  <a:lnTo>
                    <a:pt x="1285" y="1628"/>
                  </a:lnTo>
                  <a:lnTo>
                    <a:pt x="1279" y="1627"/>
                  </a:lnTo>
                  <a:lnTo>
                    <a:pt x="1275" y="1627"/>
                  </a:lnTo>
                  <a:lnTo>
                    <a:pt x="1269" y="1626"/>
                  </a:lnTo>
                  <a:lnTo>
                    <a:pt x="1265" y="1626"/>
                  </a:lnTo>
                  <a:lnTo>
                    <a:pt x="1246" y="1612"/>
                  </a:lnTo>
                  <a:lnTo>
                    <a:pt x="1240" y="1618"/>
                  </a:lnTo>
                  <a:lnTo>
                    <a:pt x="1216" y="1601"/>
                  </a:lnTo>
                  <a:lnTo>
                    <a:pt x="1194" y="1582"/>
                  </a:lnTo>
                  <a:lnTo>
                    <a:pt x="1172" y="1561"/>
                  </a:lnTo>
                  <a:lnTo>
                    <a:pt x="1155" y="1539"/>
                  </a:lnTo>
                  <a:lnTo>
                    <a:pt x="1138" y="1515"/>
                  </a:lnTo>
                  <a:lnTo>
                    <a:pt x="1127" y="1490"/>
                  </a:lnTo>
                  <a:lnTo>
                    <a:pt x="1118" y="1464"/>
                  </a:lnTo>
                  <a:lnTo>
                    <a:pt x="1114" y="1438"/>
                  </a:lnTo>
                  <a:lnTo>
                    <a:pt x="1105" y="1409"/>
                  </a:lnTo>
                  <a:lnTo>
                    <a:pt x="1103" y="1377"/>
                  </a:lnTo>
                  <a:lnTo>
                    <a:pt x="1104" y="1346"/>
                  </a:lnTo>
                  <a:lnTo>
                    <a:pt x="1107" y="1316"/>
                  </a:lnTo>
                  <a:lnTo>
                    <a:pt x="1110" y="1293"/>
                  </a:lnTo>
                  <a:lnTo>
                    <a:pt x="1114" y="1270"/>
                  </a:lnTo>
                  <a:lnTo>
                    <a:pt x="1120" y="1249"/>
                  </a:lnTo>
                  <a:lnTo>
                    <a:pt x="1127" y="1228"/>
                  </a:lnTo>
                  <a:lnTo>
                    <a:pt x="1136" y="1207"/>
                  </a:lnTo>
                  <a:lnTo>
                    <a:pt x="1147" y="1188"/>
                  </a:lnTo>
                  <a:lnTo>
                    <a:pt x="1159" y="1171"/>
                  </a:lnTo>
                  <a:lnTo>
                    <a:pt x="1174" y="1153"/>
                  </a:lnTo>
                  <a:lnTo>
                    <a:pt x="1179" y="1147"/>
                  </a:lnTo>
                  <a:lnTo>
                    <a:pt x="1183" y="1140"/>
                  </a:lnTo>
                  <a:lnTo>
                    <a:pt x="1187" y="1134"/>
                  </a:lnTo>
                  <a:lnTo>
                    <a:pt x="1193" y="1127"/>
                  </a:lnTo>
                  <a:lnTo>
                    <a:pt x="1197" y="1137"/>
                  </a:lnTo>
                  <a:lnTo>
                    <a:pt x="1197" y="1147"/>
                  </a:lnTo>
                  <a:lnTo>
                    <a:pt x="1193" y="1155"/>
                  </a:lnTo>
                  <a:lnTo>
                    <a:pt x="1187" y="1164"/>
                  </a:lnTo>
                  <a:lnTo>
                    <a:pt x="1180" y="1173"/>
                  </a:lnTo>
                  <a:lnTo>
                    <a:pt x="1172" y="1181"/>
                  </a:lnTo>
                  <a:lnTo>
                    <a:pt x="1167" y="1190"/>
                  </a:lnTo>
                  <a:lnTo>
                    <a:pt x="1163" y="1200"/>
                  </a:lnTo>
                  <a:lnTo>
                    <a:pt x="1143" y="1227"/>
                  </a:lnTo>
                  <a:lnTo>
                    <a:pt x="1129" y="1258"/>
                  </a:lnTo>
                  <a:lnTo>
                    <a:pt x="1120" y="1293"/>
                  </a:lnTo>
                  <a:lnTo>
                    <a:pt x="1117" y="1329"/>
                  </a:lnTo>
                  <a:lnTo>
                    <a:pt x="1118" y="1364"/>
                  </a:lnTo>
                  <a:lnTo>
                    <a:pt x="1122" y="1400"/>
                  </a:lnTo>
                  <a:lnTo>
                    <a:pt x="1129" y="1435"/>
                  </a:lnTo>
                  <a:lnTo>
                    <a:pt x="1137" y="1466"/>
                  </a:lnTo>
                  <a:lnTo>
                    <a:pt x="1148" y="1491"/>
                  </a:lnTo>
                  <a:lnTo>
                    <a:pt x="1162" y="1515"/>
                  </a:lnTo>
                  <a:lnTo>
                    <a:pt x="1177" y="1538"/>
                  </a:lnTo>
                  <a:lnTo>
                    <a:pt x="1196" y="1559"/>
                  </a:lnTo>
                  <a:lnTo>
                    <a:pt x="1215" y="1578"/>
                  </a:lnTo>
                  <a:lnTo>
                    <a:pt x="1237" y="1594"/>
                  </a:lnTo>
                  <a:lnTo>
                    <a:pt x="1261" y="1608"/>
                  </a:lnTo>
                  <a:lnTo>
                    <a:pt x="1287" y="1618"/>
                  </a:lnTo>
                  <a:lnTo>
                    <a:pt x="1294" y="1619"/>
                  </a:lnTo>
                  <a:lnTo>
                    <a:pt x="1303" y="1620"/>
                  </a:lnTo>
                  <a:lnTo>
                    <a:pt x="1311" y="1621"/>
                  </a:lnTo>
                  <a:lnTo>
                    <a:pt x="1319" y="1623"/>
                  </a:lnTo>
                  <a:lnTo>
                    <a:pt x="1327" y="1624"/>
                  </a:lnTo>
                  <a:lnTo>
                    <a:pt x="1335" y="1624"/>
                  </a:lnTo>
                  <a:lnTo>
                    <a:pt x="1343" y="1624"/>
                  </a:lnTo>
                  <a:lnTo>
                    <a:pt x="1352" y="1622"/>
                  </a:lnTo>
                  <a:lnTo>
                    <a:pt x="1354" y="1624"/>
                  </a:lnTo>
                  <a:lnTo>
                    <a:pt x="1351" y="1627"/>
                  </a:lnTo>
                  <a:lnTo>
                    <a:pt x="1357" y="1627"/>
                  </a:lnTo>
                  <a:lnTo>
                    <a:pt x="1363" y="1626"/>
                  </a:lnTo>
                  <a:lnTo>
                    <a:pt x="1369" y="1623"/>
                  </a:lnTo>
                  <a:lnTo>
                    <a:pt x="1377" y="1622"/>
                  </a:lnTo>
                  <a:lnTo>
                    <a:pt x="1389" y="1621"/>
                  </a:lnTo>
                  <a:lnTo>
                    <a:pt x="1400" y="1619"/>
                  </a:lnTo>
                  <a:lnTo>
                    <a:pt x="1412" y="1614"/>
                  </a:lnTo>
                  <a:lnTo>
                    <a:pt x="1423" y="1609"/>
                  </a:lnTo>
                  <a:lnTo>
                    <a:pt x="1435" y="1604"/>
                  </a:lnTo>
                  <a:lnTo>
                    <a:pt x="1446" y="1598"/>
                  </a:lnTo>
                  <a:lnTo>
                    <a:pt x="1458" y="1593"/>
                  </a:lnTo>
                  <a:lnTo>
                    <a:pt x="1469" y="1587"/>
                  </a:lnTo>
                  <a:lnTo>
                    <a:pt x="1502" y="1556"/>
                  </a:lnTo>
                  <a:lnTo>
                    <a:pt x="1532" y="1521"/>
                  </a:lnTo>
                  <a:lnTo>
                    <a:pt x="1557" y="1485"/>
                  </a:lnTo>
                  <a:lnTo>
                    <a:pt x="1577" y="1444"/>
                  </a:lnTo>
                  <a:lnTo>
                    <a:pt x="1591" y="1403"/>
                  </a:lnTo>
                  <a:lnTo>
                    <a:pt x="1600" y="1360"/>
                  </a:lnTo>
                  <a:lnTo>
                    <a:pt x="1601" y="1315"/>
                  </a:lnTo>
                  <a:lnTo>
                    <a:pt x="1596" y="1267"/>
                  </a:lnTo>
                  <a:lnTo>
                    <a:pt x="1592" y="1243"/>
                  </a:lnTo>
                  <a:lnTo>
                    <a:pt x="1585" y="1220"/>
                  </a:lnTo>
                  <a:lnTo>
                    <a:pt x="1576" y="1197"/>
                  </a:lnTo>
                  <a:lnTo>
                    <a:pt x="1565" y="1174"/>
                  </a:lnTo>
                  <a:lnTo>
                    <a:pt x="1551" y="1152"/>
                  </a:lnTo>
                  <a:lnTo>
                    <a:pt x="1536" y="1133"/>
                  </a:lnTo>
                  <a:lnTo>
                    <a:pt x="1517" y="1114"/>
                  </a:lnTo>
                  <a:lnTo>
                    <a:pt x="1498" y="1099"/>
                  </a:lnTo>
                  <a:lnTo>
                    <a:pt x="1484" y="1087"/>
                  </a:lnTo>
                  <a:lnTo>
                    <a:pt x="1469" y="1079"/>
                  </a:lnTo>
                  <a:lnTo>
                    <a:pt x="1452" y="1071"/>
                  </a:lnTo>
                  <a:lnTo>
                    <a:pt x="1435" y="1067"/>
                  </a:lnTo>
                  <a:lnTo>
                    <a:pt x="1417" y="1063"/>
                  </a:lnTo>
                  <a:lnTo>
                    <a:pt x="1398" y="1062"/>
                  </a:lnTo>
                  <a:lnTo>
                    <a:pt x="1381" y="1061"/>
                  </a:lnTo>
                  <a:lnTo>
                    <a:pt x="1363" y="1061"/>
                  </a:lnTo>
                  <a:lnTo>
                    <a:pt x="1357" y="1062"/>
                  </a:lnTo>
                  <a:lnTo>
                    <a:pt x="1352" y="1065"/>
                  </a:lnTo>
                  <a:lnTo>
                    <a:pt x="1345" y="1066"/>
                  </a:lnTo>
                  <a:lnTo>
                    <a:pt x="1339" y="1066"/>
                  </a:lnTo>
                  <a:lnTo>
                    <a:pt x="1327" y="1069"/>
                  </a:lnTo>
                  <a:lnTo>
                    <a:pt x="1315" y="1072"/>
                  </a:lnTo>
                  <a:lnTo>
                    <a:pt x="1304" y="1078"/>
                  </a:lnTo>
                  <a:lnTo>
                    <a:pt x="1293" y="1083"/>
                  </a:lnTo>
                  <a:lnTo>
                    <a:pt x="1282" y="1088"/>
                  </a:lnTo>
                  <a:lnTo>
                    <a:pt x="1272" y="1094"/>
                  </a:lnTo>
                  <a:lnTo>
                    <a:pt x="1261" y="1099"/>
                  </a:lnTo>
                  <a:lnTo>
                    <a:pt x="1249" y="1103"/>
                  </a:lnTo>
                  <a:lnTo>
                    <a:pt x="1246" y="1093"/>
                  </a:lnTo>
                  <a:lnTo>
                    <a:pt x="1241" y="1081"/>
                  </a:lnTo>
                  <a:lnTo>
                    <a:pt x="1237" y="1070"/>
                  </a:lnTo>
                  <a:lnTo>
                    <a:pt x="1232" y="1059"/>
                  </a:lnTo>
                  <a:lnTo>
                    <a:pt x="1226" y="1048"/>
                  </a:lnTo>
                  <a:lnTo>
                    <a:pt x="1222" y="1036"/>
                  </a:lnTo>
                  <a:lnTo>
                    <a:pt x="1219" y="1024"/>
                  </a:lnTo>
                  <a:lnTo>
                    <a:pt x="1216" y="1013"/>
                  </a:lnTo>
                  <a:lnTo>
                    <a:pt x="1211" y="1010"/>
                  </a:lnTo>
                  <a:lnTo>
                    <a:pt x="1237" y="995"/>
                  </a:lnTo>
                  <a:lnTo>
                    <a:pt x="1229" y="991"/>
                  </a:lnTo>
                  <a:lnTo>
                    <a:pt x="1223" y="988"/>
                  </a:lnTo>
                  <a:lnTo>
                    <a:pt x="1217" y="987"/>
                  </a:lnTo>
                  <a:lnTo>
                    <a:pt x="1210" y="991"/>
                  </a:lnTo>
                  <a:lnTo>
                    <a:pt x="1204" y="1006"/>
                  </a:lnTo>
                  <a:lnTo>
                    <a:pt x="1206" y="1021"/>
                  </a:lnTo>
                  <a:lnTo>
                    <a:pt x="1209" y="1036"/>
                  </a:lnTo>
                  <a:lnTo>
                    <a:pt x="1216" y="1048"/>
                  </a:lnTo>
                  <a:lnTo>
                    <a:pt x="1223" y="1067"/>
                  </a:lnTo>
                  <a:lnTo>
                    <a:pt x="1229" y="1085"/>
                  </a:lnTo>
                  <a:lnTo>
                    <a:pt x="1236" y="1103"/>
                  </a:lnTo>
                  <a:lnTo>
                    <a:pt x="1243" y="1122"/>
                  </a:lnTo>
                  <a:lnTo>
                    <a:pt x="1252" y="1139"/>
                  </a:lnTo>
                  <a:lnTo>
                    <a:pt x="1260" y="1158"/>
                  </a:lnTo>
                  <a:lnTo>
                    <a:pt x="1268" y="1175"/>
                  </a:lnTo>
                  <a:lnTo>
                    <a:pt x="1277" y="1193"/>
                  </a:lnTo>
                  <a:lnTo>
                    <a:pt x="1284" y="1204"/>
                  </a:lnTo>
                  <a:lnTo>
                    <a:pt x="1289" y="1216"/>
                  </a:lnTo>
                  <a:lnTo>
                    <a:pt x="1294" y="1228"/>
                  </a:lnTo>
                  <a:lnTo>
                    <a:pt x="1300" y="1240"/>
                  </a:lnTo>
                  <a:lnTo>
                    <a:pt x="1305" y="1252"/>
                  </a:lnTo>
                  <a:lnTo>
                    <a:pt x="1311" y="1264"/>
                  </a:lnTo>
                  <a:lnTo>
                    <a:pt x="1316" y="1275"/>
                  </a:lnTo>
                  <a:lnTo>
                    <a:pt x="1322" y="1285"/>
                  </a:lnTo>
                  <a:lnTo>
                    <a:pt x="1328" y="1306"/>
                  </a:lnTo>
                  <a:lnTo>
                    <a:pt x="1335" y="1325"/>
                  </a:lnTo>
                  <a:lnTo>
                    <a:pt x="1344" y="1345"/>
                  </a:lnTo>
                  <a:lnTo>
                    <a:pt x="1351" y="1364"/>
                  </a:lnTo>
                  <a:lnTo>
                    <a:pt x="1347" y="1368"/>
                  </a:lnTo>
                  <a:lnTo>
                    <a:pt x="1344" y="1369"/>
                  </a:lnTo>
                  <a:lnTo>
                    <a:pt x="1340" y="1371"/>
                  </a:lnTo>
                  <a:lnTo>
                    <a:pt x="1335" y="1371"/>
                  </a:lnTo>
                  <a:lnTo>
                    <a:pt x="1331" y="1371"/>
                  </a:lnTo>
                  <a:lnTo>
                    <a:pt x="1327" y="1371"/>
                  </a:lnTo>
                  <a:lnTo>
                    <a:pt x="1322" y="1371"/>
                  </a:lnTo>
                  <a:lnTo>
                    <a:pt x="1318" y="1370"/>
                  </a:lnTo>
                  <a:lnTo>
                    <a:pt x="1305" y="1335"/>
                  </a:lnTo>
                  <a:lnTo>
                    <a:pt x="1290" y="1302"/>
                  </a:lnTo>
                  <a:lnTo>
                    <a:pt x="1275" y="1268"/>
                  </a:lnTo>
                  <a:lnTo>
                    <a:pt x="1259" y="1236"/>
                  </a:lnTo>
                  <a:lnTo>
                    <a:pt x="1242" y="1202"/>
                  </a:lnTo>
                  <a:lnTo>
                    <a:pt x="1226" y="1170"/>
                  </a:lnTo>
                  <a:lnTo>
                    <a:pt x="1211" y="1136"/>
                  </a:lnTo>
                  <a:lnTo>
                    <a:pt x="1197" y="1102"/>
                  </a:lnTo>
                  <a:lnTo>
                    <a:pt x="1199" y="1100"/>
                  </a:lnTo>
                  <a:lnTo>
                    <a:pt x="1197" y="1098"/>
                  </a:lnTo>
                  <a:lnTo>
                    <a:pt x="1194" y="1096"/>
                  </a:lnTo>
                  <a:lnTo>
                    <a:pt x="1192" y="1093"/>
                  </a:lnTo>
                  <a:lnTo>
                    <a:pt x="1193" y="1087"/>
                  </a:lnTo>
                  <a:lnTo>
                    <a:pt x="1194" y="1086"/>
                  </a:lnTo>
                  <a:lnTo>
                    <a:pt x="1189" y="1082"/>
                  </a:lnTo>
                  <a:lnTo>
                    <a:pt x="1188" y="1076"/>
                  </a:lnTo>
                  <a:lnTo>
                    <a:pt x="1186" y="1070"/>
                  </a:lnTo>
                  <a:lnTo>
                    <a:pt x="1185" y="1062"/>
                  </a:lnTo>
                  <a:lnTo>
                    <a:pt x="1185" y="1055"/>
                  </a:lnTo>
                  <a:lnTo>
                    <a:pt x="1176" y="1037"/>
                  </a:lnTo>
                  <a:lnTo>
                    <a:pt x="1173" y="1018"/>
                  </a:lnTo>
                  <a:lnTo>
                    <a:pt x="1171" y="997"/>
                  </a:lnTo>
                  <a:lnTo>
                    <a:pt x="1170" y="978"/>
                  </a:lnTo>
                  <a:lnTo>
                    <a:pt x="1163" y="979"/>
                  </a:lnTo>
                  <a:lnTo>
                    <a:pt x="1148" y="992"/>
                  </a:lnTo>
                  <a:lnTo>
                    <a:pt x="1134" y="1005"/>
                  </a:lnTo>
                  <a:lnTo>
                    <a:pt x="1119" y="1017"/>
                  </a:lnTo>
                  <a:lnTo>
                    <a:pt x="1105" y="1030"/>
                  </a:lnTo>
                  <a:lnTo>
                    <a:pt x="1091" y="1042"/>
                  </a:lnTo>
                  <a:lnTo>
                    <a:pt x="1076" y="1055"/>
                  </a:lnTo>
                  <a:lnTo>
                    <a:pt x="1062" y="1067"/>
                  </a:lnTo>
                  <a:lnTo>
                    <a:pt x="1048" y="1079"/>
                  </a:lnTo>
                  <a:lnTo>
                    <a:pt x="1033" y="1091"/>
                  </a:lnTo>
                  <a:lnTo>
                    <a:pt x="1019" y="1102"/>
                  </a:lnTo>
                  <a:lnTo>
                    <a:pt x="1004" y="1114"/>
                  </a:lnTo>
                  <a:lnTo>
                    <a:pt x="990" y="1126"/>
                  </a:lnTo>
                  <a:lnTo>
                    <a:pt x="976" y="1138"/>
                  </a:lnTo>
                  <a:lnTo>
                    <a:pt x="961" y="1150"/>
                  </a:lnTo>
                  <a:lnTo>
                    <a:pt x="947" y="1162"/>
                  </a:lnTo>
                  <a:lnTo>
                    <a:pt x="932" y="1174"/>
                  </a:lnTo>
                  <a:lnTo>
                    <a:pt x="935" y="1177"/>
                  </a:lnTo>
                  <a:lnTo>
                    <a:pt x="939" y="1179"/>
                  </a:lnTo>
                  <a:lnTo>
                    <a:pt x="945" y="1181"/>
                  </a:lnTo>
                  <a:lnTo>
                    <a:pt x="949" y="1184"/>
                  </a:lnTo>
                  <a:lnTo>
                    <a:pt x="953" y="1187"/>
                  </a:lnTo>
                  <a:lnTo>
                    <a:pt x="958" y="1190"/>
                  </a:lnTo>
                  <a:lnTo>
                    <a:pt x="962" y="1193"/>
                  </a:lnTo>
                  <a:lnTo>
                    <a:pt x="964" y="1198"/>
                  </a:lnTo>
                  <a:lnTo>
                    <a:pt x="967" y="1211"/>
                  </a:lnTo>
                  <a:lnTo>
                    <a:pt x="967" y="1225"/>
                  </a:lnTo>
                  <a:lnTo>
                    <a:pt x="964" y="1239"/>
                  </a:lnTo>
                  <a:lnTo>
                    <a:pt x="957" y="1250"/>
                  </a:lnTo>
                  <a:lnTo>
                    <a:pt x="947" y="1249"/>
                  </a:lnTo>
                  <a:lnTo>
                    <a:pt x="936" y="1249"/>
                  </a:lnTo>
                  <a:lnTo>
                    <a:pt x="926" y="1247"/>
                  </a:lnTo>
                  <a:lnTo>
                    <a:pt x="915" y="1246"/>
                  </a:lnTo>
                  <a:lnTo>
                    <a:pt x="905" y="1246"/>
                  </a:lnTo>
                  <a:lnTo>
                    <a:pt x="895" y="1244"/>
                  </a:lnTo>
                  <a:lnTo>
                    <a:pt x="884" y="1243"/>
                  </a:lnTo>
                  <a:lnTo>
                    <a:pt x="874" y="1241"/>
                  </a:lnTo>
                  <a:lnTo>
                    <a:pt x="880" y="1263"/>
                  </a:lnTo>
                  <a:lnTo>
                    <a:pt x="882" y="1284"/>
                  </a:lnTo>
                  <a:lnTo>
                    <a:pt x="881" y="1307"/>
                  </a:lnTo>
                  <a:lnTo>
                    <a:pt x="877" y="1328"/>
                  </a:lnTo>
                  <a:lnTo>
                    <a:pt x="869" y="1349"/>
                  </a:lnTo>
                  <a:lnTo>
                    <a:pt x="859" y="1369"/>
                  </a:lnTo>
                  <a:lnTo>
                    <a:pt x="845" y="1386"/>
                  </a:lnTo>
                  <a:lnTo>
                    <a:pt x="828" y="1402"/>
                  </a:lnTo>
                  <a:lnTo>
                    <a:pt x="817" y="1411"/>
                  </a:lnTo>
                  <a:lnTo>
                    <a:pt x="805" y="1417"/>
                  </a:lnTo>
                  <a:lnTo>
                    <a:pt x="793" y="1422"/>
                  </a:lnTo>
                  <a:lnTo>
                    <a:pt x="779" y="1425"/>
                  </a:lnTo>
                  <a:lnTo>
                    <a:pt x="765" y="1426"/>
                  </a:lnTo>
                  <a:lnTo>
                    <a:pt x="752" y="1426"/>
                  </a:lnTo>
                  <a:lnTo>
                    <a:pt x="738" y="1425"/>
                  </a:lnTo>
                  <a:lnTo>
                    <a:pt x="725" y="1423"/>
                  </a:lnTo>
                  <a:lnTo>
                    <a:pt x="723" y="1426"/>
                  </a:lnTo>
                  <a:lnTo>
                    <a:pt x="723" y="1429"/>
                  </a:lnTo>
                  <a:lnTo>
                    <a:pt x="723" y="1433"/>
                  </a:lnTo>
                  <a:lnTo>
                    <a:pt x="722" y="1436"/>
                  </a:lnTo>
                  <a:lnTo>
                    <a:pt x="715" y="1443"/>
                  </a:lnTo>
                  <a:lnTo>
                    <a:pt x="714" y="1451"/>
                  </a:lnTo>
                  <a:lnTo>
                    <a:pt x="714" y="1460"/>
                  </a:lnTo>
                  <a:lnTo>
                    <a:pt x="716" y="1467"/>
                  </a:lnTo>
                  <a:lnTo>
                    <a:pt x="723" y="1477"/>
                  </a:lnTo>
                  <a:lnTo>
                    <a:pt x="730" y="1487"/>
                  </a:lnTo>
                  <a:lnTo>
                    <a:pt x="737" y="1496"/>
                  </a:lnTo>
                  <a:lnTo>
                    <a:pt x="744" y="1506"/>
                  </a:lnTo>
                  <a:lnTo>
                    <a:pt x="752" y="1515"/>
                  </a:lnTo>
                  <a:lnTo>
                    <a:pt x="761" y="1523"/>
                  </a:lnTo>
                  <a:lnTo>
                    <a:pt x="770" y="1532"/>
                  </a:lnTo>
                  <a:lnTo>
                    <a:pt x="780" y="1540"/>
                  </a:lnTo>
                  <a:lnTo>
                    <a:pt x="782" y="1549"/>
                  </a:lnTo>
                  <a:lnTo>
                    <a:pt x="780" y="1559"/>
                  </a:lnTo>
                  <a:lnTo>
                    <a:pt x="776" y="1568"/>
                  </a:lnTo>
                  <a:lnTo>
                    <a:pt x="770" y="1575"/>
                  </a:lnTo>
                  <a:lnTo>
                    <a:pt x="769" y="1578"/>
                  </a:lnTo>
                  <a:lnTo>
                    <a:pt x="766" y="1578"/>
                  </a:lnTo>
                  <a:lnTo>
                    <a:pt x="764" y="1578"/>
                  </a:lnTo>
                  <a:lnTo>
                    <a:pt x="762" y="1578"/>
                  </a:lnTo>
                  <a:lnTo>
                    <a:pt x="762" y="1575"/>
                  </a:lnTo>
                  <a:lnTo>
                    <a:pt x="755" y="1575"/>
                  </a:lnTo>
                  <a:lnTo>
                    <a:pt x="749" y="1575"/>
                  </a:lnTo>
                  <a:lnTo>
                    <a:pt x="742" y="1574"/>
                  </a:lnTo>
                  <a:lnTo>
                    <a:pt x="736" y="1574"/>
                  </a:lnTo>
                  <a:lnTo>
                    <a:pt x="729" y="1574"/>
                  </a:lnTo>
                  <a:lnTo>
                    <a:pt x="723" y="1575"/>
                  </a:lnTo>
                  <a:lnTo>
                    <a:pt x="717" y="1578"/>
                  </a:lnTo>
                  <a:lnTo>
                    <a:pt x="713" y="1582"/>
                  </a:lnTo>
                  <a:lnTo>
                    <a:pt x="714" y="1574"/>
                  </a:lnTo>
                  <a:lnTo>
                    <a:pt x="702" y="1570"/>
                  </a:lnTo>
                  <a:lnTo>
                    <a:pt x="691" y="1562"/>
                  </a:lnTo>
                  <a:lnTo>
                    <a:pt x="682" y="1554"/>
                  </a:lnTo>
                  <a:lnTo>
                    <a:pt x="672" y="1544"/>
                  </a:lnTo>
                  <a:lnTo>
                    <a:pt x="662" y="1534"/>
                  </a:lnTo>
                  <a:lnTo>
                    <a:pt x="652" y="1526"/>
                  </a:lnTo>
                  <a:lnTo>
                    <a:pt x="642" y="1518"/>
                  </a:lnTo>
                  <a:lnTo>
                    <a:pt x="629" y="1513"/>
                  </a:lnTo>
                  <a:lnTo>
                    <a:pt x="596" y="1483"/>
                  </a:lnTo>
                  <a:lnTo>
                    <a:pt x="588" y="1495"/>
                  </a:lnTo>
                  <a:lnTo>
                    <a:pt x="579" y="1506"/>
                  </a:lnTo>
                  <a:lnTo>
                    <a:pt x="569" y="1518"/>
                  </a:lnTo>
                  <a:lnTo>
                    <a:pt x="559" y="1528"/>
                  </a:lnTo>
                  <a:lnTo>
                    <a:pt x="550" y="1539"/>
                  </a:lnTo>
                  <a:lnTo>
                    <a:pt x="539" y="1548"/>
                  </a:lnTo>
                  <a:lnTo>
                    <a:pt x="529" y="1557"/>
                  </a:lnTo>
                  <a:lnTo>
                    <a:pt x="517" y="1567"/>
                  </a:lnTo>
                  <a:lnTo>
                    <a:pt x="506" y="1575"/>
                  </a:lnTo>
                  <a:lnTo>
                    <a:pt x="494" y="1583"/>
                  </a:lnTo>
                  <a:lnTo>
                    <a:pt x="484" y="1591"/>
                  </a:lnTo>
                  <a:lnTo>
                    <a:pt x="472" y="1598"/>
                  </a:lnTo>
                  <a:lnTo>
                    <a:pt x="459" y="1605"/>
                  </a:lnTo>
                  <a:lnTo>
                    <a:pt x="447" y="1611"/>
                  </a:lnTo>
                  <a:lnTo>
                    <a:pt x="435" y="1617"/>
                  </a:lnTo>
                  <a:lnTo>
                    <a:pt x="422" y="1622"/>
                  </a:lnTo>
                  <a:lnTo>
                    <a:pt x="426" y="1626"/>
                  </a:lnTo>
                  <a:lnTo>
                    <a:pt x="444" y="1625"/>
                  </a:lnTo>
                  <a:lnTo>
                    <a:pt x="460" y="1626"/>
                  </a:lnTo>
                  <a:lnTo>
                    <a:pt x="477" y="1627"/>
                  </a:lnTo>
                  <a:lnTo>
                    <a:pt x="493" y="1628"/>
                  </a:lnTo>
                  <a:lnTo>
                    <a:pt x="511" y="1631"/>
                  </a:lnTo>
                  <a:lnTo>
                    <a:pt x="527" y="1632"/>
                  </a:lnTo>
                  <a:lnTo>
                    <a:pt x="543" y="1633"/>
                  </a:lnTo>
                  <a:lnTo>
                    <a:pt x="559" y="1633"/>
                  </a:lnTo>
                  <a:lnTo>
                    <a:pt x="576" y="1637"/>
                  </a:lnTo>
                  <a:lnTo>
                    <a:pt x="591" y="1639"/>
                  </a:lnTo>
                  <a:lnTo>
                    <a:pt x="607" y="1641"/>
                  </a:lnTo>
                  <a:lnTo>
                    <a:pt x="623" y="1643"/>
                  </a:lnTo>
                  <a:lnTo>
                    <a:pt x="639" y="1644"/>
                  </a:lnTo>
                  <a:lnTo>
                    <a:pt x="656" y="1646"/>
                  </a:lnTo>
                  <a:lnTo>
                    <a:pt x="672" y="1648"/>
                  </a:lnTo>
                  <a:lnTo>
                    <a:pt x="688" y="1651"/>
                  </a:lnTo>
                  <a:lnTo>
                    <a:pt x="700" y="1653"/>
                  </a:lnTo>
                  <a:lnTo>
                    <a:pt x="713" y="1654"/>
                  </a:lnTo>
                  <a:lnTo>
                    <a:pt x="726" y="1656"/>
                  </a:lnTo>
                  <a:lnTo>
                    <a:pt x="738" y="1657"/>
                  </a:lnTo>
                  <a:lnTo>
                    <a:pt x="751" y="1658"/>
                  </a:lnTo>
                  <a:lnTo>
                    <a:pt x="764" y="1659"/>
                  </a:lnTo>
                  <a:lnTo>
                    <a:pt x="776" y="1660"/>
                  </a:lnTo>
                  <a:lnTo>
                    <a:pt x="789" y="1661"/>
                  </a:lnTo>
                  <a:lnTo>
                    <a:pt x="802" y="1662"/>
                  </a:lnTo>
                  <a:lnTo>
                    <a:pt x="814" y="1663"/>
                  </a:lnTo>
                  <a:lnTo>
                    <a:pt x="827" y="1664"/>
                  </a:lnTo>
                  <a:lnTo>
                    <a:pt x="839" y="1666"/>
                  </a:lnTo>
                  <a:lnTo>
                    <a:pt x="852" y="1667"/>
                  </a:lnTo>
                  <a:lnTo>
                    <a:pt x="864" y="1671"/>
                  </a:lnTo>
                  <a:lnTo>
                    <a:pt x="877" y="1673"/>
                  </a:lnTo>
                  <a:lnTo>
                    <a:pt x="888" y="1676"/>
                  </a:lnTo>
                  <a:lnTo>
                    <a:pt x="895" y="1680"/>
                  </a:lnTo>
                  <a:lnTo>
                    <a:pt x="901" y="1683"/>
                  </a:lnTo>
                  <a:lnTo>
                    <a:pt x="910" y="1683"/>
                  </a:lnTo>
                  <a:lnTo>
                    <a:pt x="918" y="1683"/>
                  </a:lnTo>
                  <a:lnTo>
                    <a:pt x="900" y="1683"/>
                  </a:lnTo>
                  <a:lnTo>
                    <a:pt x="883" y="1683"/>
                  </a:lnTo>
                  <a:lnTo>
                    <a:pt x="866" y="1683"/>
                  </a:lnTo>
                  <a:lnTo>
                    <a:pt x="847" y="1682"/>
                  </a:lnTo>
                  <a:lnTo>
                    <a:pt x="830" y="1679"/>
                  </a:lnTo>
                  <a:lnTo>
                    <a:pt x="813" y="1678"/>
                  </a:lnTo>
                  <a:lnTo>
                    <a:pt x="795" y="1676"/>
                  </a:lnTo>
                  <a:lnTo>
                    <a:pt x="778" y="1674"/>
                  </a:lnTo>
                  <a:lnTo>
                    <a:pt x="760" y="1672"/>
                  </a:lnTo>
                  <a:lnTo>
                    <a:pt x="742" y="1670"/>
                  </a:lnTo>
                  <a:lnTo>
                    <a:pt x="724" y="1669"/>
                  </a:lnTo>
                  <a:lnTo>
                    <a:pt x="707" y="1666"/>
                  </a:lnTo>
                  <a:lnTo>
                    <a:pt x="688" y="1665"/>
                  </a:lnTo>
                  <a:lnTo>
                    <a:pt x="671" y="1665"/>
                  </a:lnTo>
                  <a:lnTo>
                    <a:pt x="652" y="1665"/>
                  </a:lnTo>
                  <a:lnTo>
                    <a:pt x="634" y="1665"/>
                  </a:lnTo>
                  <a:lnTo>
                    <a:pt x="614" y="1663"/>
                  </a:lnTo>
                  <a:lnTo>
                    <a:pt x="594" y="1660"/>
                  </a:lnTo>
                  <a:lnTo>
                    <a:pt x="573" y="1658"/>
                  </a:lnTo>
                  <a:lnTo>
                    <a:pt x="553" y="1654"/>
                  </a:lnTo>
                  <a:lnTo>
                    <a:pt x="532" y="1652"/>
                  </a:lnTo>
                  <a:lnTo>
                    <a:pt x="512" y="1650"/>
                  </a:lnTo>
                  <a:lnTo>
                    <a:pt x="491" y="1648"/>
                  </a:lnTo>
                  <a:lnTo>
                    <a:pt x="471" y="1647"/>
                  </a:lnTo>
                  <a:lnTo>
                    <a:pt x="450" y="1645"/>
                  </a:lnTo>
                  <a:lnTo>
                    <a:pt x="429" y="1644"/>
                  </a:lnTo>
                  <a:lnTo>
                    <a:pt x="409" y="1643"/>
                  </a:lnTo>
                  <a:lnTo>
                    <a:pt x="388" y="1643"/>
                  </a:lnTo>
                  <a:lnTo>
                    <a:pt x="367" y="1643"/>
                  </a:lnTo>
                  <a:lnTo>
                    <a:pt x="346" y="1643"/>
                  </a:lnTo>
                  <a:lnTo>
                    <a:pt x="326" y="1644"/>
                  </a:lnTo>
                  <a:lnTo>
                    <a:pt x="305" y="1645"/>
                  </a:lnTo>
                  <a:lnTo>
                    <a:pt x="286" y="1644"/>
                  </a:lnTo>
                  <a:lnTo>
                    <a:pt x="266" y="1640"/>
                  </a:lnTo>
                  <a:lnTo>
                    <a:pt x="247" y="1636"/>
                  </a:lnTo>
                  <a:lnTo>
                    <a:pt x="227" y="1631"/>
                  </a:lnTo>
                  <a:lnTo>
                    <a:pt x="208" y="1623"/>
                  </a:lnTo>
                  <a:lnTo>
                    <a:pt x="189" y="1615"/>
                  </a:lnTo>
                  <a:lnTo>
                    <a:pt x="172" y="1606"/>
                  </a:lnTo>
                  <a:lnTo>
                    <a:pt x="153" y="1595"/>
                  </a:lnTo>
                  <a:lnTo>
                    <a:pt x="137" y="1583"/>
                  </a:lnTo>
                  <a:lnTo>
                    <a:pt x="121" y="1571"/>
                  </a:lnTo>
                  <a:lnTo>
                    <a:pt x="106" y="1557"/>
                  </a:lnTo>
                  <a:lnTo>
                    <a:pt x="91" y="1542"/>
                  </a:lnTo>
                  <a:lnTo>
                    <a:pt x="78" y="1527"/>
                  </a:lnTo>
                  <a:lnTo>
                    <a:pt x="66" y="1510"/>
                  </a:lnTo>
                  <a:lnTo>
                    <a:pt x="54" y="1493"/>
                  </a:lnTo>
                  <a:lnTo>
                    <a:pt x="44" y="1475"/>
                  </a:lnTo>
                  <a:lnTo>
                    <a:pt x="21" y="1424"/>
                  </a:lnTo>
                  <a:lnTo>
                    <a:pt x="6" y="1369"/>
                  </a:lnTo>
                  <a:lnTo>
                    <a:pt x="0" y="1311"/>
                  </a:lnTo>
                  <a:lnTo>
                    <a:pt x="2" y="1252"/>
                  </a:lnTo>
                  <a:lnTo>
                    <a:pt x="10" y="1193"/>
                  </a:lnTo>
                  <a:lnTo>
                    <a:pt x="26" y="1137"/>
                  </a:lnTo>
                  <a:lnTo>
                    <a:pt x="47" y="1084"/>
                  </a:lnTo>
                  <a:lnTo>
                    <a:pt x="76" y="1037"/>
                  </a:lnTo>
                  <a:lnTo>
                    <a:pt x="90" y="1018"/>
                  </a:lnTo>
                  <a:lnTo>
                    <a:pt x="106" y="1001"/>
                  </a:lnTo>
                  <a:lnTo>
                    <a:pt x="122" y="982"/>
                  </a:lnTo>
                  <a:lnTo>
                    <a:pt x="139" y="966"/>
                  </a:lnTo>
                  <a:lnTo>
                    <a:pt x="158" y="951"/>
                  </a:lnTo>
                  <a:lnTo>
                    <a:pt x="177" y="936"/>
                  </a:lnTo>
                  <a:lnTo>
                    <a:pt x="197" y="923"/>
                  </a:lnTo>
                  <a:lnTo>
                    <a:pt x="217" y="911"/>
                  </a:lnTo>
                  <a:lnTo>
                    <a:pt x="239" y="900"/>
                  </a:lnTo>
                  <a:lnTo>
                    <a:pt x="261" y="891"/>
                  </a:lnTo>
                  <a:lnTo>
                    <a:pt x="283" y="885"/>
                  </a:lnTo>
                  <a:lnTo>
                    <a:pt x="306" y="879"/>
                  </a:lnTo>
                  <a:lnTo>
                    <a:pt x="330" y="876"/>
                  </a:lnTo>
                  <a:lnTo>
                    <a:pt x="354" y="874"/>
                  </a:lnTo>
                  <a:lnTo>
                    <a:pt x="378" y="875"/>
                  </a:lnTo>
                  <a:lnTo>
                    <a:pt x="402" y="878"/>
                  </a:lnTo>
                  <a:lnTo>
                    <a:pt x="417" y="881"/>
                  </a:lnTo>
                  <a:lnTo>
                    <a:pt x="431" y="883"/>
                  </a:lnTo>
                  <a:lnTo>
                    <a:pt x="445" y="886"/>
                  </a:lnTo>
                  <a:lnTo>
                    <a:pt x="459" y="890"/>
                  </a:lnTo>
                  <a:lnTo>
                    <a:pt x="472" y="896"/>
                  </a:lnTo>
                  <a:lnTo>
                    <a:pt x="486" y="901"/>
                  </a:lnTo>
                  <a:lnTo>
                    <a:pt x="499" y="908"/>
                  </a:lnTo>
                  <a:lnTo>
                    <a:pt x="511" y="914"/>
                  </a:lnTo>
                  <a:lnTo>
                    <a:pt x="506" y="921"/>
                  </a:lnTo>
                  <a:lnTo>
                    <a:pt x="502" y="926"/>
                  </a:lnTo>
                  <a:lnTo>
                    <a:pt x="497" y="932"/>
                  </a:lnTo>
                  <a:lnTo>
                    <a:pt x="492" y="938"/>
                  </a:lnTo>
                  <a:lnTo>
                    <a:pt x="488" y="944"/>
                  </a:lnTo>
                  <a:lnTo>
                    <a:pt x="483" y="950"/>
                  </a:lnTo>
                  <a:lnTo>
                    <a:pt x="478" y="956"/>
                  </a:lnTo>
                  <a:lnTo>
                    <a:pt x="474" y="962"/>
                  </a:lnTo>
                  <a:lnTo>
                    <a:pt x="463" y="955"/>
                  </a:lnTo>
                  <a:lnTo>
                    <a:pt x="452" y="950"/>
                  </a:lnTo>
                  <a:lnTo>
                    <a:pt x="441" y="945"/>
                  </a:lnTo>
                  <a:lnTo>
                    <a:pt x="429" y="942"/>
                  </a:lnTo>
                  <a:lnTo>
                    <a:pt x="417" y="939"/>
                  </a:lnTo>
                  <a:lnTo>
                    <a:pt x="404" y="937"/>
                  </a:lnTo>
                  <a:lnTo>
                    <a:pt x="391" y="936"/>
                  </a:lnTo>
                  <a:lnTo>
                    <a:pt x="378" y="935"/>
                  </a:lnTo>
                  <a:lnTo>
                    <a:pt x="358" y="937"/>
                  </a:lnTo>
                  <a:lnTo>
                    <a:pt x="337" y="939"/>
                  </a:lnTo>
                  <a:lnTo>
                    <a:pt x="318" y="941"/>
                  </a:lnTo>
                  <a:lnTo>
                    <a:pt x="297" y="944"/>
                  </a:lnTo>
                  <a:lnTo>
                    <a:pt x="278" y="949"/>
                  </a:lnTo>
                  <a:lnTo>
                    <a:pt x="260" y="954"/>
                  </a:lnTo>
                  <a:lnTo>
                    <a:pt x="240" y="963"/>
                  </a:lnTo>
                  <a:lnTo>
                    <a:pt x="223" y="973"/>
                  </a:lnTo>
                  <a:lnTo>
                    <a:pt x="216" y="977"/>
                  </a:lnTo>
                  <a:lnTo>
                    <a:pt x="211" y="984"/>
                  </a:lnTo>
                  <a:lnTo>
                    <a:pt x="205" y="990"/>
                  </a:lnTo>
                  <a:lnTo>
                    <a:pt x="198" y="990"/>
                  </a:lnTo>
                  <a:lnTo>
                    <a:pt x="157" y="1028"/>
                  </a:lnTo>
                  <a:lnTo>
                    <a:pt x="122" y="1070"/>
                  </a:lnTo>
                  <a:lnTo>
                    <a:pt x="94" y="1118"/>
                  </a:lnTo>
                  <a:lnTo>
                    <a:pt x="74" y="1167"/>
                  </a:lnTo>
                  <a:lnTo>
                    <a:pt x="63" y="1220"/>
                  </a:lnTo>
                  <a:lnTo>
                    <a:pt x="57" y="1275"/>
                  </a:lnTo>
                  <a:lnTo>
                    <a:pt x="61" y="1329"/>
                  </a:lnTo>
                  <a:lnTo>
                    <a:pt x="72" y="1382"/>
                  </a:lnTo>
                  <a:lnTo>
                    <a:pt x="78" y="1399"/>
                  </a:lnTo>
                  <a:lnTo>
                    <a:pt x="83" y="1413"/>
                  </a:lnTo>
                  <a:lnTo>
                    <a:pt x="89" y="1427"/>
                  </a:lnTo>
                  <a:lnTo>
                    <a:pt x="94" y="1444"/>
                  </a:lnTo>
                  <a:lnTo>
                    <a:pt x="100" y="1454"/>
                  </a:lnTo>
                  <a:lnTo>
                    <a:pt x="107" y="1464"/>
                  </a:lnTo>
                  <a:lnTo>
                    <a:pt x="113" y="1473"/>
                  </a:lnTo>
                  <a:lnTo>
                    <a:pt x="121" y="1481"/>
                  </a:lnTo>
                  <a:lnTo>
                    <a:pt x="128" y="1489"/>
                  </a:lnTo>
                  <a:lnTo>
                    <a:pt x="136" y="1498"/>
                  </a:lnTo>
                  <a:lnTo>
                    <a:pt x="145" y="1505"/>
                  </a:lnTo>
                  <a:lnTo>
                    <a:pt x="153" y="1513"/>
                  </a:lnTo>
                  <a:lnTo>
                    <a:pt x="168" y="1529"/>
                  </a:lnTo>
                  <a:lnTo>
                    <a:pt x="184" y="1543"/>
                  </a:lnTo>
                  <a:lnTo>
                    <a:pt x="201" y="1554"/>
                  </a:lnTo>
                  <a:lnTo>
                    <a:pt x="222" y="1562"/>
                  </a:lnTo>
                  <a:lnTo>
                    <a:pt x="241" y="1569"/>
                  </a:lnTo>
                  <a:lnTo>
                    <a:pt x="263" y="1574"/>
                  </a:lnTo>
                  <a:lnTo>
                    <a:pt x="284" y="1578"/>
                  </a:lnTo>
                  <a:lnTo>
                    <a:pt x="305" y="1580"/>
                  </a:lnTo>
                  <a:lnTo>
                    <a:pt x="321" y="1579"/>
                  </a:lnTo>
                  <a:lnTo>
                    <a:pt x="336" y="1577"/>
                  </a:lnTo>
                  <a:lnTo>
                    <a:pt x="352" y="1574"/>
                  </a:lnTo>
                  <a:lnTo>
                    <a:pt x="368" y="1571"/>
                  </a:lnTo>
                  <a:lnTo>
                    <a:pt x="382" y="1568"/>
                  </a:lnTo>
                  <a:lnTo>
                    <a:pt x="397" y="1564"/>
                  </a:lnTo>
                  <a:lnTo>
                    <a:pt x="411" y="1559"/>
                  </a:lnTo>
                  <a:lnTo>
                    <a:pt x="426" y="1553"/>
                  </a:lnTo>
                  <a:lnTo>
                    <a:pt x="439" y="1546"/>
                  </a:lnTo>
                  <a:lnTo>
                    <a:pt x="452" y="1540"/>
                  </a:lnTo>
                  <a:lnTo>
                    <a:pt x="465" y="1531"/>
                  </a:lnTo>
                  <a:lnTo>
                    <a:pt x="477" y="1522"/>
                  </a:lnTo>
                  <a:lnTo>
                    <a:pt x="489" y="1512"/>
                  </a:lnTo>
                  <a:lnTo>
                    <a:pt x="500" y="1501"/>
                  </a:lnTo>
                  <a:lnTo>
                    <a:pt x="511" y="1488"/>
                  </a:lnTo>
                  <a:lnTo>
                    <a:pt x="520" y="1475"/>
                  </a:lnTo>
                  <a:lnTo>
                    <a:pt x="520" y="1467"/>
                  </a:lnTo>
                  <a:lnTo>
                    <a:pt x="525" y="1467"/>
                  </a:lnTo>
                  <a:lnTo>
                    <a:pt x="540" y="1449"/>
                  </a:lnTo>
                  <a:lnTo>
                    <a:pt x="553" y="1429"/>
                  </a:lnTo>
                  <a:lnTo>
                    <a:pt x="565" y="1410"/>
                  </a:lnTo>
                  <a:lnTo>
                    <a:pt x="576" y="1389"/>
                  </a:lnTo>
                  <a:lnTo>
                    <a:pt x="584" y="1368"/>
                  </a:lnTo>
                  <a:lnTo>
                    <a:pt x="591" y="1346"/>
                  </a:lnTo>
                  <a:lnTo>
                    <a:pt x="596" y="1324"/>
                  </a:lnTo>
                  <a:lnTo>
                    <a:pt x="599" y="1303"/>
                  </a:lnTo>
                  <a:lnTo>
                    <a:pt x="590" y="1299"/>
                  </a:lnTo>
                  <a:lnTo>
                    <a:pt x="583" y="1301"/>
                  </a:lnTo>
                  <a:lnTo>
                    <a:pt x="580" y="1306"/>
                  </a:lnTo>
                  <a:lnTo>
                    <a:pt x="578" y="1313"/>
                  </a:lnTo>
                  <a:lnTo>
                    <a:pt x="577" y="1322"/>
                  </a:lnTo>
                  <a:lnTo>
                    <a:pt x="576" y="1332"/>
                  </a:lnTo>
                  <a:lnTo>
                    <a:pt x="575" y="1339"/>
                  </a:lnTo>
                  <a:lnTo>
                    <a:pt x="570" y="1346"/>
                  </a:lnTo>
                  <a:lnTo>
                    <a:pt x="566" y="1358"/>
                  </a:lnTo>
                  <a:lnTo>
                    <a:pt x="559" y="1369"/>
                  </a:lnTo>
                  <a:lnTo>
                    <a:pt x="554" y="1380"/>
                  </a:lnTo>
                  <a:lnTo>
                    <a:pt x="546" y="1389"/>
                  </a:lnTo>
                  <a:lnTo>
                    <a:pt x="540" y="1400"/>
                  </a:lnTo>
                  <a:lnTo>
                    <a:pt x="533" y="1411"/>
                  </a:lnTo>
                  <a:lnTo>
                    <a:pt x="528" y="1422"/>
                  </a:lnTo>
                  <a:lnTo>
                    <a:pt x="523" y="1434"/>
                  </a:lnTo>
                  <a:lnTo>
                    <a:pt x="515" y="1434"/>
                  </a:lnTo>
                  <a:lnTo>
                    <a:pt x="510" y="1440"/>
                  </a:lnTo>
                  <a:lnTo>
                    <a:pt x="504" y="1448"/>
                  </a:lnTo>
                  <a:lnTo>
                    <a:pt x="499" y="1455"/>
                  </a:lnTo>
                  <a:lnTo>
                    <a:pt x="493" y="1463"/>
                  </a:lnTo>
                  <a:lnTo>
                    <a:pt x="488" y="1469"/>
                  </a:lnTo>
                  <a:lnTo>
                    <a:pt x="481" y="1475"/>
                  </a:lnTo>
                  <a:lnTo>
                    <a:pt x="475" y="1478"/>
                  </a:lnTo>
                  <a:lnTo>
                    <a:pt x="467" y="1478"/>
                  </a:lnTo>
                  <a:lnTo>
                    <a:pt x="454" y="1490"/>
                  </a:lnTo>
                  <a:lnTo>
                    <a:pt x="440" y="1501"/>
                  </a:lnTo>
                  <a:lnTo>
                    <a:pt x="426" y="1509"/>
                  </a:lnTo>
                  <a:lnTo>
                    <a:pt x="411" y="1517"/>
                  </a:lnTo>
                  <a:lnTo>
                    <a:pt x="395" y="1523"/>
                  </a:lnTo>
                  <a:lnTo>
                    <a:pt x="379" y="1530"/>
                  </a:lnTo>
                  <a:lnTo>
                    <a:pt x="363" y="1534"/>
                  </a:lnTo>
                  <a:lnTo>
                    <a:pt x="347" y="1540"/>
                  </a:lnTo>
                  <a:lnTo>
                    <a:pt x="343" y="1539"/>
                  </a:lnTo>
                  <a:lnTo>
                    <a:pt x="339" y="1540"/>
                  </a:lnTo>
                  <a:lnTo>
                    <a:pt x="334" y="1541"/>
                  </a:lnTo>
                  <a:lnTo>
                    <a:pt x="330" y="1540"/>
                  </a:lnTo>
                  <a:lnTo>
                    <a:pt x="322" y="1541"/>
                  </a:lnTo>
                  <a:lnTo>
                    <a:pt x="314" y="1541"/>
                  </a:lnTo>
                  <a:lnTo>
                    <a:pt x="305" y="1542"/>
                  </a:lnTo>
                  <a:lnTo>
                    <a:pt x="296" y="1542"/>
                  </a:lnTo>
                  <a:lnTo>
                    <a:pt x="288" y="1541"/>
                  </a:lnTo>
                  <a:lnTo>
                    <a:pt x="280" y="1540"/>
                  </a:lnTo>
                  <a:lnTo>
                    <a:pt x="274" y="1536"/>
                  </a:lnTo>
                  <a:lnTo>
                    <a:pt x="267" y="1531"/>
                  </a:lnTo>
                  <a:lnTo>
                    <a:pt x="252" y="1527"/>
                  </a:lnTo>
                  <a:lnTo>
                    <a:pt x="237" y="1521"/>
                  </a:lnTo>
                  <a:lnTo>
                    <a:pt x="222" y="1514"/>
                  </a:lnTo>
                  <a:lnTo>
                    <a:pt x="208" y="1506"/>
                  </a:lnTo>
                  <a:lnTo>
                    <a:pt x="194" y="1496"/>
                  </a:lnTo>
                  <a:lnTo>
                    <a:pt x="181" y="1487"/>
                  </a:lnTo>
                  <a:lnTo>
                    <a:pt x="169" y="1476"/>
                  </a:lnTo>
                  <a:lnTo>
                    <a:pt x="157" y="1464"/>
                  </a:lnTo>
                  <a:lnTo>
                    <a:pt x="145" y="1451"/>
                  </a:lnTo>
                  <a:lnTo>
                    <a:pt x="135" y="1438"/>
                  </a:lnTo>
                  <a:lnTo>
                    <a:pt x="125" y="1425"/>
                  </a:lnTo>
                  <a:lnTo>
                    <a:pt x="117" y="1411"/>
                  </a:lnTo>
                  <a:lnTo>
                    <a:pt x="108" y="1397"/>
                  </a:lnTo>
                  <a:lnTo>
                    <a:pt x="102" y="1383"/>
                  </a:lnTo>
                  <a:lnTo>
                    <a:pt x="95" y="1370"/>
                  </a:lnTo>
                  <a:lnTo>
                    <a:pt x="90" y="1356"/>
                  </a:lnTo>
                  <a:lnTo>
                    <a:pt x="82" y="1315"/>
                  </a:lnTo>
                  <a:lnTo>
                    <a:pt x="81" y="1272"/>
                  </a:lnTo>
                  <a:lnTo>
                    <a:pt x="84" y="1230"/>
                  </a:lnTo>
                  <a:lnTo>
                    <a:pt x="93" y="1188"/>
                  </a:lnTo>
                  <a:lnTo>
                    <a:pt x="94" y="1177"/>
                  </a:lnTo>
                  <a:lnTo>
                    <a:pt x="97" y="1166"/>
                  </a:lnTo>
                  <a:lnTo>
                    <a:pt x="102" y="1155"/>
                  </a:lnTo>
                  <a:lnTo>
                    <a:pt x="106" y="1145"/>
                  </a:lnTo>
                  <a:lnTo>
                    <a:pt x="111" y="1135"/>
                  </a:lnTo>
                  <a:lnTo>
                    <a:pt x="117" y="1124"/>
                  </a:lnTo>
                  <a:lnTo>
                    <a:pt x="121" y="1114"/>
                  </a:lnTo>
                  <a:lnTo>
                    <a:pt x="125" y="1103"/>
                  </a:lnTo>
                  <a:lnTo>
                    <a:pt x="133" y="1098"/>
                  </a:lnTo>
                  <a:lnTo>
                    <a:pt x="137" y="1088"/>
                  </a:lnTo>
                  <a:lnTo>
                    <a:pt x="143" y="1079"/>
                  </a:lnTo>
                  <a:lnTo>
                    <a:pt x="149" y="1069"/>
                  </a:lnTo>
                  <a:lnTo>
                    <a:pt x="160" y="1057"/>
                  </a:lnTo>
                  <a:lnTo>
                    <a:pt x="171" y="1045"/>
                  </a:lnTo>
                  <a:lnTo>
                    <a:pt x="183" y="1033"/>
                  </a:lnTo>
                  <a:lnTo>
                    <a:pt x="195" y="1022"/>
                  </a:lnTo>
                  <a:lnTo>
                    <a:pt x="208" y="1013"/>
                  </a:lnTo>
                  <a:lnTo>
                    <a:pt x="220" y="1004"/>
                  </a:lnTo>
                  <a:lnTo>
                    <a:pt x="232" y="995"/>
                  </a:lnTo>
                  <a:lnTo>
                    <a:pt x="247" y="987"/>
                  </a:lnTo>
                  <a:lnTo>
                    <a:pt x="261" y="980"/>
                  </a:lnTo>
                  <a:lnTo>
                    <a:pt x="275" y="975"/>
                  </a:lnTo>
                  <a:lnTo>
                    <a:pt x="290" y="969"/>
                  </a:lnTo>
                  <a:lnTo>
                    <a:pt x="305" y="965"/>
                  </a:lnTo>
                  <a:lnTo>
                    <a:pt x="320" y="963"/>
                  </a:lnTo>
                  <a:lnTo>
                    <a:pt x="336" y="961"/>
                  </a:lnTo>
                  <a:lnTo>
                    <a:pt x="354" y="960"/>
                  </a:lnTo>
                  <a:lnTo>
                    <a:pt x="371" y="961"/>
                  </a:lnTo>
                  <a:lnTo>
                    <a:pt x="385" y="963"/>
                  </a:lnTo>
                  <a:lnTo>
                    <a:pt x="399" y="966"/>
                  </a:lnTo>
                  <a:lnTo>
                    <a:pt x="412" y="970"/>
                  </a:lnTo>
                  <a:lnTo>
                    <a:pt x="426" y="976"/>
                  </a:lnTo>
                  <a:lnTo>
                    <a:pt x="439" y="981"/>
                  </a:lnTo>
                  <a:lnTo>
                    <a:pt x="452" y="987"/>
                  </a:lnTo>
                  <a:lnTo>
                    <a:pt x="465" y="993"/>
                  </a:lnTo>
                  <a:lnTo>
                    <a:pt x="477" y="1000"/>
                  </a:lnTo>
                  <a:lnTo>
                    <a:pt x="477" y="990"/>
                  </a:lnTo>
                  <a:lnTo>
                    <a:pt x="484" y="981"/>
                  </a:lnTo>
                  <a:lnTo>
                    <a:pt x="490" y="974"/>
                  </a:lnTo>
                  <a:lnTo>
                    <a:pt x="491" y="966"/>
                  </a:lnTo>
                  <a:lnTo>
                    <a:pt x="500" y="957"/>
                  </a:lnTo>
                  <a:lnTo>
                    <a:pt x="498" y="952"/>
                  </a:lnTo>
                  <a:lnTo>
                    <a:pt x="501" y="949"/>
                  </a:lnTo>
                  <a:lnTo>
                    <a:pt x="504" y="945"/>
                  </a:lnTo>
                  <a:lnTo>
                    <a:pt x="506" y="941"/>
                  </a:lnTo>
                  <a:lnTo>
                    <a:pt x="511" y="939"/>
                  </a:lnTo>
                  <a:lnTo>
                    <a:pt x="515" y="936"/>
                  </a:lnTo>
                  <a:lnTo>
                    <a:pt x="519" y="932"/>
                  </a:lnTo>
                  <a:lnTo>
                    <a:pt x="523" y="929"/>
                  </a:lnTo>
                  <a:lnTo>
                    <a:pt x="527" y="926"/>
                  </a:lnTo>
                  <a:lnTo>
                    <a:pt x="531" y="923"/>
                  </a:lnTo>
                  <a:lnTo>
                    <a:pt x="537" y="919"/>
                  </a:lnTo>
                  <a:lnTo>
                    <a:pt x="542" y="917"/>
                  </a:lnTo>
                  <a:lnTo>
                    <a:pt x="546" y="916"/>
                  </a:lnTo>
                  <a:lnTo>
                    <a:pt x="552" y="915"/>
                  </a:lnTo>
                  <a:lnTo>
                    <a:pt x="556" y="916"/>
                  </a:lnTo>
                  <a:lnTo>
                    <a:pt x="560" y="916"/>
                  </a:lnTo>
                  <a:lnTo>
                    <a:pt x="565" y="918"/>
                  </a:lnTo>
                  <a:lnTo>
                    <a:pt x="569" y="921"/>
                  </a:lnTo>
                  <a:lnTo>
                    <a:pt x="572" y="923"/>
                  </a:lnTo>
                  <a:lnTo>
                    <a:pt x="576" y="926"/>
                  </a:lnTo>
                  <a:lnTo>
                    <a:pt x="651" y="842"/>
                  </a:lnTo>
                  <a:lnTo>
                    <a:pt x="651" y="838"/>
                  </a:lnTo>
                  <a:lnTo>
                    <a:pt x="650" y="834"/>
                  </a:lnTo>
                  <a:lnTo>
                    <a:pt x="651" y="831"/>
                  </a:lnTo>
                  <a:lnTo>
                    <a:pt x="654" y="829"/>
                  </a:lnTo>
                  <a:lnTo>
                    <a:pt x="651" y="810"/>
                  </a:lnTo>
                  <a:lnTo>
                    <a:pt x="649" y="793"/>
                  </a:lnTo>
                  <a:lnTo>
                    <a:pt x="646" y="774"/>
                  </a:lnTo>
                  <a:lnTo>
                    <a:pt x="645" y="758"/>
                  </a:lnTo>
                  <a:lnTo>
                    <a:pt x="639" y="753"/>
                  </a:lnTo>
                  <a:lnTo>
                    <a:pt x="625" y="752"/>
                  </a:lnTo>
                  <a:lnTo>
                    <a:pt x="611" y="752"/>
                  </a:lnTo>
                  <a:lnTo>
                    <a:pt x="597" y="753"/>
                  </a:lnTo>
                  <a:lnTo>
                    <a:pt x="584" y="754"/>
                  </a:lnTo>
                  <a:lnTo>
                    <a:pt x="571" y="754"/>
                  </a:lnTo>
                  <a:lnTo>
                    <a:pt x="558" y="751"/>
                  </a:lnTo>
                  <a:lnTo>
                    <a:pt x="546" y="746"/>
                  </a:lnTo>
                  <a:lnTo>
                    <a:pt x="536" y="738"/>
                  </a:lnTo>
                  <a:lnTo>
                    <a:pt x="527" y="714"/>
                  </a:lnTo>
                  <a:lnTo>
                    <a:pt x="524" y="689"/>
                  </a:lnTo>
                  <a:lnTo>
                    <a:pt x="527" y="664"/>
                  </a:lnTo>
                  <a:lnTo>
                    <a:pt x="538" y="641"/>
                  </a:lnTo>
                  <a:lnTo>
                    <a:pt x="532" y="612"/>
                  </a:lnTo>
                  <a:lnTo>
                    <a:pt x="534" y="581"/>
                  </a:lnTo>
                  <a:lnTo>
                    <a:pt x="542" y="551"/>
                  </a:lnTo>
                  <a:lnTo>
                    <a:pt x="555" y="524"/>
                  </a:lnTo>
                  <a:lnTo>
                    <a:pt x="562" y="519"/>
                  </a:lnTo>
                  <a:lnTo>
                    <a:pt x="567" y="514"/>
                  </a:lnTo>
                  <a:lnTo>
                    <a:pt x="573" y="508"/>
                  </a:lnTo>
                  <a:lnTo>
                    <a:pt x="579" y="503"/>
                  </a:lnTo>
                  <a:lnTo>
                    <a:pt x="584" y="497"/>
                  </a:lnTo>
                  <a:lnTo>
                    <a:pt x="590" y="491"/>
                  </a:lnTo>
                  <a:lnTo>
                    <a:pt x="594" y="485"/>
                  </a:lnTo>
                  <a:lnTo>
                    <a:pt x="597" y="480"/>
                  </a:lnTo>
                  <a:lnTo>
                    <a:pt x="608" y="465"/>
                  </a:lnTo>
                  <a:lnTo>
                    <a:pt x="618" y="449"/>
                  </a:lnTo>
                  <a:lnTo>
                    <a:pt x="629" y="431"/>
                  </a:lnTo>
                  <a:lnTo>
                    <a:pt x="638" y="415"/>
                  </a:lnTo>
                  <a:lnTo>
                    <a:pt x="650" y="399"/>
                  </a:lnTo>
                  <a:lnTo>
                    <a:pt x="662" y="385"/>
                  </a:lnTo>
                  <a:lnTo>
                    <a:pt x="676" y="371"/>
                  </a:lnTo>
                  <a:lnTo>
                    <a:pt x="691" y="360"/>
                  </a:lnTo>
                  <a:lnTo>
                    <a:pt x="704" y="346"/>
                  </a:lnTo>
                  <a:lnTo>
                    <a:pt x="717" y="333"/>
                  </a:lnTo>
                  <a:lnTo>
                    <a:pt x="730" y="321"/>
                  </a:lnTo>
                  <a:lnTo>
                    <a:pt x="744" y="310"/>
                  </a:lnTo>
                  <a:lnTo>
                    <a:pt x="759" y="300"/>
                  </a:lnTo>
                  <a:lnTo>
                    <a:pt x="774" y="292"/>
                  </a:lnTo>
                  <a:lnTo>
                    <a:pt x="789" y="284"/>
                  </a:lnTo>
                  <a:lnTo>
                    <a:pt x="805" y="277"/>
                  </a:lnTo>
                  <a:lnTo>
                    <a:pt x="821" y="270"/>
                  </a:lnTo>
                  <a:lnTo>
                    <a:pt x="838" y="265"/>
                  </a:lnTo>
                  <a:lnTo>
                    <a:pt x="854" y="260"/>
                  </a:lnTo>
                  <a:lnTo>
                    <a:pt x="870" y="256"/>
                  </a:lnTo>
                  <a:lnTo>
                    <a:pt x="887" y="253"/>
                  </a:lnTo>
                  <a:lnTo>
                    <a:pt x="905" y="249"/>
                  </a:lnTo>
                  <a:lnTo>
                    <a:pt x="922" y="247"/>
                  </a:lnTo>
                  <a:lnTo>
                    <a:pt x="939" y="246"/>
                  </a:lnTo>
                  <a:lnTo>
                    <a:pt x="943" y="247"/>
                  </a:lnTo>
                  <a:lnTo>
                    <a:pt x="945" y="247"/>
                  </a:lnTo>
                  <a:lnTo>
                    <a:pt x="948" y="248"/>
                  </a:lnTo>
                  <a:lnTo>
                    <a:pt x="950" y="249"/>
                  </a:lnTo>
                  <a:lnTo>
                    <a:pt x="946" y="254"/>
                  </a:lnTo>
                  <a:lnTo>
                    <a:pt x="939" y="255"/>
                  </a:lnTo>
                  <a:lnTo>
                    <a:pt x="933" y="256"/>
                  </a:lnTo>
                  <a:lnTo>
                    <a:pt x="925" y="258"/>
                  </a:lnTo>
                  <a:lnTo>
                    <a:pt x="900" y="259"/>
                  </a:lnTo>
                  <a:lnTo>
                    <a:pt x="875" y="262"/>
                  </a:lnTo>
                  <a:lnTo>
                    <a:pt x="851" y="268"/>
                  </a:lnTo>
                  <a:lnTo>
                    <a:pt x="827" y="277"/>
                  </a:lnTo>
                  <a:lnTo>
                    <a:pt x="803" y="285"/>
                  </a:lnTo>
                  <a:lnTo>
                    <a:pt x="780" y="297"/>
                  </a:lnTo>
                  <a:lnTo>
                    <a:pt x="759" y="310"/>
                  </a:lnTo>
                  <a:lnTo>
                    <a:pt x="738" y="324"/>
                  </a:lnTo>
                  <a:lnTo>
                    <a:pt x="717" y="340"/>
                  </a:lnTo>
                  <a:lnTo>
                    <a:pt x="699" y="358"/>
                  </a:lnTo>
                  <a:lnTo>
                    <a:pt x="681" y="376"/>
                  </a:lnTo>
                  <a:lnTo>
                    <a:pt x="664" y="396"/>
                  </a:lnTo>
                  <a:lnTo>
                    <a:pt x="649" y="416"/>
                  </a:lnTo>
                  <a:lnTo>
                    <a:pt x="635" y="437"/>
                  </a:lnTo>
                  <a:lnTo>
                    <a:pt x="622" y="458"/>
                  </a:lnTo>
                  <a:lnTo>
                    <a:pt x="611" y="481"/>
                  </a:lnTo>
                  <a:lnTo>
                    <a:pt x="615" y="494"/>
                  </a:lnTo>
                  <a:lnTo>
                    <a:pt x="620" y="505"/>
                  </a:lnTo>
                  <a:lnTo>
                    <a:pt x="628" y="516"/>
                  </a:lnTo>
                  <a:lnTo>
                    <a:pt x="636" y="524"/>
                  </a:lnTo>
                  <a:lnTo>
                    <a:pt x="646" y="533"/>
                  </a:lnTo>
                  <a:lnTo>
                    <a:pt x="657" y="540"/>
                  </a:lnTo>
                  <a:lnTo>
                    <a:pt x="668" y="546"/>
                  </a:lnTo>
                  <a:lnTo>
                    <a:pt x="678" y="553"/>
                  </a:lnTo>
                  <a:lnTo>
                    <a:pt x="680" y="550"/>
                  </a:lnTo>
                  <a:lnTo>
                    <a:pt x="681" y="548"/>
                  </a:lnTo>
                  <a:lnTo>
                    <a:pt x="682" y="546"/>
                  </a:lnTo>
                  <a:lnTo>
                    <a:pt x="684" y="545"/>
                  </a:lnTo>
                  <a:lnTo>
                    <a:pt x="677" y="541"/>
                  </a:lnTo>
                  <a:lnTo>
                    <a:pt x="672" y="535"/>
                  </a:lnTo>
                  <a:lnTo>
                    <a:pt x="665" y="530"/>
                  </a:lnTo>
                  <a:lnTo>
                    <a:pt x="659" y="524"/>
                  </a:lnTo>
                  <a:lnTo>
                    <a:pt x="654" y="518"/>
                  </a:lnTo>
                  <a:lnTo>
                    <a:pt x="650" y="511"/>
                  </a:lnTo>
                  <a:lnTo>
                    <a:pt x="647" y="505"/>
                  </a:lnTo>
                  <a:lnTo>
                    <a:pt x="647" y="497"/>
                  </a:lnTo>
                  <a:lnTo>
                    <a:pt x="654" y="503"/>
                  </a:lnTo>
                  <a:lnTo>
                    <a:pt x="660" y="508"/>
                  </a:lnTo>
                  <a:lnTo>
                    <a:pt x="667" y="515"/>
                  </a:lnTo>
                  <a:lnTo>
                    <a:pt x="674" y="520"/>
                  </a:lnTo>
                  <a:lnTo>
                    <a:pt x="681" y="525"/>
                  </a:lnTo>
                  <a:lnTo>
                    <a:pt x="688" y="530"/>
                  </a:lnTo>
                  <a:lnTo>
                    <a:pt x="696" y="532"/>
                  </a:lnTo>
                  <a:lnTo>
                    <a:pt x="704" y="533"/>
                  </a:lnTo>
                  <a:lnTo>
                    <a:pt x="709" y="528"/>
                  </a:lnTo>
                  <a:lnTo>
                    <a:pt x="702" y="523"/>
                  </a:lnTo>
                  <a:lnTo>
                    <a:pt x="696" y="518"/>
                  </a:lnTo>
                  <a:lnTo>
                    <a:pt x="689" y="512"/>
                  </a:lnTo>
                  <a:lnTo>
                    <a:pt x="683" y="507"/>
                  </a:lnTo>
                  <a:lnTo>
                    <a:pt x="676" y="501"/>
                  </a:lnTo>
                  <a:lnTo>
                    <a:pt x="671" y="494"/>
                  </a:lnTo>
                  <a:lnTo>
                    <a:pt x="667" y="488"/>
                  </a:lnTo>
                  <a:lnTo>
                    <a:pt x="662" y="480"/>
                  </a:lnTo>
                  <a:lnTo>
                    <a:pt x="664" y="478"/>
                  </a:lnTo>
                  <a:lnTo>
                    <a:pt x="670" y="484"/>
                  </a:lnTo>
                  <a:lnTo>
                    <a:pt x="675" y="490"/>
                  </a:lnTo>
                  <a:lnTo>
                    <a:pt x="682" y="495"/>
                  </a:lnTo>
                  <a:lnTo>
                    <a:pt x="688" y="499"/>
                  </a:lnTo>
                  <a:lnTo>
                    <a:pt x="696" y="503"/>
                  </a:lnTo>
                  <a:lnTo>
                    <a:pt x="702" y="507"/>
                  </a:lnTo>
                  <a:lnTo>
                    <a:pt x="710" y="510"/>
                  </a:lnTo>
                  <a:lnTo>
                    <a:pt x="716" y="515"/>
                  </a:lnTo>
                  <a:lnTo>
                    <a:pt x="723" y="504"/>
                  </a:lnTo>
                  <a:lnTo>
                    <a:pt x="717" y="499"/>
                  </a:lnTo>
                  <a:lnTo>
                    <a:pt x="712" y="494"/>
                  </a:lnTo>
                  <a:lnTo>
                    <a:pt x="707" y="490"/>
                  </a:lnTo>
                  <a:lnTo>
                    <a:pt x="701" y="485"/>
                  </a:lnTo>
                  <a:lnTo>
                    <a:pt x="696" y="481"/>
                  </a:lnTo>
                  <a:lnTo>
                    <a:pt x="691" y="476"/>
                  </a:lnTo>
                  <a:lnTo>
                    <a:pt x="686" y="470"/>
                  </a:lnTo>
                  <a:lnTo>
                    <a:pt x="682" y="464"/>
                  </a:lnTo>
                  <a:lnTo>
                    <a:pt x="685" y="461"/>
                  </a:lnTo>
                  <a:lnTo>
                    <a:pt x="726" y="487"/>
                  </a:lnTo>
                  <a:lnTo>
                    <a:pt x="729" y="480"/>
                  </a:lnTo>
                  <a:lnTo>
                    <a:pt x="728" y="475"/>
                  </a:lnTo>
                  <a:lnTo>
                    <a:pt x="724" y="469"/>
                  </a:lnTo>
                  <a:lnTo>
                    <a:pt x="718" y="464"/>
                  </a:lnTo>
                  <a:lnTo>
                    <a:pt x="712" y="458"/>
                  </a:lnTo>
                  <a:lnTo>
                    <a:pt x="706" y="453"/>
                  </a:lnTo>
                  <a:lnTo>
                    <a:pt x="700" y="448"/>
                  </a:lnTo>
                  <a:lnTo>
                    <a:pt x="697" y="442"/>
                  </a:lnTo>
                  <a:lnTo>
                    <a:pt x="701" y="440"/>
                  </a:lnTo>
                  <a:lnTo>
                    <a:pt x="707" y="441"/>
                  </a:lnTo>
                  <a:lnTo>
                    <a:pt x="711" y="443"/>
                  </a:lnTo>
                  <a:lnTo>
                    <a:pt x="715" y="446"/>
                  </a:lnTo>
                  <a:lnTo>
                    <a:pt x="721" y="451"/>
                  </a:lnTo>
                  <a:lnTo>
                    <a:pt x="725" y="455"/>
                  </a:lnTo>
                  <a:lnTo>
                    <a:pt x="729" y="458"/>
                  </a:lnTo>
                  <a:lnTo>
                    <a:pt x="734" y="461"/>
                  </a:lnTo>
                  <a:lnTo>
                    <a:pt x="738" y="458"/>
                  </a:lnTo>
                  <a:lnTo>
                    <a:pt x="740" y="454"/>
                  </a:lnTo>
                  <a:lnTo>
                    <a:pt x="740" y="450"/>
                  </a:lnTo>
                  <a:lnTo>
                    <a:pt x="742" y="445"/>
                  </a:lnTo>
                  <a:lnTo>
                    <a:pt x="734" y="438"/>
                  </a:lnTo>
                  <a:lnTo>
                    <a:pt x="725" y="431"/>
                  </a:lnTo>
                  <a:lnTo>
                    <a:pt x="718" y="425"/>
                  </a:lnTo>
                  <a:lnTo>
                    <a:pt x="716" y="415"/>
                  </a:lnTo>
                  <a:lnTo>
                    <a:pt x="746" y="433"/>
                  </a:lnTo>
                  <a:lnTo>
                    <a:pt x="752" y="417"/>
                  </a:lnTo>
                  <a:lnTo>
                    <a:pt x="747" y="413"/>
                  </a:lnTo>
                  <a:lnTo>
                    <a:pt x="740" y="411"/>
                  </a:lnTo>
                  <a:lnTo>
                    <a:pt x="736" y="407"/>
                  </a:lnTo>
                  <a:lnTo>
                    <a:pt x="735" y="400"/>
                  </a:lnTo>
                  <a:lnTo>
                    <a:pt x="743" y="399"/>
                  </a:lnTo>
                  <a:lnTo>
                    <a:pt x="752" y="402"/>
                  </a:lnTo>
                  <a:lnTo>
                    <a:pt x="760" y="402"/>
                  </a:lnTo>
                  <a:lnTo>
                    <a:pt x="763" y="391"/>
                  </a:lnTo>
                  <a:lnTo>
                    <a:pt x="760" y="387"/>
                  </a:lnTo>
                  <a:lnTo>
                    <a:pt x="755" y="386"/>
                  </a:lnTo>
                  <a:lnTo>
                    <a:pt x="752" y="384"/>
                  </a:lnTo>
                  <a:lnTo>
                    <a:pt x="751" y="378"/>
                  </a:lnTo>
                  <a:lnTo>
                    <a:pt x="759" y="376"/>
                  </a:lnTo>
                  <a:lnTo>
                    <a:pt x="767" y="376"/>
                  </a:lnTo>
                  <a:lnTo>
                    <a:pt x="774" y="374"/>
                  </a:lnTo>
                  <a:lnTo>
                    <a:pt x="779" y="364"/>
                  </a:lnTo>
                  <a:lnTo>
                    <a:pt x="780" y="363"/>
                  </a:lnTo>
                  <a:lnTo>
                    <a:pt x="777" y="360"/>
                  </a:lnTo>
                  <a:lnTo>
                    <a:pt x="773" y="358"/>
                  </a:lnTo>
                  <a:lnTo>
                    <a:pt x="769" y="356"/>
                  </a:lnTo>
                  <a:lnTo>
                    <a:pt x="768" y="351"/>
                  </a:lnTo>
                  <a:lnTo>
                    <a:pt x="772" y="348"/>
                  </a:lnTo>
                  <a:lnTo>
                    <a:pt x="776" y="348"/>
                  </a:lnTo>
                  <a:lnTo>
                    <a:pt x="780" y="350"/>
                  </a:lnTo>
                  <a:lnTo>
                    <a:pt x="783" y="351"/>
                  </a:lnTo>
                  <a:lnTo>
                    <a:pt x="786" y="352"/>
                  </a:lnTo>
                  <a:lnTo>
                    <a:pt x="788" y="347"/>
                  </a:lnTo>
                  <a:lnTo>
                    <a:pt x="791" y="343"/>
                  </a:lnTo>
                  <a:lnTo>
                    <a:pt x="793" y="337"/>
                  </a:lnTo>
                  <a:lnTo>
                    <a:pt x="792" y="332"/>
                  </a:lnTo>
                  <a:lnTo>
                    <a:pt x="796" y="327"/>
                  </a:lnTo>
                  <a:lnTo>
                    <a:pt x="801" y="323"/>
                  </a:lnTo>
                  <a:lnTo>
                    <a:pt x="804" y="318"/>
                  </a:lnTo>
                  <a:lnTo>
                    <a:pt x="807" y="312"/>
                  </a:lnTo>
                  <a:lnTo>
                    <a:pt x="810" y="308"/>
                  </a:lnTo>
                  <a:lnTo>
                    <a:pt x="814" y="304"/>
                  </a:lnTo>
                  <a:lnTo>
                    <a:pt x="819" y="300"/>
                  </a:lnTo>
                  <a:lnTo>
                    <a:pt x="825" y="299"/>
                  </a:lnTo>
                  <a:lnTo>
                    <a:pt x="827" y="302"/>
                  </a:lnTo>
                  <a:lnTo>
                    <a:pt x="827" y="305"/>
                  </a:lnTo>
                  <a:lnTo>
                    <a:pt x="827" y="308"/>
                  </a:lnTo>
                  <a:lnTo>
                    <a:pt x="825" y="311"/>
                  </a:lnTo>
                  <a:lnTo>
                    <a:pt x="815" y="318"/>
                  </a:lnTo>
                  <a:lnTo>
                    <a:pt x="809" y="327"/>
                  </a:lnTo>
                  <a:lnTo>
                    <a:pt x="805" y="340"/>
                  </a:lnTo>
                  <a:lnTo>
                    <a:pt x="803" y="352"/>
                  </a:lnTo>
                  <a:lnTo>
                    <a:pt x="805" y="364"/>
                  </a:lnTo>
                  <a:lnTo>
                    <a:pt x="803" y="365"/>
                  </a:lnTo>
                  <a:lnTo>
                    <a:pt x="801" y="364"/>
                  </a:lnTo>
                  <a:lnTo>
                    <a:pt x="799" y="363"/>
                  </a:lnTo>
                  <a:lnTo>
                    <a:pt x="798" y="361"/>
                  </a:lnTo>
                  <a:lnTo>
                    <a:pt x="791" y="371"/>
                  </a:lnTo>
                  <a:lnTo>
                    <a:pt x="785" y="382"/>
                  </a:lnTo>
                  <a:lnTo>
                    <a:pt x="778" y="391"/>
                  </a:lnTo>
                  <a:lnTo>
                    <a:pt x="773" y="401"/>
                  </a:lnTo>
                  <a:lnTo>
                    <a:pt x="767" y="412"/>
                  </a:lnTo>
                  <a:lnTo>
                    <a:pt x="763" y="423"/>
                  </a:lnTo>
                  <a:lnTo>
                    <a:pt x="760" y="433"/>
                  </a:lnTo>
                  <a:lnTo>
                    <a:pt x="757" y="445"/>
                  </a:lnTo>
                  <a:lnTo>
                    <a:pt x="764" y="445"/>
                  </a:lnTo>
                  <a:lnTo>
                    <a:pt x="772" y="444"/>
                  </a:lnTo>
                  <a:lnTo>
                    <a:pt x="778" y="443"/>
                  </a:lnTo>
                  <a:lnTo>
                    <a:pt x="785" y="441"/>
                  </a:lnTo>
                  <a:lnTo>
                    <a:pt x="792" y="440"/>
                  </a:lnTo>
                  <a:lnTo>
                    <a:pt x="800" y="440"/>
                  </a:lnTo>
                  <a:lnTo>
                    <a:pt x="807" y="441"/>
                  </a:lnTo>
                  <a:lnTo>
                    <a:pt x="815" y="443"/>
                  </a:lnTo>
                  <a:lnTo>
                    <a:pt x="853" y="464"/>
                  </a:lnTo>
                  <a:lnTo>
                    <a:pt x="858" y="456"/>
                  </a:lnTo>
                  <a:lnTo>
                    <a:pt x="862" y="449"/>
                  </a:lnTo>
                  <a:lnTo>
                    <a:pt x="865" y="439"/>
                  </a:lnTo>
                  <a:lnTo>
                    <a:pt x="865" y="430"/>
                  </a:lnTo>
                  <a:lnTo>
                    <a:pt x="867" y="428"/>
                  </a:lnTo>
                  <a:lnTo>
                    <a:pt x="869" y="425"/>
                  </a:lnTo>
                  <a:lnTo>
                    <a:pt x="870" y="423"/>
                  </a:lnTo>
                  <a:lnTo>
                    <a:pt x="868" y="419"/>
                  </a:lnTo>
                  <a:lnTo>
                    <a:pt x="861" y="416"/>
                  </a:lnTo>
                  <a:lnTo>
                    <a:pt x="854" y="413"/>
                  </a:lnTo>
                  <a:lnTo>
                    <a:pt x="846" y="410"/>
                  </a:lnTo>
                  <a:lnTo>
                    <a:pt x="841" y="404"/>
                  </a:lnTo>
                  <a:lnTo>
                    <a:pt x="848" y="403"/>
                  </a:lnTo>
                  <a:lnTo>
                    <a:pt x="856" y="405"/>
                  </a:lnTo>
                  <a:lnTo>
                    <a:pt x="864" y="409"/>
                  </a:lnTo>
                  <a:lnTo>
                    <a:pt x="872" y="412"/>
                  </a:lnTo>
                  <a:lnTo>
                    <a:pt x="880" y="414"/>
                  </a:lnTo>
                  <a:lnTo>
                    <a:pt x="887" y="413"/>
                  </a:lnTo>
                  <a:lnTo>
                    <a:pt x="895" y="409"/>
                  </a:lnTo>
                  <a:lnTo>
                    <a:pt x="900" y="399"/>
                  </a:lnTo>
                  <a:lnTo>
                    <a:pt x="895" y="397"/>
                  </a:lnTo>
                  <a:lnTo>
                    <a:pt x="888" y="395"/>
                  </a:lnTo>
                  <a:lnTo>
                    <a:pt x="882" y="393"/>
                  </a:lnTo>
                  <a:lnTo>
                    <a:pt x="875" y="392"/>
                  </a:lnTo>
                  <a:lnTo>
                    <a:pt x="869" y="391"/>
                  </a:lnTo>
                  <a:lnTo>
                    <a:pt x="864" y="389"/>
                  </a:lnTo>
                  <a:lnTo>
                    <a:pt x="857" y="387"/>
                  </a:lnTo>
                  <a:lnTo>
                    <a:pt x="853" y="384"/>
                  </a:lnTo>
                  <a:lnTo>
                    <a:pt x="857" y="382"/>
                  </a:lnTo>
                  <a:lnTo>
                    <a:pt x="862" y="382"/>
                  </a:lnTo>
                  <a:lnTo>
                    <a:pt x="867" y="383"/>
                  </a:lnTo>
                  <a:lnTo>
                    <a:pt x="872" y="384"/>
                  </a:lnTo>
                  <a:lnTo>
                    <a:pt x="878" y="385"/>
                  </a:lnTo>
                  <a:lnTo>
                    <a:pt x="883" y="386"/>
                  </a:lnTo>
                  <a:lnTo>
                    <a:pt x="888" y="387"/>
                  </a:lnTo>
                  <a:lnTo>
                    <a:pt x="894" y="387"/>
                  </a:lnTo>
                  <a:lnTo>
                    <a:pt x="901" y="387"/>
                  </a:lnTo>
                  <a:lnTo>
                    <a:pt x="911" y="387"/>
                  </a:lnTo>
                  <a:lnTo>
                    <a:pt x="919" y="386"/>
                  </a:lnTo>
                  <a:lnTo>
                    <a:pt x="925" y="380"/>
                  </a:lnTo>
                  <a:lnTo>
                    <a:pt x="928" y="382"/>
                  </a:lnTo>
                  <a:lnTo>
                    <a:pt x="932" y="383"/>
                  </a:lnTo>
                  <a:lnTo>
                    <a:pt x="934" y="386"/>
                  </a:lnTo>
                  <a:lnTo>
                    <a:pt x="935" y="389"/>
                  </a:lnTo>
                  <a:lnTo>
                    <a:pt x="952" y="390"/>
                  </a:lnTo>
                  <a:lnTo>
                    <a:pt x="969" y="392"/>
                  </a:lnTo>
                  <a:lnTo>
                    <a:pt x="985" y="395"/>
                  </a:lnTo>
                  <a:lnTo>
                    <a:pt x="1001" y="398"/>
                  </a:lnTo>
                  <a:lnTo>
                    <a:pt x="1017" y="401"/>
                  </a:lnTo>
                  <a:lnTo>
                    <a:pt x="1033" y="404"/>
                  </a:lnTo>
                  <a:lnTo>
                    <a:pt x="1050" y="406"/>
                  </a:lnTo>
                  <a:lnTo>
                    <a:pt x="1067" y="406"/>
                  </a:lnTo>
                  <a:lnTo>
                    <a:pt x="1079" y="410"/>
                  </a:lnTo>
                  <a:lnTo>
                    <a:pt x="1091" y="412"/>
                  </a:lnTo>
                  <a:lnTo>
                    <a:pt x="1103" y="413"/>
                  </a:lnTo>
                  <a:lnTo>
                    <a:pt x="1114" y="414"/>
                  </a:lnTo>
                  <a:lnTo>
                    <a:pt x="1125" y="414"/>
                  </a:lnTo>
                  <a:lnTo>
                    <a:pt x="1137" y="415"/>
                  </a:lnTo>
                  <a:lnTo>
                    <a:pt x="1149" y="416"/>
                  </a:lnTo>
                  <a:lnTo>
                    <a:pt x="1161" y="419"/>
                  </a:lnTo>
                  <a:lnTo>
                    <a:pt x="1160" y="410"/>
                  </a:lnTo>
                  <a:lnTo>
                    <a:pt x="1154" y="403"/>
                  </a:lnTo>
                  <a:lnTo>
                    <a:pt x="1143" y="400"/>
                  </a:lnTo>
                  <a:lnTo>
                    <a:pt x="1132" y="399"/>
                  </a:lnTo>
                  <a:lnTo>
                    <a:pt x="1041" y="384"/>
                  </a:lnTo>
                  <a:lnTo>
                    <a:pt x="1039" y="380"/>
                  </a:lnTo>
                  <a:lnTo>
                    <a:pt x="1037" y="378"/>
                  </a:lnTo>
                  <a:lnTo>
                    <a:pt x="1032" y="378"/>
                  </a:lnTo>
                  <a:lnTo>
                    <a:pt x="1027" y="379"/>
                  </a:lnTo>
                  <a:lnTo>
                    <a:pt x="1022" y="380"/>
                  </a:lnTo>
                  <a:lnTo>
                    <a:pt x="1016" y="380"/>
                  </a:lnTo>
                  <a:lnTo>
                    <a:pt x="1012" y="379"/>
                  </a:lnTo>
                  <a:lnTo>
                    <a:pt x="1007" y="377"/>
                  </a:lnTo>
                  <a:lnTo>
                    <a:pt x="1003" y="379"/>
                  </a:lnTo>
                  <a:lnTo>
                    <a:pt x="999" y="378"/>
                  </a:lnTo>
                  <a:lnTo>
                    <a:pt x="996" y="376"/>
                  </a:lnTo>
                  <a:lnTo>
                    <a:pt x="991" y="375"/>
                  </a:lnTo>
                  <a:lnTo>
                    <a:pt x="972" y="372"/>
                  </a:lnTo>
                  <a:lnTo>
                    <a:pt x="952" y="370"/>
                  </a:lnTo>
                  <a:lnTo>
                    <a:pt x="934" y="367"/>
                  </a:lnTo>
                  <a:lnTo>
                    <a:pt x="915" y="365"/>
                  </a:lnTo>
                  <a:lnTo>
                    <a:pt x="897" y="363"/>
                  </a:lnTo>
                  <a:lnTo>
                    <a:pt x="879" y="360"/>
                  </a:lnTo>
                  <a:lnTo>
                    <a:pt x="860" y="357"/>
                  </a:lnTo>
                  <a:lnTo>
                    <a:pt x="842" y="352"/>
                  </a:lnTo>
                  <a:lnTo>
                    <a:pt x="845" y="349"/>
                  </a:lnTo>
                  <a:lnTo>
                    <a:pt x="861" y="351"/>
                  </a:lnTo>
                  <a:lnTo>
                    <a:pt x="878" y="352"/>
                  </a:lnTo>
                  <a:lnTo>
                    <a:pt x="895" y="353"/>
                  </a:lnTo>
                  <a:lnTo>
                    <a:pt x="911" y="353"/>
                  </a:lnTo>
                  <a:lnTo>
                    <a:pt x="928" y="354"/>
                  </a:lnTo>
                  <a:lnTo>
                    <a:pt x="945" y="354"/>
                  </a:lnTo>
                  <a:lnTo>
                    <a:pt x="962" y="356"/>
                  </a:lnTo>
                  <a:lnTo>
                    <a:pt x="978" y="358"/>
                  </a:lnTo>
                  <a:lnTo>
                    <a:pt x="979" y="359"/>
                  </a:lnTo>
                  <a:lnTo>
                    <a:pt x="982" y="360"/>
                  </a:lnTo>
                  <a:lnTo>
                    <a:pt x="984" y="360"/>
                  </a:lnTo>
                  <a:lnTo>
                    <a:pt x="986" y="360"/>
                  </a:lnTo>
                  <a:lnTo>
                    <a:pt x="987" y="357"/>
                  </a:lnTo>
                  <a:lnTo>
                    <a:pt x="988" y="352"/>
                  </a:lnTo>
                  <a:lnTo>
                    <a:pt x="988" y="348"/>
                  </a:lnTo>
                  <a:lnTo>
                    <a:pt x="988" y="344"/>
                  </a:lnTo>
                  <a:lnTo>
                    <a:pt x="975" y="344"/>
                  </a:lnTo>
                  <a:lnTo>
                    <a:pt x="963" y="341"/>
                  </a:lnTo>
                  <a:lnTo>
                    <a:pt x="951" y="339"/>
                  </a:lnTo>
                  <a:lnTo>
                    <a:pt x="939" y="336"/>
                  </a:lnTo>
                  <a:lnTo>
                    <a:pt x="928" y="333"/>
                  </a:lnTo>
                  <a:lnTo>
                    <a:pt x="917" y="330"/>
                  </a:lnTo>
                  <a:lnTo>
                    <a:pt x="906" y="327"/>
                  </a:lnTo>
                  <a:lnTo>
                    <a:pt x="894" y="326"/>
                  </a:lnTo>
                  <a:lnTo>
                    <a:pt x="897" y="323"/>
                  </a:lnTo>
                  <a:lnTo>
                    <a:pt x="901" y="321"/>
                  </a:lnTo>
                  <a:lnTo>
                    <a:pt x="908" y="320"/>
                  </a:lnTo>
                  <a:lnTo>
                    <a:pt x="912" y="320"/>
                  </a:lnTo>
                  <a:lnTo>
                    <a:pt x="920" y="322"/>
                  </a:lnTo>
                  <a:lnTo>
                    <a:pt x="928" y="323"/>
                  </a:lnTo>
                  <a:lnTo>
                    <a:pt x="936" y="323"/>
                  </a:lnTo>
                  <a:lnTo>
                    <a:pt x="944" y="323"/>
                  </a:lnTo>
                  <a:lnTo>
                    <a:pt x="950" y="323"/>
                  </a:lnTo>
                  <a:lnTo>
                    <a:pt x="958" y="323"/>
                  </a:lnTo>
                  <a:lnTo>
                    <a:pt x="966" y="324"/>
                  </a:lnTo>
                  <a:lnTo>
                    <a:pt x="974" y="325"/>
                  </a:lnTo>
                  <a:lnTo>
                    <a:pt x="974" y="311"/>
                  </a:lnTo>
                  <a:lnTo>
                    <a:pt x="969" y="304"/>
                  </a:lnTo>
                  <a:lnTo>
                    <a:pt x="959" y="300"/>
                  </a:lnTo>
                  <a:lnTo>
                    <a:pt x="947" y="300"/>
                  </a:lnTo>
                  <a:lnTo>
                    <a:pt x="934" y="300"/>
                  </a:lnTo>
                  <a:lnTo>
                    <a:pt x="920" y="301"/>
                  </a:lnTo>
                  <a:lnTo>
                    <a:pt x="907" y="300"/>
                  </a:lnTo>
                  <a:lnTo>
                    <a:pt x="897" y="296"/>
                  </a:lnTo>
                  <a:lnTo>
                    <a:pt x="903" y="292"/>
                  </a:lnTo>
                  <a:lnTo>
                    <a:pt x="910" y="291"/>
                  </a:lnTo>
                  <a:lnTo>
                    <a:pt x="918" y="291"/>
                  </a:lnTo>
                  <a:lnTo>
                    <a:pt x="925" y="288"/>
                  </a:lnTo>
                  <a:lnTo>
                    <a:pt x="930" y="288"/>
                  </a:lnTo>
                  <a:lnTo>
                    <a:pt x="934" y="288"/>
                  </a:lnTo>
                  <a:lnTo>
                    <a:pt x="939" y="288"/>
                  </a:lnTo>
                  <a:lnTo>
                    <a:pt x="945" y="290"/>
                  </a:lnTo>
                  <a:lnTo>
                    <a:pt x="949" y="290"/>
                  </a:lnTo>
                  <a:lnTo>
                    <a:pt x="954" y="288"/>
                  </a:lnTo>
                  <a:lnTo>
                    <a:pt x="960" y="288"/>
                  </a:lnTo>
                  <a:lnTo>
                    <a:pt x="964" y="287"/>
                  </a:lnTo>
                  <a:lnTo>
                    <a:pt x="959" y="281"/>
                  </a:lnTo>
                  <a:lnTo>
                    <a:pt x="954" y="273"/>
                  </a:lnTo>
                  <a:lnTo>
                    <a:pt x="951" y="264"/>
                  </a:lnTo>
                  <a:lnTo>
                    <a:pt x="953" y="255"/>
                  </a:lnTo>
                  <a:lnTo>
                    <a:pt x="962" y="249"/>
                  </a:lnTo>
                  <a:lnTo>
                    <a:pt x="970" y="244"/>
                  </a:lnTo>
                  <a:lnTo>
                    <a:pt x="977" y="236"/>
                  </a:lnTo>
                  <a:lnTo>
                    <a:pt x="985" y="229"/>
                  </a:lnTo>
                  <a:lnTo>
                    <a:pt x="990" y="221"/>
                  </a:lnTo>
                  <a:lnTo>
                    <a:pt x="995" y="213"/>
                  </a:lnTo>
                  <a:lnTo>
                    <a:pt x="998" y="203"/>
                  </a:lnTo>
                  <a:lnTo>
                    <a:pt x="999" y="193"/>
                  </a:lnTo>
                  <a:lnTo>
                    <a:pt x="993" y="187"/>
                  </a:lnTo>
                  <a:lnTo>
                    <a:pt x="995" y="180"/>
                  </a:lnTo>
                  <a:lnTo>
                    <a:pt x="996" y="173"/>
                  </a:lnTo>
                  <a:lnTo>
                    <a:pt x="993" y="166"/>
                  </a:lnTo>
                  <a:lnTo>
                    <a:pt x="991" y="154"/>
                  </a:lnTo>
                  <a:lnTo>
                    <a:pt x="993" y="141"/>
                  </a:lnTo>
                  <a:lnTo>
                    <a:pt x="997" y="129"/>
                  </a:lnTo>
                  <a:lnTo>
                    <a:pt x="1002" y="120"/>
                  </a:lnTo>
                  <a:lnTo>
                    <a:pt x="998" y="110"/>
                  </a:lnTo>
                  <a:lnTo>
                    <a:pt x="992" y="100"/>
                  </a:lnTo>
                  <a:lnTo>
                    <a:pt x="986" y="90"/>
                  </a:lnTo>
                  <a:lnTo>
                    <a:pt x="982" y="82"/>
                  </a:lnTo>
                  <a:lnTo>
                    <a:pt x="984" y="69"/>
                  </a:lnTo>
                  <a:lnTo>
                    <a:pt x="988" y="58"/>
                  </a:lnTo>
                  <a:lnTo>
                    <a:pt x="993" y="47"/>
                  </a:lnTo>
                  <a:lnTo>
                    <a:pt x="1001" y="37"/>
                  </a:lnTo>
                  <a:lnTo>
                    <a:pt x="1011" y="29"/>
                  </a:lnTo>
                  <a:lnTo>
                    <a:pt x="1020" y="21"/>
                  </a:lnTo>
                  <a:lnTo>
                    <a:pt x="1031" y="16"/>
                  </a:lnTo>
                  <a:lnTo>
                    <a:pt x="1043" y="11"/>
                  </a:lnTo>
                  <a:lnTo>
                    <a:pt x="1050" y="9"/>
                  </a:lnTo>
                  <a:lnTo>
                    <a:pt x="1058" y="7"/>
                  </a:lnTo>
                  <a:lnTo>
                    <a:pt x="1066" y="6"/>
                  </a:lnTo>
                  <a:lnTo>
                    <a:pt x="1076" y="5"/>
                  </a:lnTo>
                  <a:lnTo>
                    <a:pt x="1084" y="5"/>
                  </a:lnTo>
                  <a:lnTo>
                    <a:pt x="1093" y="4"/>
                  </a:lnTo>
                  <a:lnTo>
                    <a:pt x="1102" y="3"/>
                  </a:lnTo>
                  <a:lnTo>
                    <a:pt x="1110" y="0"/>
                  </a:lnTo>
                  <a:lnTo>
                    <a:pt x="1122" y="2"/>
                  </a:lnTo>
                  <a:lnTo>
                    <a:pt x="1134" y="4"/>
                  </a:lnTo>
                  <a:lnTo>
                    <a:pt x="1146" y="6"/>
                  </a:lnTo>
                  <a:lnTo>
                    <a:pt x="1158" y="8"/>
                  </a:lnTo>
                  <a:lnTo>
                    <a:pt x="1170" y="11"/>
                  </a:lnTo>
                  <a:lnTo>
                    <a:pt x="1181" y="16"/>
                  </a:lnTo>
                  <a:lnTo>
                    <a:pt x="1192" y="20"/>
                  </a:lnTo>
                  <a:lnTo>
                    <a:pt x="1201" y="26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4" name="Freeform 303"/>
            <p:cNvSpPr>
              <a:spLocks/>
            </p:cNvSpPr>
            <p:nvPr/>
          </p:nvSpPr>
          <p:spPr bwMode="auto">
            <a:xfrm>
              <a:off x="2312" y="912"/>
              <a:ext cx="63" cy="39"/>
            </a:xfrm>
            <a:custGeom>
              <a:avLst/>
              <a:gdLst>
                <a:gd name="T0" fmla="*/ 59 w 254"/>
                <a:gd name="T1" fmla="*/ 23 h 154"/>
                <a:gd name="T2" fmla="*/ 61 w 254"/>
                <a:gd name="T3" fmla="*/ 26 h 154"/>
                <a:gd name="T4" fmla="*/ 62 w 254"/>
                <a:gd name="T5" fmla="*/ 30 h 154"/>
                <a:gd name="T6" fmla="*/ 62 w 254"/>
                <a:gd name="T7" fmla="*/ 33 h 154"/>
                <a:gd name="T8" fmla="*/ 63 w 254"/>
                <a:gd name="T9" fmla="*/ 37 h 154"/>
                <a:gd name="T10" fmla="*/ 59 w 254"/>
                <a:gd name="T11" fmla="*/ 38 h 154"/>
                <a:gd name="T12" fmla="*/ 55 w 254"/>
                <a:gd name="T13" fmla="*/ 39 h 154"/>
                <a:gd name="T14" fmla="*/ 51 w 254"/>
                <a:gd name="T15" fmla="*/ 39 h 154"/>
                <a:gd name="T16" fmla="*/ 47 w 254"/>
                <a:gd name="T17" fmla="*/ 39 h 154"/>
                <a:gd name="T18" fmla="*/ 43 w 254"/>
                <a:gd name="T19" fmla="*/ 38 h 154"/>
                <a:gd name="T20" fmla="*/ 39 w 254"/>
                <a:gd name="T21" fmla="*/ 37 h 154"/>
                <a:gd name="T22" fmla="*/ 36 w 254"/>
                <a:gd name="T23" fmla="*/ 37 h 154"/>
                <a:gd name="T24" fmla="*/ 32 w 254"/>
                <a:gd name="T25" fmla="*/ 36 h 154"/>
                <a:gd name="T26" fmla="*/ 28 w 254"/>
                <a:gd name="T27" fmla="*/ 34 h 154"/>
                <a:gd name="T28" fmla="*/ 23 w 254"/>
                <a:gd name="T29" fmla="*/ 33 h 154"/>
                <a:gd name="T30" fmla="*/ 19 w 254"/>
                <a:gd name="T31" fmla="*/ 31 h 154"/>
                <a:gd name="T32" fmla="*/ 15 w 254"/>
                <a:gd name="T33" fmla="*/ 29 h 154"/>
                <a:gd name="T34" fmla="*/ 10 w 254"/>
                <a:gd name="T35" fmla="*/ 26 h 154"/>
                <a:gd name="T36" fmla="*/ 6 w 254"/>
                <a:gd name="T37" fmla="*/ 23 h 154"/>
                <a:gd name="T38" fmla="*/ 3 w 254"/>
                <a:gd name="T39" fmla="*/ 20 h 154"/>
                <a:gd name="T40" fmla="*/ 0 w 254"/>
                <a:gd name="T41" fmla="*/ 16 h 154"/>
                <a:gd name="T42" fmla="*/ 0 w 254"/>
                <a:gd name="T43" fmla="*/ 14 h 154"/>
                <a:gd name="T44" fmla="*/ 0 w 254"/>
                <a:gd name="T45" fmla="*/ 12 h 154"/>
                <a:gd name="T46" fmla="*/ 1 w 254"/>
                <a:gd name="T47" fmla="*/ 11 h 154"/>
                <a:gd name="T48" fmla="*/ 2 w 254"/>
                <a:gd name="T49" fmla="*/ 9 h 154"/>
                <a:gd name="T50" fmla="*/ 3 w 254"/>
                <a:gd name="T51" fmla="*/ 8 h 154"/>
                <a:gd name="T52" fmla="*/ 4 w 254"/>
                <a:gd name="T53" fmla="*/ 7 h 154"/>
                <a:gd name="T54" fmla="*/ 6 w 254"/>
                <a:gd name="T55" fmla="*/ 6 h 154"/>
                <a:gd name="T56" fmla="*/ 7 w 254"/>
                <a:gd name="T57" fmla="*/ 4 h 154"/>
                <a:gd name="T58" fmla="*/ 10 w 254"/>
                <a:gd name="T59" fmla="*/ 2 h 154"/>
                <a:gd name="T60" fmla="*/ 15 w 254"/>
                <a:gd name="T61" fmla="*/ 1 h 154"/>
                <a:gd name="T62" fmla="*/ 19 w 254"/>
                <a:gd name="T63" fmla="*/ 0 h 154"/>
                <a:gd name="T64" fmla="*/ 23 w 254"/>
                <a:gd name="T65" fmla="*/ 0 h 154"/>
                <a:gd name="T66" fmla="*/ 27 w 254"/>
                <a:gd name="T67" fmla="*/ 1 h 154"/>
                <a:gd name="T68" fmla="*/ 31 w 254"/>
                <a:gd name="T69" fmla="*/ 1 h 154"/>
                <a:gd name="T70" fmla="*/ 35 w 254"/>
                <a:gd name="T71" fmla="*/ 3 h 154"/>
                <a:gd name="T72" fmla="*/ 39 w 254"/>
                <a:gd name="T73" fmla="*/ 4 h 154"/>
                <a:gd name="T74" fmla="*/ 42 w 254"/>
                <a:gd name="T75" fmla="*/ 5 h 154"/>
                <a:gd name="T76" fmla="*/ 45 w 254"/>
                <a:gd name="T77" fmla="*/ 7 h 154"/>
                <a:gd name="T78" fmla="*/ 48 w 254"/>
                <a:gd name="T79" fmla="*/ 9 h 154"/>
                <a:gd name="T80" fmla="*/ 51 w 254"/>
                <a:gd name="T81" fmla="*/ 12 h 154"/>
                <a:gd name="T82" fmla="*/ 53 w 254"/>
                <a:gd name="T83" fmla="*/ 14 h 154"/>
                <a:gd name="T84" fmla="*/ 55 w 254"/>
                <a:gd name="T85" fmla="*/ 17 h 154"/>
                <a:gd name="T86" fmla="*/ 57 w 254"/>
                <a:gd name="T87" fmla="*/ 20 h 154"/>
                <a:gd name="T88" fmla="*/ 59 w 254"/>
                <a:gd name="T89" fmla="*/ 23 h 1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4"/>
                <a:gd name="T136" fmla="*/ 0 h 154"/>
                <a:gd name="T137" fmla="*/ 254 w 254"/>
                <a:gd name="T138" fmla="*/ 154 h 1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4" h="154">
                  <a:moveTo>
                    <a:pt x="238" y="90"/>
                  </a:moveTo>
                  <a:lnTo>
                    <a:pt x="244" y="103"/>
                  </a:lnTo>
                  <a:lnTo>
                    <a:pt x="248" y="117"/>
                  </a:lnTo>
                  <a:lnTo>
                    <a:pt x="251" y="132"/>
                  </a:lnTo>
                  <a:lnTo>
                    <a:pt x="254" y="147"/>
                  </a:lnTo>
                  <a:lnTo>
                    <a:pt x="238" y="151"/>
                  </a:lnTo>
                  <a:lnTo>
                    <a:pt x="222" y="154"/>
                  </a:lnTo>
                  <a:lnTo>
                    <a:pt x="206" y="154"/>
                  </a:lnTo>
                  <a:lnTo>
                    <a:pt x="190" y="153"/>
                  </a:lnTo>
                  <a:lnTo>
                    <a:pt x="174" y="150"/>
                  </a:lnTo>
                  <a:lnTo>
                    <a:pt x="159" y="148"/>
                  </a:lnTo>
                  <a:lnTo>
                    <a:pt x="144" y="145"/>
                  </a:lnTo>
                  <a:lnTo>
                    <a:pt x="129" y="141"/>
                  </a:lnTo>
                  <a:lnTo>
                    <a:pt x="112" y="135"/>
                  </a:lnTo>
                  <a:lnTo>
                    <a:pt x="94" y="129"/>
                  </a:lnTo>
                  <a:lnTo>
                    <a:pt x="77" y="121"/>
                  </a:lnTo>
                  <a:lnTo>
                    <a:pt x="59" y="114"/>
                  </a:lnTo>
                  <a:lnTo>
                    <a:pt x="42" y="104"/>
                  </a:lnTo>
                  <a:lnTo>
                    <a:pt x="26" y="92"/>
                  </a:lnTo>
                  <a:lnTo>
                    <a:pt x="13" y="79"/>
                  </a:lnTo>
                  <a:lnTo>
                    <a:pt x="1" y="64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4" y="42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8" y="27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42" y="7"/>
                  </a:lnTo>
                  <a:lnTo>
                    <a:pt x="59" y="2"/>
                  </a:lnTo>
                  <a:lnTo>
                    <a:pt x="75" y="0"/>
                  </a:lnTo>
                  <a:lnTo>
                    <a:pt x="92" y="0"/>
                  </a:lnTo>
                  <a:lnTo>
                    <a:pt x="108" y="2"/>
                  </a:lnTo>
                  <a:lnTo>
                    <a:pt x="126" y="5"/>
                  </a:lnTo>
                  <a:lnTo>
                    <a:pt x="142" y="10"/>
                  </a:lnTo>
                  <a:lnTo>
                    <a:pt x="156" y="14"/>
                  </a:lnTo>
                  <a:lnTo>
                    <a:pt x="169" y="20"/>
                  </a:lnTo>
                  <a:lnTo>
                    <a:pt x="182" y="28"/>
                  </a:lnTo>
                  <a:lnTo>
                    <a:pt x="193" y="37"/>
                  </a:lnTo>
                  <a:lnTo>
                    <a:pt x="204" y="46"/>
                  </a:lnTo>
                  <a:lnTo>
                    <a:pt x="213" y="57"/>
                  </a:lnTo>
                  <a:lnTo>
                    <a:pt x="222" y="68"/>
                  </a:lnTo>
                  <a:lnTo>
                    <a:pt x="231" y="79"/>
                  </a:lnTo>
                  <a:lnTo>
                    <a:pt x="238" y="9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5" name="Freeform 304"/>
            <p:cNvSpPr>
              <a:spLocks/>
            </p:cNvSpPr>
            <p:nvPr/>
          </p:nvSpPr>
          <p:spPr bwMode="auto">
            <a:xfrm>
              <a:off x="2327" y="917"/>
              <a:ext cx="36" cy="21"/>
            </a:xfrm>
            <a:custGeom>
              <a:avLst/>
              <a:gdLst>
                <a:gd name="T0" fmla="*/ 36 w 145"/>
                <a:gd name="T1" fmla="*/ 21 h 88"/>
                <a:gd name="T2" fmla="*/ 36 w 145"/>
                <a:gd name="T3" fmla="*/ 21 h 88"/>
                <a:gd name="T4" fmla="*/ 35 w 145"/>
                <a:gd name="T5" fmla="*/ 21 h 88"/>
                <a:gd name="T6" fmla="*/ 34 w 145"/>
                <a:gd name="T7" fmla="*/ 21 h 88"/>
                <a:gd name="T8" fmla="*/ 33 w 145"/>
                <a:gd name="T9" fmla="*/ 21 h 88"/>
                <a:gd name="T10" fmla="*/ 31 w 145"/>
                <a:gd name="T11" fmla="*/ 19 h 88"/>
                <a:gd name="T12" fmla="*/ 28 w 145"/>
                <a:gd name="T13" fmla="*/ 16 h 88"/>
                <a:gd name="T14" fmla="*/ 26 w 145"/>
                <a:gd name="T15" fmla="*/ 14 h 88"/>
                <a:gd name="T16" fmla="*/ 23 w 145"/>
                <a:gd name="T17" fmla="*/ 12 h 88"/>
                <a:gd name="T18" fmla="*/ 20 w 145"/>
                <a:gd name="T19" fmla="*/ 11 h 88"/>
                <a:gd name="T20" fmla="*/ 17 w 145"/>
                <a:gd name="T21" fmla="*/ 9 h 88"/>
                <a:gd name="T22" fmla="*/ 14 w 145"/>
                <a:gd name="T23" fmla="*/ 8 h 88"/>
                <a:gd name="T24" fmla="*/ 11 w 145"/>
                <a:gd name="T25" fmla="*/ 6 h 88"/>
                <a:gd name="T26" fmla="*/ 11 w 145"/>
                <a:gd name="T27" fmla="*/ 6 h 88"/>
                <a:gd name="T28" fmla="*/ 9 w 145"/>
                <a:gd name="T29" fmla="*/ 5 h 88"/>
                <a:gd name="T30" fmla="*/ 8 w 145"/>
                <a:gd name="T31" fmla="*/ 5 h 88"/>
                <a:gd name="T32" fmla="*/ 6 w 145"/>
                <a:gd name="T33" fmla="*/ 5 h 88"/>
                <a:gd name="T34" fmla="*/ 5 w 145"/>
                <a:gd name="T35" fmla="*/ 5 h 88"/>
                <a:gd name="T36" fmla="*/ 4 w 145"/>
                <a:gd name="T37" fmla="*/ 4 h 88"/>
                <a:gd name="T38" fmla="*/ 2 w 145"/>
                <a:gd name="T39" fmla="*/ 3 h 88"/>
                <a:gd name="T40" fmla="*/ 1 w 145"/>
                <a:gd name="T41" fmla="*/ 3 h 88"/>
                <a:gd name="T42" fmla="*/ 0 w 145"/>
                <a:gd name="T43" fmla="*/ 2 h 88"/>
                <a:gd name="T44" fmla="*/ 2 w 145"/>
                <a:gd name="T45" fmla="*/ 1 h 88"/>
                <a:gd name="T46" fmla="*/ 4 w 145"/>
                <a:gd name="T47" fmla="*/ 1 h 88"/>
                <a:gd name="T48" fmla="*/ 7 w 145"/>
                <a:gd name="T49" fmla="*/ 0 h 88"/>
                <a:gd name="T50" fmla="*/ 9 w 145"/>
                <a:gd name="T51" fmla="*/ 0 h 88"/>
                <a:gd name="T52" fmla="*/ 12 w 145"/>
                <a:gd name="T53" fmla="*/ 0 h 88"/>
                <a:gd name="T54" fmla="*/ 14 w 145"/>
                <a:gd name="T55" fmla="*/ 0 h 88"/>
                <a:gd name="T56" fmla="*/ 16 w 145"/>
                <a:gd name="T57" fmla="*/ 1 h 88"/>
                <a:gd name="T58" fmla="*/ 18 w 145"/>
                <a:gd name="T59" fmla="*/ 2 h 88"/>
                <a:gd name="T60" fmla="*/ 21 w 145"/>
                <a:gd name="T61" fmla="*/ 3 h 88"/>
                <a:gd name="T62" fmla="*/ 24 w 145"/>
                <a:gd name="T63" fmla="*/ 5 h 88"/>
                <a:gd name="T64" fmla="*/ 27 w 145"/>
                <a:gd name="T65" fmla="*/ 7 h 88"/>
                <a:gd name="T66" fmla="*/ 30 w 145"/>
                <a:gd name="T67" fmla="*/ 9 h 88"/>
                <a:gd name="T68" fmla="*/ 32 w 145"/>
                <a:gd name="T69" fmla="*/ 12 h 88"/>
                <a:gd name="T70" fmla="*/ 34 w 145"/>
                <a:gd name="T71" fmla="*/ 15 h 88"/>
                <a:gd name="T72" fmla="*/ 36 w 145"/>
                <a:gd name="T73" fmla="*/ 18 h 88"/>
                <a:gd name="T74" fmla="*/ 36 w 145"/>
                <a:gd name="T75" fmla="*/ 21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88"/>
                <a:gd name="T116" fmla="*/ 145 w 145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88">
                  <a:moveTo>
                    <a:pt x="145" y="87"/>
                  </a:moveTo>
                  <a:lnTo>
                    <a:pt x="143" y="88"/>
                  </a:lnTo>
                  <a:lnTo>
                    <a:pt x="140" y="88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24" y="78"/>
                  </a:lnTo>
                  <a:lnTo>
                    <a:pt x="114" y="68"/>
                  </a:lnTo>
                  <a:lnTo>
                    <a:pt x="104" y="60"/>
                  </a:lnTo>
                  <a:lnTo>
                    <a:pt x="93" y="52"/>
                  </a:lnTo>
                  <a:lnTo>
                    <a:pt x="81" y="45"/>
                  </a:lnTo>
                  <a:lnTo>
                    <a:pt x="69" y="37"/>
                  </a:lnTo>
                  <a:lnTo>
                    <a:pt x="56" y="32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38" y="23"/>
                  </a:lnTo>
                  <a:lnTo>
                    <a:pt x="32" y="22"/>
                  </a:lnTo>
                  <a:lnTo>
                    <a:pt x="26" y="21"/>
                  </a:lnTo>
                  <a:lnTo>
                    <a:pt x="20" y="19"/>
                  </a:lnTo>
                  <a:lnTo>
                    <a:pt x="15" y="16"/>
                  </a:lnTo>
                  <a:lnTo>
                    <a:pt x="9" y="14"/>
                  </a:lnTo>
                  <a:lnTo>
                    <a:pt x="4" y="11"/>
                  </a:lnTo>
                  <a:lnTo>
                    <a:pt x="0" y="8"/>
                  </a:lnTo>
                  <a:lnTo>
                    <a:pt x="8" y="6"/>
                  </a:lnTo>
                  <a:lnTo>
                    <a:pt x="18" y="3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6" y="3"/>
                  </a:lnTo>
                  <a:lnTo>
                    <a:pt x="74" y="8"/>
                  </a:lnTo>
                  <a:lnTo>
                    <a:pt x="86" y="14"/>
                  </a:lnTo>
                  <a:lnTo>
                    <a:pt x="98" y="21"/>
                  </a:lnTo>
                  <a:lnTo>
                    <a:pt x="109" y="29"/>
                  </a:lnTo>
                  <a:lnTo>
                    <a:pt x="120" y="39"/>
                  </a:lnTo>
                  <a:lnTo>
                    <a:pt x="130" y="50"/>
                  </a:lnTo>
                  <a:lnTo>
                    <a:pt x="137" y="61"/>
                  </a:lnTo>
                  <a:lnTo>
                    <a:pt x="143" y="74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6" name="Freeform 305"/>
            <p:cNvSpPr>
              <a:spLocks/>
            </p:cNvSpPr>
            <p:nvPr/>
          </p:nvSpPr>
          <p:spPr bwMode="auto">
            <a:xfrm>
              <a:off x="2320" y="923"/>
              <a:ext cx="30" cy="17"/>
            </a:xfrm>
            <a:custGeom>
              <a:avLst/>
              <a:gdLst>
                <a:gd name="T0" fmla="*/ 8 w 118"/>
                <a:gd name="T1" fmla="*/ 1 h 69"/>
                <a:gd name="T2" fmla="*/ 10 w 118"/>
                <a:gd name="T3" fmla="*/ 3 h 69"/>
                <a:gd name="T4" fmla="*/ 11 w 118"/>
                <a:gd name="T5" fmla="*/ 4 h 69"/>
                <a:gd name="T6" fmla="*/ 13 w 118"/>
                <a:gd name="T7" fmla="*/ 5 h 69"/>
                <a:gd name="T8" fmla="*/ 15 w 118"/>
                <a:gd name="T9" fmla="*/ 6 h 69"/>
                <a:gd name="T10" fmla="*/ 17 w 118"/>
                <a:gd name="T11" fmla="*/ 6 h 69"/>
                <a:gd name="T12" fmla="*/ 19 w 118"/>
                <a:gd name="T13" fmla="*/ 7 h 69"/>
                <a:gd name="T14" fmla="*/ 21 w 118"/>
                <a:gd name="T15" fmla="*/ 8 h 69"/>
                <a:gd name="T16" fmla="*/ 22 w 118"/>
                <a:gd name="T17" fmla="*/ 9 h 69"/>
                <a:gd name="T18" fmla="*/ 30 w 118"/>
                <a:gd name="T19" fmla="*/ 17 h 69"/>
                <a:gd name="T20" fmla="*/ 28 w 118"/>
                <a:gd name="T21" fmla="*/ 17 h 69"/>
                <a:gd name="T22" fmla="*/ 25 w 118"/>
                <a:gd name="T23" fmla="*/ 17 h 69"/>
                <a:gd name="T24" fmla="*/ 23 w 118"/>
                <a:gd name="T25" fmla="*/ 16 h 69"/>
                <a:gd name="T26" fmla="*/ 21 w 118"/>
                <a:gd name="T27" fmla="*/ 15 h 69"/>
                <a:gd name="T28" fmla="*/ 18 w 118"/>
                <a:gd name="T29" fmla="*/ 14 h 69"/>
                <a:gd name="T30" fmla="*/ 16 w 118"/>
                <a:gd name="T31" fmla="*/ 13 h 69"/>
                <a:gd name="T32" fmla="*/ 13 w 118"/>
                <a:gd name="T33" fmla="*/ 11 h 69"/>
                <a:gd name="T34" fmla="*/ 11 w 118"/>
                <a:gd name="T35" fmla="*/ 10 h 69"/>
                <a:gd name="T36" fmla="*/ 9 w 118"/>
                <a:gd name="T37" fmla="*/ 9 h 69"/>
                <a:gd name="T38" fmla="*/ 8 w 118"/>
                <a:gd name="T39" fmla="*/ 8 h 69"/>
                <a:gd name="T40" fmla="*/ 6 w 118"/>
                <a:gd name="T41" fmla="*/ 7 h 69"/>
                <a:gd name="T42" fmla="*/ 5 w 118"/>
                <a:gd name="T43" fmla="*/ 6 h 69"/>
                <a:gd name="T44" fmla="*/ 3 w 118"/>
                <a:gd name="T45" fmla="*/ 5 h 69"/>
                <a:gd name="T46" fmla="*/ 2 w 118"/>
                <a:gd name="T47" fmla="*/ 4 h 69"/>
                <a:gd name="T48" fmla="*/ 1 w 118"/>
                <a:gd name="T49" fmla="*/ 2 h 69"/>
                <a:gd name="T50" fmla="*/ 0 w 118"/>
                <a:gd name="T51" fmla="*/ 0 h 69"/>
                <a:gd name="T52" fmla="*/ 1 w 118"/>
                <a:gd name="T53" fmla="*/ 0 h 69"/>
                <a:gd name="T54" fmla="*/ 2 w 118"/>
                <a:gd name="T55" fmla="*/ 0 h 69"/>
                <a:gd name="T56" fmla="*/ 3 w 118"/>
                <a:gd name="T57" fmla="*/ 0 h 69"/>
                <a:gd name="T58" fmla="*/ 4 w 118"/>
                <a:gd name="T59" fmla="*/ 0 h 69"/>
                <a:gd name="T60" fmla="*/ 5 w 118"/>
                <a:gd name="T61" fmla="*/ 1 h 69"/>
                <a:gd name="T62" fmla="*/ 6 w 118"/>
                <a:gd name="T63" fmla="*/ 1 h 69"/>
                <a:gd name="T64" fmla="*/ 7 w 118"/>
                <a:gd name="T65" fmla="*/ 1 h 69"/>
                <a:gd name="T66" fmla="*/ 8 w 118"/>
                <a:gd name="T67" fmla="*/ 1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8"/>
                <a:gd name="T103" fmla="*/ 0 h 69"/>
                <a:gd name="T104" fmla="*/ 118 w 118"/>
                <a:gd name="T105" fmla="*/ 69 h 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8" h="69">
                  <a:moveTo>
                    <a:pt x="31" y="5"/>
                  </a:moveTo>
                  <a:lnTo>
                    <a:pt x="39" y="11"/>
                  </a:lnTo>
                  <a:lnTo>
                    <a:pt x="45" y="15"/>
                  </a:lnTo>
                  <a:lnTo>
                    <a:pt x="53" y="20"/>
                  </a:lnTo>
                  <a:lnTo>
                    <a:pt x="59" y="23"/>
                  </a:lnTo>
                  <a:lnTo>
                    <a:pt x="67" y="26"/>
                  </a:lnTo>
                  <a:lnTo>
                    <a:pt x="73" y="29"/>
                  </a:lnTo>
                  <a:lnTo>
                    <a:pt x="81" y="34"/>
                  </a:lnTo>
                  <a:lnTo>
                    <a:pt x="88" y="37"/>
                  </a:lnTo>
                  <a:lnTo>
                    <a:pt x="118" y="69"/>
                  </a:lnTo>
                  <a:lnTo>
                    <a:pt x="109" y="69"/>
                  </a:lnTo>
                  <a:lnTo>
                    <a:pt x="100" y="67"/>
                  </a:lnTo>
                  <a:lnTo>
                    <a:pt x="91" y="65"/>
                  </a:lnTo>
                  <a:lnTo>
                    <a:pt x="81" y="61"/>
                  </a:lnTo>
                  <a:lnTo>
                    <a:pt x="71" y="55"/>
                  </a:lnTo>
                  <a:lnTo>
                    <a:pt x="61" y="51"/>
                  </a:lnTo>
                  <a:lnTo>
                    <a:pt x="52" y="45"/>
                  </a:lnTo>
                  <a:lnTo>
                    <a:pt x="42" y="42"/>
                  </a:lnTo>
                  <a:lnTo>
                    <a:pt x="37" y="38"/>
                  </a:lnTo>
                  <a:lnTo>
                    <a:pt x="30" y="34"/>
                  </a:lnTo>
                  <a:lnTo>
                    <a:pt x="25" y="29"/>
                  </a:lnTo>
                  <a:lnTo>
                    <a:pt x="18" y="25"/>
                  </a:lnTo>
                  <a:lnTo>
                    <a:pt x="13" y="21"/>
                  </a:lnTo>
                  <a:lnTo>
                    <a:pt x="7" y="15"/>
                  </a:lnTo>
                  <a:lnTo>
                    <a:pt x="3" y="9"/>
                  </a:lnTo>
                  <a:lnTo>
                    <a:pt x="0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5"/>
                  </a:lnTo>
                  <a:lnTo>
                    <a:pt x="22" y="4"/>
                  </a:lnTo>
                  <a:lnTo>
                    <a:pt x="27" y="3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7" name="Freeform 306"/>
            <p:cNvSpPr>
              <a:spLocks/>
            </p:cNvSpPr>
            <p:nvPr/>
          </p:nvSpPr>
          <p:spPr bwMode="auto">
            <a:xfrm>
              <a:off x="2304" y="951"/>
              <a:ext cx="58" cy="46"/>
            </a:xfrm>
            <a:custGeom>
              <a:avLst/>
              <a:gdLst>
                <a:gd name="T0" fmla="*/ 31 w 232"/>
                <a:gd name="T1" fmla="*/ 5 h 186"/>
                <a:gd name="T2" fmla="*/ 34 w 232"/>
                <a:gd name="T3" fmla="*/ 6 h 186"/>
                <a:gd name="T4" fmla="*/ 37 w 232"/>
                <a:gd name="T5" fmla="*/ 3 h 186"/>
                <a:gd name="T6" fmla="*/ 42 w 232"/>
                <a:gd name="T7" fmla="*/ 10 h 186"/>
                <a:gd name="T8" fmla="*/ 47 w 232"/>
                <a:gd name="T9" fmla="*/ 12 h 186"/>
                <a:gd name="T10" fmla="*/ 51 w 232"/>
                <a:gd name="T11" fmla="*/ 10 h 186"/>
                <a:gd name="T12" fmla="*/ 56 w 232"/>
                <a:gd name="T13" fmla="*/ 9 h 186"/>
                <a:gd name="T14" fmla="*/ 58 w 232"/>
                <a:gd name="T15" fmla="*/ 17 h 186"/>
                <a:gd name="T16" fmla="*/ 57 w 232"/>
                <a:gd name="T17" fmla="*/ 20 h 186"/>
                <a:gd name="T18" fmla="*/ 55 w 232"/>
                <a:gd name="T19" fmla="*/ 20 h 186"/>
                <a:gd name="T20" fmla="*/ 51 w 232"/>
                <a:gd name="T21" fmla="*/ 20 h 186"/>
                <a:gd name="T22" fmla="*/ 50 w 232"/>
                <a:gd name="T23" fmla="*/ 22 h 186"/>
                <a:gd name="T24" fmla="*/ 52 w 232"/>
                <a:gd name="T25" fmla="*/ 24 h 186"/>
                <a:gd name="T26" fmla="*/ 45 w 232"/>
                <a:gd name="T27" fmla="*/ 27 h 186"/>
                <a:gd name="T28" fmla="*/ 45 w 232"/>
                <a:gd name="T29" fmla="*/ 30 h 186"/>
                <a:gd name="T30" fmla="*/ 48 w 232"/>
                <a:gd name="T31" fmla="*/ 31 h 186"/>
                <a:gd name="T32" fmla="*/ 48 w 232"/>
                <a:gd name="T33" fmla="*/ 33 h 186"/>
                <a:gd name="T34" fmla="*/ 45 w 232"/>
                <a:gd name="T35" fmla="*/ 34 h 186"/>
                <a:gd name="T36" fmla="*/ 46 w 232"/>
                <a:gd name="T37" fmla="*/ 36 h 186"/>
                <a:gd name="T38" fmla="*/ 46 w 232"/>
                <a:gd name="T39" fmla="*/ 38 h 186"/>
                <a:gd name="T40" fmla="*/ 41 w 232"/>
                <a:gd name="T41" fmla="*/ 37 h 186"/>
                <a:gd name="T42" fmla="*/ 36 w 232"/>
                <a:gd name="T43" fmla="*/ 35 h 186"/>
                <a:gd name="T44" fmla="*/ 31 w 232"/>
                <a:gd name="T45" fmla="*/ 33 h 186"/>
                <a:gd name="T46" fmla="*/ 28 w 232"/>
                <a:gd name="T47" fmla="*/ 31 h 186"/>
                <a:gd name="T48" fmla="*/ 27 w 232"/>
                <a:gd name="T49" fmla="*/ 26 h 186"/>
                <a:gd name="T50" fmla="*/ 22 w 232"/>
                <a:gd name="T51" fmla="*/ 26 h 186"/>
                <a:gd name="T52" fmla="*/ 19 w 232"/>
                <a:gd name="T53" fmla="*/ 29 h 186"/>
                <a:gd name="T54" fmla="*/ 20 w 232"/>
                <a:gd name="T55" fmla="*/ 32 h 186"/>
                <a:gd name="T56" fmla="*/ 21 w 232"/>
                <a:gd name="T57" fmla="*/ 34 h 186"/>
                <a:gd name="T58" fmla="*/ 17 w 232"/>
                <a:gd name="T59" fmla="*/ 31 h 186"/>
                <a:gd name="T60" fmla="*/ 17 w 232"/>
                <a:gd name="T61" fmla="*/ 36 h 186"/>
                <a:gd name="T62" fmla="*/ 22 w 232"/>
                <a:gd name="T63" fmla="*/ 38 h 186"/>
                <a:gd name="T64" fmla="*/ 15 w 232"/>
                <a:gd name="T65" fmla="*/ 37 h 186"/>
                <a:gd name="T66" fmla="*/ 17 w 232"/>
                <a:gd name="T67" fmla="*/ 41 h 186"/>
                <a:gd name="T68" fmla="*/ 19 w 232"/>
                <a:gd name="T69" fmla="*/ 42 h 186"/>
                <a:gd name="T70" fmla="*/ 15 w 232"/>
                <a:gd name="T71" fmla="*/ 43 h 186"/>
                <a:gd name="T72" fmla="*/ 16 w 232"/>
                <a:gd name="T73" fmla="*/ 46 h 186"/>
                <a:gd name="T74" fmla="*/ 13 w 232"/>
                <a:gd name="T75" fmla="*/ 46 h 186"/>
                <a:gd name="T76" fmla="*/ 10 w 232"/>
                <a:gd name="T77" fmla="*/ 43 h 186"/>
                <a:gd name="T78" fmla="*/ 8 w 232"/>
                <a:gd name="T79" fmla="*/ 39 h 186"/>
                <a:gd name="T80" fmla="*/ 2 w 232"/>
                <a:gd name="T81" fmla="*/ 27 h 186"/>
                <a:gd name="T82" fmla="*/ 7 w 232"/>
                <a:gd name="T83" fmla="*/ 18 h 186"/>
                <a:gd name="T84" fmla="*/ 10 w 232"/>
                <a:gd name="T85" fmla="*/ 12 h 186"/>
                <a:gd name="T86" fmla="*/ 12 w 232"/>
                <a:gd name="T87" fmla="*/ 12 h 186"/>
                <a:gd name="T88" fmla="*/ 17 w 232"/>
                <a:gd name="T89" fmla="*/ 15 h 186"/>
                <a:gd name="T90" fmla="*/ 20 w 232"/>
                <a:gd name="T91" fmla="*/ 18 h 186"/>
                <a:gd name="T92" fmla="*/ 17 w 232"/>
                <a:gd name="T93" fmla="*/ 21 h 186"/>
                <a:gd name="T94" fmla="*/ 21 w 232"/>
                <a:gd name="T95" fmla="*/ 23 h 186"/>
                <a:gd name="T96" fmla="*/ 27 w 232"/>
                <a:gd name="T97" fmla="*/ 23 h 186"/>
                <a:gd name="T98" fmla="*/ 30 w 232"/>
                <a:gd name="T99" fmla="*/ 19 h 186"/>
                <a:gd name="T100" fmla="*/ 29 w 232"/>
                <a:gd name="T101" fmla="*/ 17 h 186"/>
                <a:gd name="T102" fmla="*/ 25 w 232"/>
                <a:gd name="T103" fmla="*/ 15 h 186"/>
                <a:gd name="T104" fmla="*/ 23 w 232"/>
                <a:gd name="T105" fmla="*/ 10 h 186"/>
                <a:gd name="T106" fmla="*/ 21 w 232"/>
                <a:gd name="T107" fmla="*/ 5 h 186"/>
                <a:gd name="T108" fmla="*/ 22 w 232"/>
                <a:gd name="T109" fmla="*/ 2 h 186"/>
                <a:gd name="T110" fmla="*/ 26 w 232"/>
                <a:gd name="T111" fmla="*/ 0 h 186"/>
                <a:gd name="T112" fmla="*/ 30 w 232"/>
                <a:gd name="T113" fmla="*/ 1 h 186"/>
                <a:gd name="T114" fmla="*/ 31 w 232"/>
                <a:gd name="T115" fmla="*/ 4 h 1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2"/>
                <a:gd name="T175" fmla="*/ 0 h 186"/>
                <a:gd name="T176" fmla="*/ 232 w 232"/>
                <a:gd name="T177" fmla="*/ 186 h 1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2" h="186">
                  <a:moveTo>
                    <a:pt x="125" y="15"/>
                  </a:moveTo>
                  <a:lnTo>
                    <a:pt x="126" y="18"/>
                  </a:lnTo>
                  <a:lnTo>
                    <a:pt x="126" y="22"/>
                  </a:lnTo>
                  <a:lnTo>
                    <a:pt x="128" y="26"/>
                  </a:lnTo>
                  <a:lnTo>
                    <a:pt x="132" y="28"/>
                  </a:lnTo>
                  <a:lnTo>
                    <a:pt x="137" y="26"/>
                  </a:lnTo>
                  <a:lnTo>
                    <a:pt x="141" y="22"/>
                  </a:lnTo>
                  <a:lnTo>
                    <a:pt x="146" y="19"/>
                  </a:lnTo>
                  <a:lnTo>
                    <a:pt x="148" y="14"/>
                  </a:lnTo>
                  <a:lnTo>
                    <a:pt x="158" y="19"/>
                  </a:lnTo>
                  <a:lnTo>
                    <a:pt x="162" y="31"/>
                  </a:lnTo>
                  <a:lnTo>
                    <a:pt x="166" y="41"/>
                  </a:lnTo>
                  <a:lnTo>
                    <a:pt x="177" y="44"/>
                  </a:lnTo>
                  <a:lnTo>
                    <a:pt x="182" y="48"/>
                  </a:lnTo>
                  <a:lnTo>
                    <a:pt x="187" y="48"/>
                  </a:lnTo>
                  <a:lnTo>
                    <a:pt x="192" y="47"/>
                  </a:lnTo>
                  <a:lnTo>
                    <a:pt x="197" y="44"/>
                  </a:lnTo>
                  <a:lnTo>
                    <a:pt x="202" y="39"/>
                  </a:lnTo>
                  <a:lnTo>
                    <a:pt x="208" y="38"/>
                  </a:lnTo>
                  <a:lnTo>
                    <a:pt x="214" y="38"/>
                  </a:lnTo>
                  <a:lnTo>
                    <a:pt x="222" y="38"/>
                  </a:lnTo>
                  <a:lnTo>
                    <a:pt x="229" y="45"/>
                  </a:lnTo>
                  <a:lnTo>
                    <a:pt x="232" y="56"/>
                  </a:lnTo>
                  <a:lnTo>
                    <a:pt x="231" y="68"/>
                  </a:lnTo>
                  <a:lnTo>
                    <a:pt x="230" y="79"/>
                  </a:lnTo>
                  <a:lnTo>
                    <a:pt x="228" y="81"/>
                  </a:lnTo>
                  <a:lnTo>
                    <a:pt x="226" y="81"/>
                  </a:lnTo>
                  <a:lnTo>
                    <a:pt x="224" y="81"/>
                  </a:lnTo>
                  <a:lnTo>
                    <a:pt x="222" y="81"/>
                  </a:lnTo>
                  <a:lnTo>
                    <a:pt x="218" y="80"/>
                  </a:lnTo>
                  <a:lnTo>
                    <a:pt x="213" y="79"/>
                  </a:lnTo>
                  <a:lnTo>
                    <a:pt x="208" y="80"/>
                  </a:lnTo>
                  <a:lnTo>
                    <a:pt x="203" y="81"/>
                  </a:lnTo>
                  <a:lnTo>
                    <a:pt x="200" y="83"/>
                  </a:lnTo>
                  <a:lnTo>
                    <a:pt x="199" y="86"/>
                  </a:lnTo>
                  <a:lnTo>
                    <a:pt x="199" y="90"/>
                  </a:lnTo>
                  <a:lnTo>
                    <a:pt x="199" y="93"/>
                  </a:lnTo>
                  <a:lnTo>
                    <a:pt x="203" y="96"/>
                  </a:lnTo>
                  <a:lnTo>
                    <a:pt x="206" y="99"/>
                  </a:lnTo>
                  <a:lnTo>
                    <a:pt x="210" y="103"/>
                  </a:lnTo>
                  <a:lnTo>
                    <a:pt x="210" y="108"/>
                  </a:lnTo>
                  <a:lnTo>
                    <a:pt x="178" y="108"/>
                  </a:lnTo>
                  <a:lnTo>
                    <a:pt x="176" y="112"/>
                  </a:lnTo>
                  <a:lnTo>
                    <a:pt x="177" y="118"/>
                  </a:lnTo>
                  <a:lnTo>
                    <a:pt x="179" y="122"/>
                  </a:lnTo>
                  <a:lnTo>
                    <a:pt x="182" y="125"/>
                  </a:lnTo>
                  <a:lnTo>
                    <a:pt x="186" y="127"/>
                  </a:lnTo>
                  <a:lnTo>
                    <a:pt x="191" y="126"/>
                  </a:lnTo>
                  <a:lnTo>
                    <a:pt x="196" y="127"/>
                  </a:lnTo>
                  <a:lnTo>
                    <a:pt x="197" y="132"/>
                  </a:lnTo>
                  <a:lnTo>
                    <a:pt x="192" y="132"/>
                  </a:lnTo>
                  <a:lnTo>
                    <a:pt x="188" y="133"/>
                  </a:lnTo>
                  <a:lnTo>
                    <a:pt x="184" y="135"/>
                  </a:lnTo>
                  <a:lnTo>
                    <a:pt x="180" y="137"/>
                  </a:lnTo>
                  <a:lnTo>
                    <a:pt x="182" y="140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9"/>
                  </a:lnTo>
                  <a:lnTo>
                    <a:pt x="188" y="149"/>
                  </a:lnTo>
                  <a:lnTo>
                    <a:pt x="182" y="153"/>
                  </a:lnTo>
                  <a:lnTo>
                    <a:pt x="176" y="156"/>
                  </a:lnTo>
                  <a:lnTo>
                    <a:pt x="170" y="153"/>
                  </a:lnTo>
                  <a:lnTo>
                    <a:pt x="163" y="151"/>
                  </a:lnTo>
                  <a:lnTo>
                    <a:pt x="157" y="147"/>
                  </a:lnTo>
                  <a:lnTo>
                    <a:pt x="150" y="144"/>
                  </a:lnTo>
                  <a:lnTo>
                    <a:pt x="144" y="140"/>
                  </a:lnTo>
                  <a:lnTo>
                    <a:pt x="136" y="140"/>
                  </a:lnTo>
                  <a:lnTo>
                    <a:pt x="132" y="137"/>
                  </a:lnTo>
                  <a:lnTo>
                    <a:pt x="126" y="134"/>
                  </a:lnTo>
                  <a:lnTo>
                    <a:pt x="121" y="132"/>
                  </a:lnTo>
                  <a:lnTo>
                    <a:pt x="116" y="127"/>
                  </a:lnTo>
                  <a:lnTo>
                    <a:pt x="111" y="124"/>
                  </a:lnTo>
                  <a:lnTo>
                    <a:pt x="108" y="119"/>
                  </a:lnTo>
                  <a:lnTo>
                    <a:pt x="106" y="113"/>
                  </a:lnTo>
                  <a:lnTo>
                    <a:pt x="106" y="106"/>
                  </a:lnTo>
                  <a:lnTo>
                    <a:pt x="99" y="100"/>
                  </a:lnTo>
                  <a:lnTo>
                    <a:pt x="93" y="103"/>
                  </a:lnTo>
                  <a:lnTo>
                    <a:pt x="86" y="107"/>
                  </a:lnTo>
                  <a:lnTo>
                    <a:pt x="79" y="110"/>
                  </a:lnTo>
                  <a:lnTo>
                    <a:pt x="75" y="113"/>
                  </a:lnTo>
                  <a:lnTo>
                    <a:pt x="74" y="119"/>
                  </a:lnTo>
                  <a:lnTo>
                    <a:pt x="75" y="123"/>
                  </a:lnTo>
                  <a:lnTo>
                    <a:pt x="77" y="127"/>
                  </a:lnTo>
                  <a:lnTo>
                    <a:pt x="80" y="130"/>
                  </a:lnTo>
                  <a:lnTo>
                    <a:pt x="81" y="132"/>
                  </a:lnTo>
                  <a:lnTo>
                    <a:pt x="83" y="135"/>
                  </a:lnTo>
                  <a:lnTo>
                    <a:pt x="85" y="137"/>
                  </a:lnTo>
                  <a:lnTo>
                    <a:pt x="79" y="135"/>
                  </a:lnTo>
                  <a:lnTo>
                    <a:pt x="72" y="130"/>
                  </a:lnTo>
                  <a:lnTo>
                    <a:pt x="66" y="126"/>
                  </a:lnTo>
                  <a:lnTo>
                    <a:pt x="59" y="127"/>
                  </a:lnTo>
                  <a:lnTo>
                    <a:pt x="62" y="136"/>
                  </a:lnTo>
                  <a:lnTo>
                    <a:pt x="68" y="144"/>
                  </a:lnTo>
                  <a:lnTo>
                    <a:pt x="75" y="150"/>
                  </a:lnTo>
                  <a:lnTo>
                    <a:pt x="83" y="154"/>
                  </a:lnTo>
                  <a:lnTo>
                    <a:pt x="87" y="154"/>
                  </a:lnTo>
                  <a:lnTo>
                    <a:pt x="79" y="156"/>
                  </a:lnTo>
                  <a:lnTo>
                    <a:pt x="69" y="151"/>
                  </a:lnTo>
                  <a:lnTo>
                    <a:pt x="61" y="150"/>
                  </a:lnTo>
                  <a:lnTo>
                    <a:pt x="57" y="158"/>
                  </a:lnTo>
                  <a:lnTo>
                    <a:pt x="61" y="164"/>
                  </a:lnTo>
                  <a:lnTo>
                    <a:pt x="68" y="167"/>
                  </a:lnTo>
                  <a:lnTo>
                    <a:pt x="75" y="169"/>
                  </a:lnTo>
                  <a:lnTo>
                    <a:pt x="83" y="170"/>
                  </a:lnTo>
                  <a:lnTo>
                    <a:pt x="77" y="171"/>
                  </a:lnTo>
                  <a:lnTo>
                    <a:pt x="71" y="170"/>
                  </a:lnTo>
                  <a:lnTo>
                    <a:pt x="65" y="171"/>
                  </a:lnTo>
                  <a:lnTo>
                    <a:pt x="59" y="175"/>
                  </a:lnTo>
                  <a:lnTo>
                    <a:pt x="59" y="178"/>
                  </a:lnTo>
                  <a:lnTo>
                    <a:pt x="61" y="182"/>
                  </a:lnTo>
                  <a:lnTo>
                    <a:pt x="64" y="184"/>
                  </a:lnTo>
                  <a:lnTo>
                    <a:pt x="66" y="184"/>
                  </a:lnTo>
                  <a:lnTo>
                    <a:pt x="59" y="186"/>
                  </a:lnTo>
                  <a:lnTo>
                    <a:pt x="53" y="186"/>
                  </a:lnTo>
                  <a:lnTo>
                    <a:pt x="46" y="185"/>
                  </a:lnTo>
                  <a:lnTo>
                    <a:pt x="40" y="180"/>
                  </a:lnTo>
                  <a:lnTo>
                    <a:pt x="38" y="175"/>
                  </a:lnTo>
                  <a:lnTo>
                    <a:pt x="33" y="171"/>
                  </a:lnTo>
                  <a:lnTo>
                    <a:pt x="30" y="165"/>
                  </a:lnTo>
                  <a:lnTo>
                    <a:pt x="31" y="158"/>
                  </a:lnTo>
                  <a:lnTo>
                    <a:pt x="21" y="140"/>
                  </a:lnTo>
                  <a:lnTo>
                    <a:pt x="14" y="125"/>
                  </a:lnTo>
                  <a:lnTo>
                    <a:pt x="7" y="109"/>
                  </a:lnTo>
                  <a:lnTo>
                    <a:pt x="0" y="93"/>
                  </a:lnTo>
                  <a:lnTo>
                    <a:pt x="17" y="75"/>
                  </a:lnTo>
                  <a:lnTo>
                    <a:pt x="26" y="71"/>
                  </a:lnTo>
                  <a:lnTo>
                    <a:pt x="31" y="65"/>
                  </a:lnTo>
                  <a:lnTo>
                    <a:pt x="35" y="57"/>
                  </a:lnTo>
                  <a:lnTo>
                    <a:pt x="41" y="48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9" y="49"/>
                  </a:lnTo>
                  <a:lnTo>
                    <a:pt x="55" y="55"/>
                  </a:lnTo>
                  <a:lnTo>
                    <a:pt x="61" y="58"/>
                  </a:lnTo>
                  <a:lnTo>
                    <a:pt x="69" y="59"/>
                  </a:lnTo>
                  <a:lnTo>
                    <a:pt x="73" y="62"/>
                  </a:lnTo>
                  <a:lnTo>
                    <a:pt x="75" y="69"/>
                  </a:lnTo>
                  <a:lnTo>
                    <a:pt x="79" y="74"/>
                  </a:lnTo>
                  <a:lnTo>
                    <a:pt x="75" y="77"/>
                  </a:lnTo>
                  <a:lnTo>
                    <a:pt x="71" y="79"/>
                  </a:lnTo>
                  <a:lnTo>
                    <a:pt x="69" y="83"/>
                  </a:lnTo>
                  <a:lnTo>
                    <a:pt x="70" y="87"/>
                  </a:lnTo>
                  <a:lnTo>
                    <a:pt x="78" y="91"/>
                  </a:lnTo>
                  <a:lnTo>
                    <a:pt x="85" y="91"/>
                  </a:lnTo>
                  <a:lnTo>
                    <a:pt x="92" y="92"/>
                  </a:lnTo>
                  <a:lnTo>
                    <a:pt x="99" y="97"/>
                  </a:lnTo>
                  <a:lnTo>
                    <a:pt x="107" y="95"/>
                  </a:lnTo>
                  <a:lnTo>
                    <a:pt x="111" y="90"/>
                  </a:lnTo>
                  <a:lnTo>
                    <a:pt x="114" y="83"/>
                  </a:lnTo>
                  <a:lnTo>
                    <a:pt x="119" y="78"/>
                  </a:lnTo>
                  <a:lnTo>
                    <a:pt x="118" y="74"/>
                  </a:lnTo>
                  <a:lnTo>
                    <a:pt x="117" y="71"/>
                  </a:lnTo>
                  <a:lnTo>
                    <a:pt x="116" y="69"/>
                  </a:lnTo>
                  <a:lnTo>
                    <a:pt x="111" y="69"/>
                  </a:lnTo>
                  <a:lnTo>
                    <a:pt x="106" y="67"/>
                  </a:lnTo>
                  <a:lnTo>
                    <a:pt x="101" y="61"/>
                  </a:lnTo>
                  <a:lnTo>
                    <a:pt x="98" y="54"/>
                  </a:lnTo>
                  <a:lnTo>
                    <a:pt x="96" y="46"/>
                  </a:lnTo>
                  <a:lnTo>
                    <a:pt x="91" y="40"/>
                  </a:lnTo>
                  <a:lnTo>
                    <a:pt x="85" y="33"/>
                  </a:lnTo>
                  <a:lnTo>
                    <a:pt x="82" y="28"/>
                  </a:lnTo>
                  <a:lnTo>
                    <a:pt x="85" y="20"/>
                  </a:lnTo>
                  <a:lnTo>
                    <a:pt x="88" y="17"/>
                  </a:lnTo>
                  <a:lnTo>
                    <a:pt x="90" y="14"/>
                  </a:lnTo>
                  <a:lnTo>
                    <a:pt x="88" y="9"/>
                  </a:lnTo>
                  <a:lnTo>
                    <a:pt x="90" y="6"/>
                  </a:lnTo>
                  <a:lnTo>
                    <a:pt x="96" y="1"/>
                  </a:lnTo>
                  <a:lnTo>
                    <a:pt x="103" y="0"/>
                  </a:lnTo>
                  <a:lnTo>
                    <a:pt x="111" y="1"/>
                  </a:lnTo>
                  <a:lnTo>
                    <a:pt x="119" y="3"/>
                  </a:lnTo>
                  <a:lnTo>
                    <a:pt x="121" y="6"/>
                  </a:lnTo>
                  <a:lnTo>
                    <a:pt x="123" y="8"/>
                  </a:lnTo>
                  <a:lnTo>
                    <a:pt x="124" y="12"/>
                  </a:lnTo>
                  <a:lnTo>
                    <a:pt x="125" y="1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8" name="Freeform 307"/>
            <p:cNvSpPr>
              <a:spLocks/>
            </p:cNvSpPr>
            <p:nvPr/>
          </p:nvSpPr>
          <p:spPr bwMode="auto">
            <a:xfrm>
              <a:off x="2328" y="953"/>
              <a:ext cx="7" cy="11"/>
            </a:xfrm>
            <a:custGeom>
              <a:avLst/>
              <a:gdLst>
                <a:gd name="T0" fmla="*/ 4 w 28"/>
                <a:gd name="T1" fmla="*/ 0 h 44"/>
                <a:gd name="T2" fmla="*/ 5 w 28"/>
                <a:gd name="T3" fmla="*/ 2 h 44"/>
                <a:gd name="T4" fmla="*/ 6 w 28"/>
                <a:gd name="T5" fmla="*/ 3 h 44"/>
                <a:gd name="T6" fmla="*/ 7 w 28"/>
                <a:gd name="T7" fmla="*/ 4 h 44"/>
                <a:gd name="T8" fmla="*/ 7 w 28"/>
                <a:gd name="T9" fmla="*/ 6 h 44"/>
                <a:gd name="T10" fmla="*/ 5 w 28"/>
                <a:gd name="T11" fmla="*/ 7 h 44"/>
                <a:gd name="T12" fmla="*/ 5 w 28"/>
                <a:gd name="T13" fmla="*/ 9 h 44"/>
                <a:gd name="T14" fmla="*/ 4 w 28"/>
                <a:gd name="T15" fmla="*/ 11 h 44"/>
                <a:gd name="T16" fmla="*/ 2 w 28"/>
                <a:gd name="T17" fmla="*/ 11 h 44"/>
                <a:gd name="T18" fmla="*/ 1 w 28"/>
                <a:gd name="T19" fmla="*/ 9 h 44"/>
                <a:gd name="T20" fmla="*/ 1 w 28"/>
                <a:gd name="T21" fmla="*/ 6 h 44"/>
                <a:gd name="T22" fmla="*/ 1 w 28"/>
                <a:gd name="T23" fmla="*/ 5 h 44"/>
                <a:gd name="T24" fmla="*/ 0 w 28"/>
                <a:gd name="T25" fmla="*/ 2 h 44"/>
                <a:gd name="T26" fmla="*/ 1 w 28"/>
                <a:gd name="T27" fmla="*/ 1 h 44"/>
                <a:gd name="T28" fmla="*/ 2 w 28"/>
                <a:gd name="T29" fmla="*/ 1 h 44"/>
                <a:gd name="T30" fmla="*/ 3 w 28"/>
                <a:gd name="T31" fmla="*/ 0 h 44"/>
                <a:gd name="T32" fmla="*/ 4 w 28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4"/>
                <a:gd name="T53" fmla="*/ 28 w 2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4">
                  <a:moveTo>
                    <a:pt x="16" y="0"/>
                  </a:moveTo>
                  <a:lnTo>
                    <a:pt x="19" y="7"/>
                  </a:lnTo>
                  <a:lnTo>
                    <a:pt x="24" y="10"/>
                  </a:lnTo>
                  <a:lnTo>
                    <a:pt x="28" y="15"/>
                  </a:lnTo>
                  <a:lnTo>
                    <a:pt x="26" y="23"/>
                  </a:lnTo>
                  <a:lnTo>
                    <a:pt x="20" y="30"/>
                  </a:lnTo>
                  <a:lnTo>
                    <a:pt x="19" y="37"/>
                  </a:lnTo>
                  <a:lnTo>
                    <a:pt x="15" y="44"/>
                  </a:lnTo>
                  <a:lnTo>
                    <a:pt x="8" y="44"/>
                  </a:lnTo>
                  <a:lnTo>
                    <a:pt x="3" y="35"/>
                  </a:lnTo>
                  <a:lnTo>
                    <a:pt x="3" y="26"/>
                  </a:lnTo>
                  <a:lnTo>
                    <a:pt x="3" y="18"/>
                  </a:lnTo>
                  <a:lnTo>
                    <a:pt x="0" y="9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9" name="Freeform 308"/>
            <p:cNvSpPr>
              <a:spLocks/>
            </p:cNvSpPr>
            <p:nvPr/>
          </p:nvSpPr>
          <p:spPr bwMode="auto">
            <a:xfrm>
              <a:off x="2290" y="1007"/>
              <a:ext cx="65" cy="14"/>
            </a:xfrm>
            <a:custGeom>
              <a:avLst/>
              <a:gdLst>
                <a:gd name="T0" fmla="*/ 64 w 261"/>
                <a:gd name="T1" fmla="*/ 11 h 55"/>
                <a:gd name="T2" fmla="*/ 65 w 261"/>
                <a:gd name="T3" fmla="*/ 14 h 55"/>
                <a:gd name="T4" fmla="*/ 64 w 261"/>
                <a:gd name="T5" fmla="*/ 14 h 55"/>
                <a:gd name="T6" fmla="*/ 62 w 261"/>
                <a:gd name="T7" fmla="*/ 14 h 55"/>
                <a:gd name="T8" fmla="*/ 60 w 261"/>
                <a:gd name="T9" fmla="*/ 13 h 55"/>
                <a:gd name="T10" fmla="*/ 59 w 261"/>
                <a:gd name="T11" fmla="*/ 13 h 55"/>
                <a:gd name="T12" fmla="*/ 57 w 261"/>
                <a:gd name="T13" fmla="*/ 12 h 55"/>
                <a:gd name="T14" fmla="*/ 55 w 261"/>
                <a:gd name="T15" fmla="*/ 12 h 55"/>
                <a:gd name="T16" fmla="*/ 53 w 261"/>
                <a:gd name="T17" fmla="*/ 12 h 55"/>
                <a:gd name="T18" fmla="*/ 52 w 261"/>
                <a:gd name="T19" fmla="*/ 12 h 55"/>
                <a:gd name="T20" fmla="*/ 50 w 261"/>
                <a:gd name="T21" fmla="*/ 10 h 55"/>
                <a:gd name="T22" fmla="*/ 48 w 261"/>
                <a:gd name="T23" fmla="*/ 10 h 55"/>
                <a:gd name="T24" fmla="*/ 47 w 261"/>
                <a:gd name="T25" fmla="*/ 10 h 55"/>
                <a:gd name="T26" fmla="*/ 45 w 261"/>
                <a:gd name="T27" fmla="*/ 10 h 55"/>
                <a:gd name="T28" fmla="*/ 43 w 261"/>
                <a:gd name="T29" fmla="*/ 9 h 55"/>
                <a:gd name="T30" fmla="*/ 42 w 261"/>
                <a:gd name="T31" fmla="*/ 9 h 55"/>
                <a:gd name="T32" fmla="*/ 40 w 261"/>
                <a:gd name="T33" fmla="*/ 9 h 55"/>
                <a:gd name="T34" fmla="*/ 38 w 261"/>
                <a:gd name="T35" fmla="*/ 9 h 55"/>
                <a:gd name="T36" fmla="*/ 37 w 261"/>
                <a:gd name="T37" fmla="*/ 9 h 55"/>
                <a:gd name="T38" fmla="*/ 35 w 261"/>
                <a:gd name="T39" fmla="*/ 8 h 55"/>
                <a:gd name="T40" fmla="*/ 34 w 261"/>
                <a:gd name="T41" fmla="*/ 8 h 55"/>
                <a:gd name="T42" fmla="*/ 32 w 261"/>
                <a:gd name="T43" fmla="*/ 7 h 55"/>
                <a:gd name="T44" fmla="*/ 31 w 261"/>
                <a:gd name="T45" fmla="*/ 8 h 55"/>
                <a:gd name="T46" fmla="*/ 30 w 261"/>
                <a:gd name="T47" fmla="*/ 8 h 55"/>
                <a:gd name="T48" fmla="*/ 28 w 261"/>
                <a:gd name="T49" fmla="*/ 8 h 55"/>
                <a:gd name="T50" fmla="*/ 27 w 261"/>
                <a:gd name="T51" fmla="*/ 8 h 55"/>
                <a:gd name="T52" fmla="*/ 24 w 261"/>
                <a:gd name="T53" fmla="*/ 7 h 55"/>
                <a:gd name="T54" fmla="*/ 20 w 261"/>
                <a:gd name="T55" fmla="*/ 7 h 55"/>
                <a:gd name="T56" fmla="*/ 17 w 261"/>
                <a:gd name="T57" fmla="*/ 6 h 55"/>
                <a:gd name="T58" fmla="*/ 13 w 261"/>
                <a:gd name="T59" fmla="*/ 6 h 55"/>
                <a:gd name="T60" fmla="*/ 10 w 261"/>
                <a:gd name="T61" fmla="*/ 5 h 55"/>
                <a:gd name="T62" fmla="*/ 6 w 261"/>
                <a:gd name="T63" fmla="*/ 5 h 55"/>
                <a:gd name="T64" fmla="*/ 3 w 261"/>
                <a:gd name="T65" fmla="*/ 4 h 55"/>
                <a:gd name="T66" fmla="*/ 0 w 261"/>
                <a:gd name="T67" fmla="*/ 4 h 55"/>
                <a:gd name="T68" fmla="*/ 0 w 261"/>
                <a:gd name="T69" fmla="*/ 3 h 55"/>
                <a:gd name="T70" fmla="*/ 1 w 261"/>
                <a:gd name="T71" fmla="*/ 2 h 55"/>
                <a:gd name="T72" fmla="*/ 2 w 261"/>
                <a:gd name="T73" fmla="*/ 1 h 55"/>
                <a:gd name="T74" fmla="*/ 2 w 261"/>
                <a:gd name="T75" fmla="*/ 0 h 55"/>
                <a:gd name="T76" fmla="*/ 6 w 261"/>
                <a:gd name="T77" fmla="*/ 1 h 55"/>
                <a:gd name="T78" fmla="*/ 10 w 261"/>
                <a:gd name="T79" fmla="*/ 2 h 55"/>
                <a:gd name="T80" fmla="*/ 14 w 261"/>
                <a:gd name="T81" fmla="*/ 3 h 55"/>
                <a:gd name="T82" fmla="*/ 17 w 261"/>
                <a:gd name="T83" fmla="*/ 3 h 55"/>
                <a:gd name="T84" fmla="*/ 21 w 261"/>
                <a:gd name="T85" fmla="*/ 4 h 55"/>
                <a:gd name="T86" fmla="*/ 25 w 261"/>
                <a:gd name="T87" fmla="*/ 4 h 55"/>
                <a:gd name="T88" fmla="*/ 29 w 261"/>
                <a:gd name="T89" fmla="*/ 5 h 55"/>
                <a:gd name="T90" fmla="*/ 33 w 261"/>
                <a:gd name="T91" fmla="*/ 5 h 55"/>
                <a:gd name="T92" fmla="*/ 37 w 261"/>
                <a:gd name="T93" fmla="*/ 6 h 55"/>
                <a:gd name="T94" fmla="*/ 41 w 261"/>
                <a:gd name="T95" fmla="*/ 6 h 55"/>
                <a:gd name="T96" fmla="*/ 45 w 261"/>
                <a:gd name="T97" fmla="*/ 7 h 55"/>
                <a:gd name="T98" fmla="*/ 48 w 261"/>
                <a:gd name="T99" fmla="*/ 7 h 55"/>
                <a:gd name="T100" fmla="*/ 52 w 261"/>
                <a:gd name="T101" fmla="*/ 8 h 55"/>
                <a:gd name="T102" fmla="*/ 56 w 261"/>
                <a:gd name="T103" fmla="*/ 9 h 55"/>
                <a:gd name="T104" fmla="*/ 60 w 261"/>
                <a:gd name="T105" fmla="*/ 10 h 55"/>
                <a:gd name="T106" fmla="*/ 64 w 261"/>
                <a:gd name="T107" fmla="*/ 11 h 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1"/>
                <a:gd name="T163" fmla="*/ 0 h 55"/>
                <a:gd name="T164" fmla="*/ 261 w 261"/>
                <a:gd name="T165" fmla="*/ 55 h 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1" h="55">
                  <a:moveTo>
                    <a:pt x="255" y="42"/>
                  </a:moveTo>
                  <a:lnTo>
                    <a:pt x="261" y="55"/>
                  </a:lnTo>
                  <a:lnTo>
                    <a:pt x="255" y="55"/>
                  </a:lnTo>
                  <a:lnTo>
                    <a:pt x="248" y="55"/>
                  </a:lnTo>
                  <a:lnTo>
                    <a:pt x="242" y="53"/>
                  </a:lnTo>
                  <a:lnTo>
                    <a:pt x="235" y="51"/>
                  </a:lnTo>
                  <a:lnTo>
                    <a:pt x="228" y="49"/>
                  </a:lnTo>
                  <a:lnTo>
                    <a:pt x="221" y="48"/>
                  </a:lnTo>
                  <a:lnTo>
                    <a:pt x="214" y="46"/>
                  </a:lnTo>
                  <a:lnTo>
                    <a:pt x="207" y="46"/>
                  </a:lnTo>
                  <a:lnTo>
                    <a:pt x="202" y="40"/>
                  </a:lnTo>
                  <a:lnTo>
                    <a:pt x="194" y="40"/>
                  </a:lnTo>
                  <a:lnTo>
                    <a:pt x="187" y="41"/>
                  </a:lnTo>
                  <a:lnTo>
                    <a:pt x="179" y="38"/>
                  </a:lnTo>
                  <a:lnTo>
                    <a:pt x="174" y="37"/>
                  </a:lnTo>
                  <a:lnTo>
                    <a:pt x="167" y="37"/>
                  </a:lnTo>
                  <a:lnTo>
                    <a:pt x="161" y="36"/>
                  </a:lnTo>
                  <a:lnTo>
                    <a:pt x="153" y="36"/>
                  </a:lnTo>
                  <a:lnTo>
                    <a:pt x="147" y="35"/>
                  </a:lnTo>
                  <a:lnTo>
                    <a:pt x="140" y="33"/>
                  </a:lnTo>
                  <a:lnTo>
                    <a:pt x="135" y="31"/>
                  </a:lnTo>
                  <a:lnTo>
                    <a:pt x="130" y="28"/>
                  </a:lnTo>
                  <a:lnTo>
                    <a:pt x="125" y="31"/>
                  </a:lnTo>
                  <a:lnTo>
                    <a:pt x="120" y="31"/>
                  </a:lnTo>
                  <a:lnTo>
                    <a:pt x="114" y="31"/>
                  </a:lnTo>
                  <a:lnTo>
                    <a:pt x="108" y="30"/>
                  </a:lnTo>
                  <a:lnTo>
                    <a:pt x="95" y="28"/>
                  </a:lnTo>
                  <a:lnTo>
                    <a:pt x="81" y="26"/>
                  </a:lnTo>
                  <a:lnTo>
                    <a:pt x="67" y="24"/>
                  </a:lnTo>
                  <a:lnTo>
                    <a:pt x="54" y="23"/>
                  </a:lnTo>
                  <a:lnTo>
                    <a:pt x="39" y="20"/>
                  </a:lnTo>
                  <a:lnTo>
                    <a:pt x="26" y="18"/>
                  </a:lnTo>
                  <a:lnTo>
                    <a:pt x="1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lnTo>
                    <a:pt x="24" y="4"/>
                  </a:lnTo>
                  <a:lnTo>
                    <a:pt x="39" y="7"/>
                  </a:lnTo>
                  <a:lnTo>
                    <a:pt x="55" y="11"/>
                  </a:lnTo>
                  <a:lnTo>
                    <a:pt x="70" y="13"/>
                  </a:lnTo>
                  <a:lnTo>
                    <a:pt x="85" y="15"/>
                  </a:lnTo>
                  <a:lnTo>
                    <a:pt x="100" y="17"/>
                  </a:lnTo>
                  <a:lnTo>
                    <a:pt x="116" y="19"/>
                  </a:lnTo>
                  <a:lnTo>
                    <a:pt x="131" y="20"/>
                  </a:lnTo>
                  <a:lnTo>
                    <a:pt x="148" y="23"/>
                  </a:lnTo>
                  <a:lnTo>
                    <a:pt x="163" y="25"/>
                  </a:lnTo>
                  <a:lnTo>
                    <a:pt x="179" y="27"/>
                  </a:lnTo>
                  <a:lnTo>
                    <a:pt x="194" y="29"/>
                  </a:lnTo>
                  <a:lnTo>
                    <a:pt x="209" y="31"/>
                  </a:lnTo>
                  <a:lnTo>
                    <a:pt x="225" y="35"/>
                  </a:lnTo>
                  <a:lnTo>
                    <a:pt x="240" y="38"/>
                  </a:lnTo>
                  <a:lnTo>
                    <a:pt x="255" y="4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0" name="Freeform 309"/>
            <p:cNvSpPr>
              <a:spLocks/>
            </p:cNvSpPr>
            <p:nvPr/>
          </p:nvSpPr>
          <p:spPr bwMode="auto">
            <a:xfrm>
              <a:off x="2285" y="1015"/>
              <a:ext cx="74" cy="15"/>
            </a:xfrm>
            <a:custGeom>
              <a:avLst/>
              <a:gdLst>
                <a:gd name="T0" fmla="*/ 6 w 296"/>
                <a:gd name="T1" fmla="*/ 2 h 58"/>
                <a:gd name="T2" fmla="*/ 12 w 296"/>
                <a:gd name="T3" fmla="*/ 3 h 58"/>
                <a:gd name="T4" fmla="*/ 17 w 296"/>
                <a:gd name="T5" fmla="*/ 3 h 58"/>
                <a:gd name="T6" fmla="*/ 22 w 296"/>
                <a:gd name="T7" fmla="*/ 3 h 58"/>
                <a:gd name="T8" fmla="*/ 26 w 296"/>
                <a:gd name="T9" fmla="*/ 4 h 58"/>
                <a:gd name="T10" fmla="*/ 32 w 296"/>
                <a:gd name="T11" fmla="*/ 5 h 58"/>
                <a:gd name="T12" fmla="*/ 37 w 296"/>
                <a:gd name="T13" fmla="*/ 6 h 58"/>
                <a:gd name="T14" fmla="*/ 42 w 296"/>
                <a:gd name="T15" fmla="*/ 6 h 58"/>
                <a:gd name="T16" fmla="*/ 47 w 296"/>
                <a:gd name="T17" fmla="*/ 7 h 58"/>
                <a:gd name="T18" fmla="*/ 48 w 296"/>
                <a:gd name="T19" fmla="*/ 7 h 58"/>
                <a:gd name="T20" fmla="*/ 50 w 296"/>
                <a:gd name="T21" fmla="*/ 8 h 58"/>
                <a:gd name="T22" fmla="*/ 51 w 296"/>
                <a:gd name="T23" fmla="*/ 8 h 58"/>
                <a:gd name="T24" fmla="*/ 53 w 296"/>
                <a:gd name="T25" fmla="*/ 9 h 58"/>
                <a:gd name="T26" fmla="*/ 54 w 296"/>
                <a:gd name="T27" fmla="*/ 9 h 58"/>
                <a:gd name="T28" fmla="*/ 56 w 296"/>
                <a:gd name="T29" fmla="*/ 9 h 58"/>
                <a:gd name="T30" fmla="*/ 57 w 296"/>
                <a:gd name="T31" fmla="*/ 10 h 58"/>
                <a:gd name="T32" fmla="*/ 58 w 296"/>
                <a:gd name="T33" fmla="*/ 10 h 58"/>
                <a:gd name="T34" fmla="*/ 60 w 296"/>
                <a:gd name="T35" fmla="*/ 10 h 58"/>
                <a:gd name="T36" fmla="*/ 61 w 296"/>
                <a:gd name="T37" fmla="*/ 10 h 58"/>
                <a:gd name="T38" fmla="*/ 63 w 296"/>
                <a:gd name="T39" fmla="*/ 10 h 58"/>
                <a:gd name="T40" fmla="*/ 65 w 296"/>
                <a:gd name="T41" fmla="*/ 10 h 58"/>
                <a:gd name="T42" fmla="*/ 67 w 296"/>
                <a:gd name="T43" fmla="*/ 10 h 58"/>
                <a:gd name="T44" fmla="*/ 69 w 296"/>
                <a:gd name="T45" fmla="*/ 11 h 58"/>
                <a:gd name="T46" fmla="*/ 71 w 296"/>
                <a:gd name="T47" fmla="*/ 11 h 58"/>
                <a:gd name="T48" fmla="*/ 73 w 296"/>
                <a:gd name="T49" fmla="*/ 12 h 58"/>
                <a:gd name="T50" fmla="*/ 73 w 296"/>
                <a:gd name="T51" fmla="*/ 12 h 58"/>
                <a:gd name="T52" fmla="*/ 74 w 296"/>
                <a:gd name="T53" fmla="*/ 13 h 58"/>
                <a:gd name="T54" fmla="*/ 74 w 296"/>
                <a:gd name="T55" fmla="*/ 14 h 58"/>
                <a:gd name="T56" fmla="*/ 74 w 296"/>
                <a:gd name="T57" fmla="*/ 15 h 58"/>
                <a:gd name="T58" fmla="*/ 74 w 296"/>
                <a:gd name="T59" fmla="*/ 14 h 58"/>
                <a:gd name="T60" fmla="*/ 71 w 296"/>
                <a:gd name="T61" fmla="*/ 14 h 58"/>
                <a:gd name="T62" fmla="*/ 68 w 296"/>
                <a:gd name="T63" fmla="*/ 14 h 58"/>
                <a:gd name="T64" fmla="*/ 65 w 296"/>
                <a:gd name="T65" fmla="*/ 14 h 58"/>
                <a:gd name="T66" fmla="*/ 62 w 296"/>
                <a:gd name="T67" fmla="*/ 13 h 58"/>
                <a:gd name="T68" fmla="*/ 59 w 296"/>
                <a:gd name="T69" fmla="*/ 13 h 58"/>
                <a:gd name="T70" fmla="*/ 56 w 296"/>
                <a:gd name="T71" fmla="*/ 12 h 58"/>
                <a:gd name="T72" fmla="*/ 53 w 296"/>
                <a:gd name="T73" fmla="*/ 11 h 58"/>
                <a:gd name="T74" fmla="*/ 50 w 296"/>
                <a:gd name="T75" fmla="*/ 10 h 58"/>
                <a:gd name="T76" fmla="*/ 45 w 296"/>
                <a:gd name="T77" fmla="*/ 9 h 58"/>
                <a:gd name="T78" fmla="*/ 40 w 296"/>
                <a:gd name="T79" fmla="*/ 9 h 58"/>
                <a:gd name="T80" fmla="*/ 35 w 296"/>
                <a:gd name="T81" fmla="*/ 8 h 58"/>
                <a:gd name="T82" fmla="*/ 29 w 296"/>
                <a:gd name="T83" fmla="*/ 8 h 58"/>
                <a:gd name="T84" fmla="*/ 24 w 296"/>
                <a:gd name="T85" fmla="*/ 7 h 58"/>
                <a:gd name="T86" fmla="*/ 19 w 296"/>
                <a:gd name="T87" fmla="*/ 6 h 58"/>
                <a:gd name="T88" fmla="*/ 14 w 296"/>
                <a:gd name="T89" fmla="*/ 5 h 58"/>
                <a:gd name="T90" fmla="*/ 9 w 296"/>
                <a:gd name="T91" fmla="*/ 5 h 58"/>
                <a:gd name="T92" fmla="*/ 7 w 296"/>
                <a:gd name="T93" fmla="*/ 4 h 58"/>
                <a:gd name="T94" fmla="*/ 6 w 296"/>
                <a:gd name="T95" fmla="*/ 3 h 58"/>
                <a:gd name="T96" fmla="*/ 6 w 296"/>
                <a:gd name="T97" fmla="*/ 3 h 58"/>
                <a:gd name="T98" fmla="*/ 5 w 296"/>
                <a:gd name="T99" fmla="*/ 3 h 58"/>
                <a:gd name="T100" fmla="*/ 3 w 296"/>
                <a:gd name="T101" fmla="*/ 2 h 58"/>
                <a:gd name="T102" fmla="*/ 2 w 296"/>
                <a:gd name="T103" fmla="*/ 2 h 58"/>
                <a:gd name="T104" fmla="*/ 1 w 296"/>
                <a:gd name="T105" fmla="*/ 2 h 58"/>
                <a:gd name="T106" fmla="*/ 0 w 296"/>
                <a:gd name="T107" fmla="*/ 2 h 58"/>
                <a:gd name="T108" fmla="*/ 1 w 296"/>
                <a:gd name="T109" fmla="*/ 0 h 58"/>
                <a:gd name="T110" fmla="*/ 3 w 296"/>
                <a:gd name="T111" fmla="*/ 0 h 58"/>
                <a:gd name="T112" fmla="*/ 5 w 296"/>
                <a:gd name="T113" fmla="*/ 1 h 58"/>
                <a:gd name="T114" fmla="*/ 6 w 296"/>
                <a:gd name="T115" fmla="*/ 2 h 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6"/>
                <a:gd name="T175" fmla="*/ 0 h 58"/>
                <a:gd name="T176" fmla="*/ 296 w 296"/>
                <a:gd name="T177" fmla="*/ 58 h 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6" h="58">
                  <a:moveTo>
                    <a:pt x="26" y="9"/>
                  </a:moveTo>
                  <a:lnTo>
                    <a:pt x="47" y="10"/>
                  </a:lnTo>
                  <a:lnTo>
                    <a:pt x="66" y="11"/>
                  </a:lnTo>
                  <a:lnTo>
                    <a:pt x="87" y="13"/>
                  </a:lnTo>
                  <a:lnTo>
                    <a:pt x="106" y="15"/>
                  </a:lnTo>
                  <a:lnTo>
                    <a:pt x="127" y="19"/>
                  </a:lnTo>
                  <a:lnTo>
                    <a:pt x="147" y="22"/>
                  </a:lnTo>
                  <a:lnTo>
                    <a:pt x="168" y="24"/>
                  </a:lnTo>
                  <a:lnTo>
                    <a:pt x="188" y="26"/>
                  </a:lnTo>
                  <a:lnTo>
                    <a:pt x="194" y="28"/>
                  </a:lnTo>
                  <a:lnTo>
                    <a:pt x="199" y="31"/>
                  </a:lnTo>
                  <a:lnTo>
                    <a:pt x="206" y="32"/>
                  </a:lnTo>
                  <a:lnTo>
                    <a:pt x="211" y="33"/>
                  </a:lnTo>
                  <a:lnTo>
                    <a:pt x="217" y="35"/>
                  </a:lnTo>
                  <a:lnTo>
                    <a:pt x="223" y="36"/>
                  </a:lnTo>
                  <a:lnTo>
                    <a:pt x="228" y="38"/>
                  </a:lnTo>
                  <a:lnTo>
                    <a:pt x="234" y="40"/>
                  </a:lnTo>
                  <a:lnTo>
                    <a:pt x="239" y="38"/>
                  </a:lnTo>
                  <a:lnTo>
                    <a:pt x="246" y="37"/>
                  </a:lnTo>
                  <a:lnTo>
                    <a:pt x="252" y="37"/>
                  </a:lnTo>
                  <a:lnTo>
                    <a:pt x="260" y="39"/>
                  </a:lnTo>
                  <a:lnTo>
                    <a:pt x="267" y="40"/>
                  </a:lnTo>
                  <a:lnTo>
                    <a:pt x="275" y="43"/>
                  </a:lnTo>
                  <a:lnTo>
                    <a:pt x="283" y="44"/>
                  </a:lnTo>
                  <a:lnTo>
                    <a:pt x="290" y="45"/>
                  </a:lnTo>
                  <a:lnTo>
                    <a:pt x="291" y="48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8"/>
                  </a:lnTo>
                  <a:lnTo>
                    <a:pt x="296" y="56"/>
                  </a:lnTo>
                  <a:lnTo>
                    <a:pt x="284" y="54"/>
                  </a:lnTo>
                  <a:lnTo>
                    <a:pt x="272" y="53"/>
                  </a:lnTo>
                  <a:lnTo>
                    <a:pt x="259" y="53"/>
                  </a:lnTo>
                  <a:lnTo>
                    <a:pt x="247" y="52"/>
                  </a:lnTo>
                  <a:lnTo>
                    <a:pt x="235" y="50"/>
                  </a:lnTo>
                  <a:lnTo>
                    <a:pt x="223" y="48"/>
                  </a:lnTo>
                  <a:lnTo>
                    <a:pt x="212" y="44"/>
                  </a:lnTo>
                  <a:lnTo>
                    <a:pt x="202" y="37"/>
                  </a:lnTo>
                  <a:lnTo>
                    <a:pt x="181" y="36"/>
                  </a:lnTo>
                  <a:lnTo>
                    <a:pt x="159" y="34"/>
                  </a:lnTo>
                  <a:lnTo>
                    <a:pt x="139" y="32"/>
                  </a:lnTo>
                  <a:lnTo>
                    <a:pt x="118" y="30"/>
                  </a:lnTo>
                  <a:lnTo>
                    <a:pt x="98" y="26"/>
                  </a:lnTo>
                  <a:lnTo>
                    <a:pt x="77" y="23"/>
                  </a:lnTo>
                  <a:lnTo>
                    <a:pt x="56" y="21"/>
                  </a:lnTo>
                  <a:lnTo>
                    <a:pt x="35" y="18"/>
                  </a:lnTo>
                  <a:lnTo>
                    <a:pt x="30" y="15"/>
                  </a:lnTo>
                  <a:lnTo>
                    <a:pt x="26" y="13"/>
                  </a:lnTo>
                  <a:lnTo>
                    <a:pt x="23" y="12"/>
                  </a:lnTo>
                  <a:lnTo>
                    <a:pt x="18" y="10"/>
                  </a:lnTo>
                  <a:lnTo>
                    <a:pt x="14" y="9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7"/>
                  </a:lnTo>
                  <a:lnTo>
                    <a:pt x="4" y="1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1" name="Freeform 310"/>
            <p:cNvSpPr>
              <a:spLocks/>
            </p:cNvSpPr>
            <p:nvPr/>
          </p:nvSpPr>
          <p:spPr bwMode="auto">
            <a:xfrm>
              <a:off x="2245" y="1021"/>
              <a:ext cx="95" cy="86"/>
            </a:xfrm>
            <a:custGeom>
              <a:avLst/>
              <a:gdLst>
                <a:gd name="T0" fmla="*/ 27 w 380"/>
                <a:gd name="T1" fmla="*/ 7 h 344"/>
                <a:gd name="T2" fmla="*/ 26 w 380"/>
                <a:gd name="T3" fmla="*/ 12 h 344"/>
                <a:gd name="T4" fmla="*/ 27 w 380"/>
                <a:gd name="T5" fmla="*/ 22 h 344"/>
                <a:gd name="T6" fmla="*/ 26 w 380"/>
                <a:gd name="T7" fmla="*/ 22 h 344"/>
                <a:gd name="T8" fmla="*/ 26 w 380"/>
                <a:gd name="T9" fmla="*/ 22 h 344"/>
                <a:gd name="T10" fmla="*/ 34 w 380"/>
                <a:gd name="T11" fmla="*/ 28 h 344"/>
                <a:gd name="T12" fmla="*/ 41 w 380"/>
                <a:gd name="T13" fmla="*/ 35 h 344"/>
                <a:gd name="T14" fmla="*/ 48 w 380"/>
                <a:gd name="T15" fmla="*/ 42 h 344"/>
                <a:gd name="T16" fmla="*/ 54 w 380"/>
                <a:gd name="T17" fmla="*/ 50 h 344"/>
                <a:gd name="T18" fmla="*/ 65 w 380"/>
                <a:gd name="T19" fmla="*/ 61 h 344"/>
                <a:gd name="T20" fmla="*/ 68 w 380"/>
                <a:gd name="T21" fmla="*/ 63 h 344"/>
                <a:gd name="T22" fmla="*/ 71 w 380"/>
                <a:gd name="T23" fmla="*/ 66 h 344"/>
                <a:gd name="T24" fmla="*/ 74 w 380"/>
                <a:gd name="T25" fmla="*/ 68 h 344"/>
                <a:gd name="T26" fmla="*/ 79 w 380"/>
                <a:gd name="T27" fmla="*/ 70 h 344"/>
                <a:gd name="T28" fmla="*/ 84 w 380"/>
                <a:gd name="T29" fmla="*/ 72 h 344"/>
                <a:gd name="T30" fmla="*/ 89 w 380"/>
                <a:gd name="T31" fmla="*/ 74 h 344"/>
                <a:gd name="T32" fmla="*/ 93 w 380"/>
                <a:gd name="T33" fmla="*/ 78 h 344"/>
                <a:gd name="T34" fmla="*/ 95 w 380"/>
                <a:gd name="T35" fmla="*/ 81 h 344"/>
                <a:gd name="T36" fmla="*/ 94 w 380"/>
                <a:gd name="T37" fmla="*/ 84 h 344"/>
                <a:gd name="T38" fmla="*/ 93 w 380"/>
                <a:gd name="T39" fmla="*/ 85 h 344"/>
                <a:gd name="T40" fmla="*/ 92 w 380"/>
                <a:gd name="T41" fmla="*/ 86 h 344"/>
                <a:gd name="T42" fmla="*/ 91 w 380"/>
                <a:gd name="T43" fmla="*/ 85 h 344"/>
                <a:gd name="T44" fmla="*/ 90 w 380"/>
                <a:gd name="T45" fmla="*/ 84 h 344"/>
                <a:gd name="T46" fmla="*/ 84 w 380"/>
                <a:gd name="T47" fmla="*/ 86 h 344"/>
                <a:gd name="T48" fmla="*/ 84 w 380"/>
                <a:gd name="T49" fmla="*/ 84 h 344"/>
                <a:gd name="T50" fmla="*/ 82 w 380"/>
                <a:gd name="T51" fmla="*/ 82 h 344"/>
                <a:gd name="T52" fmla="*/ 80 w 380"/>
                <a:gd name="T53" fmla="*/ 83 h 344"/>
                <a:gd name="T54" fmla="*/ 78 w 380"/>
                <a:gd name="T55" fmla="*/ 84 h 344"/>
                <a:gd name="T56" fmla="*/ 76 w 380"/>
                <a:gd name="T57" fmla="*/ 84 h 344"/>
                <a:gd name="T58" fmla="*/ 74 w 380"/>
                <a:gd name="T59" fmla="*/ 85 h 344"/>
                <a:gd name="T60" fmla="*/ 73 w 380"/>
                <a:gd name="T61" fmla="*/ 82 h 344"/>
                <a:gd name="T62" fmla="*/ 76 w 380"/>
                <a:gd name="T63" fmla="*/ 80 h 344"/>
                <a:gd name="T64" fmla="*/ 76 w 380"/>
                <a:gd name="T65" fmla="*/ 76 h 344"/>
                <a:gd name="T66" fmla="*/ 74 w 380"/>
                <a:gd name="T67" fmla="*/ 73 h 344"/>
                <a:gd name="T68" fmla="*/ 71 w 380"/>
                <a:gd name="T69" fmla="*/ 72 h 344"/>
                <a:gd name="T70" fmla="*/ 68 w 380"/>
                <a:gd name="T71" fmla="*/ 71 h 344"/>
                <a:gd name="T72" fmla="*/ 65 w 380"/>
                <a:gd name="T73" fmla="*/ 71 h 344"/>
                <a:gd name="T74" fmla="*/ 62 w 380"/>
                <a:gd name="T75" fmla="*/ 69 h 344"/>
                <a:gd name="T76" fmla="*/ 59 w 380"/>
                <a:gd name="T77" fmla="*/ 68 h 344"/>
                <a:gd name="T78" fmla="*/ 57 w 380"/>
                <a:gd name="T79" fmla="*/ 67 h 344"/>
                <a:gd name="T80" fmla="*/ 55 w 380"/>
                <a:gd name="T81" fmla="*/ 66 h 344"/>
                <a:gd name="T82" fmla="*/ 53 w 380"/>
                <a:gd name="T83" fmla="*/ 64 h 344"/>
                <a:gd name="T84" fmla="*/ 48 w 380"/>
                <a:gd name="T85" fmla="*/ 62 h 344"/>
                <a:gd name="T86" fmla="*/ 41 w 380"/>
                <a:gd name="T87" fmla="*/ 58 h 344"/>
                <a:gd name="T88" fmla="*/ 33 w 380"/>
                <a:gd name="T89" fmla="*/ 53 h 344"/>
                <a:gd name="T90" fmla="*/ 27 w 380"/>
                <a:gd name="T91" fmla="*/ 48 h 344"/>
                <a:gd name="T92" fmla="*/ 21 w 380"/>
                <a:gd name="T93" fmla="*/ 43 h 344"/>
                <a:gd name="T94" fmla="*/ 16 w 380"/>
                <a:gd name="T95" fmla="*/ 40 h 344"/>
                <a:gd name="T96" fmla="*/ 11 w 380"/>
                <a:gd name="T97" fmla="*/ 35 h 344"/>
                <a:gd name="T98" fmla="*/ 6 w 380"/>
                <a:gd name="T99" fmla="*/ 30 h 344"/>
                <a:gd name="T100" fmla="*/ 3 w 380"/>
                <a:gd name="T101" fmla="*/ 26 h 344"/>
                <a:gd name="T102" fmla="*/ 1 w 380"/>
                <a:gd name="T103" fmla="*/ 23 h 344"/>
                <a:gd name="T104" fmla="*/ 1 w 380"/>
                <a:gd name="T105" fmla="*/ 17 h 344"/>
                <a:gd name="T106" fmla="*/ 3 w 380"/>
                <a:gd name="T107" fmla="*/ 8 h 344"/>
                <a:gd name="T108" fmla="*/ 6 w 380"/>
                <a:gd name="T109" fmla="*/ 2 h 344"/>
                <a:gd name="T110" fmla="*/ 9 w 380"/>
                <a:gd name="T111" fmla="*/ 1 h 344"/>
                <a:gd name="T112" fmla="*/ 12 w 380"/>
                <a:gd name="T113" fmla="*/ 0 h 344"/>
                <a:gd name="T114" fmla="*/ 16 w 380"/>
                <a:gd name="T115" fmla="*/ 0 h 344"/>
                <a:gd name="T116" fmla="*/ 19 w 380"/>
                <a:gd name="T117" fmla="*/ 1 h 344"/>
                <a:gd name="T118" fmla="*/ 21 w 380"/>
                <a:gd name="T119" fmla="*/ 2 h 344"/>
                <a:gd name="T120" fmla="*/ 24 w 380"/>
                <a:gd name="T121" fmla="*/ 3 h 344"/>
                <a:gd name="T122" fmla="*/ 26 w 380"/>
                <a:gd name="T123" fmla="*/ 5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0"/>
                <a:gd name="T187" fmla="*/ 0 h 344"/>
                <a:gd name="T188" fmla="*/ 380 w 380"/>
                <a:gd name="T189" fmla="*/ 344 h 3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0" h="344">
                  <a:moveTo>
                    <a:pt x="110" y="23"/>
                  </a:moveTo>
                  <a:lnTo>
                    <a:pt x="107" y="30"/>
                  </a:lnTo>
                  <a:lnTo>
                    <a:pt x="106" y="39"/>
                  </a:lnTo>
                  <a:lnTo>
                    <a:pt x="103" y="48"/>
                  </a:lnTo>
                  <a:lnTo>
                    <a:pt x="96" y="54"/>
                  </a:lnTo>
                  <a:lnTo>
                    <a:pt x="107" y="87"/>
                  </a:lnTo>
                  <a:lnTo>
                    <a:pt x="106" y="87"/>
                  </a:lnTo>
                  <a:lnTo>
                    <a:pt x="105" y="87"/>
                  </a:lnTo>
                  <a:lnTo>
                    <a:pt x="104" y="88"/>
                  </a:lnTo>
                  <a:lnTo>
                    <a:pt x="104" y="89"/>
                  </a:lnTo>
                  <a:lnTo>
                    <a:pt x="119" y="102"/>
                  </a:lnTo>
                  <a:lnTo>
                    <a:pt x="134" y="114"/>
                  </a:lnTo>
                  <a:lnTo>
                    <a:pt x="149" y="127"/>
                  </a:lnTo>
                  <a:lnTo>
                    <a:pt x="164" y="140"/>
                  </a:lnTo>
                  <a:lnTo>
                    <a:pt x="178" y="153"/>
                  </a:lnTo>
                  <a:lnTo>
                    <a:pt x="193" y="168"/>
                  </a:lnTo>
                  <a:lnTo>
                    <a:pt x="206" y="183"/>
                  </a:lnTo>
                  <a:lnTo>
                    <a:pt x="216" y="200"/>
                  </a:lnTo>
                  <a:lnTo>
                    <a:pt x="260" y="236"/>
                  </a:lnTo>
                  <a:lnTo>
                    <a:pt x="259" y="244"/>
                  </a:lnTo>
                  <a:lnTo>
                    <a:pt x="265" y="248"/>
                  </a:lnTo>
                  <a:lnTo>
                    <a:pt x="273" y="252"/>
                  </a:lnTo>
                  <a:lnTo>
                    <a:pt x="279" y="257"/>
                  </a:lnTo>
                  <a:lnTo>
                    <a:pt x="285" y="262"/>
                  </a:lnTo>
                  <a:lnTo>
                    <a:pt x="290" y="267"/>
                  </a:lnTo>
                  <a:lnTo>
                    <a:pt x="296" y="272"/>
                  </a:lnTo>
                  <a:lnTo>
                    <a:pt x="304" y="274"/>
                  </a:lnTo>
                  <a:lnTo>
                    <a:pt x="314" y="278"/>
                  </a:lnTo>
                  <a:lnTo>
                    <a:pt x="324" y="283"/>
                  </a:lnTo>
                  <a:lnTo>
                    <a:pt x="334" y="287"/>
                  </a:lnTo>
                  <a:lnTo>
                    <a:pt x="345" y="291"/>
                  </a:lnTo>
                  <a:lnTo>
                    <a:pt x="356" y="296"/>
                  </a:lnTo>
                  <a:lnTo>
                    <a:pt x="366" y="302"/>
                  </a:lnTo>
                  <a:lnTo>
                    <a:pt x="373" y="310"/>
                  </a:lnTo>
                  <a:lnTo>
                    <a:pt x="380" y="318"/>
                  </a:lnTo>
                  <a:lnTo>
                    <a:pt x="379" y="324"/>
                  </a:lnTo>
                  <a:lnTo>
                    <a:pt x="375" y="329"/>
                  </a:lnTo>
                  <a:lnTo>
                    <a:pt x="374" y="335"/>
                  </a:lnTo>
                  <a:lnTo>
                    <a:pt x="377" y="340"/>
                  </a:lnTo>
                  <a:lnTo>
                    <a:pt x="373" y="341"/>
                  </a:lnTo>
                  <a:lnTo>
                    <a:pt x="371" y="343"/>
                  </a:lnTo>
                  <a:lnTo>
                    <a:pt x="369" y="344"/>
                  </a:lnTo>
                  <a:lnTo>
                    <a:pt x="366" y="344"/>
                  </a:lnTo>
                  <a:lnTo>
                    <a:pt x="365" y="341"/>
                  </a:lnTo>
                  <a:lnTo>
                    <a:pt x="362" y="337"/>
                  </a:lnTo>
                  <a:lnTo>
                    <a:pt x="360" y="335"/>
                  </a:lnTo>
                  <a:lnTo>
                    <a:pt x="356" y="334"/>
                  </a:lnTo>
                  <a:lnTo>
                    <a:pt x="337" y="342"/>
                  </a:lnTo>
                  <a:lnTo>
                    <a:pt x="337" y="339"/>
                  </a:lnTo>
                  <a:lnTo>
                    <a:pt x="335" y="336"/>
                  </a:lnTo>
                  <a:lnTo>
                    <a:pt x="332" y="331"/>
                  </a:lnTo>
                  <a:lnTo>
                    <a:pt x="328" y="329"/>
                  </a:lnTo>
                  <a:lnTo>
                    <a:pt x="324" y="330"/>
                  </a:lnTo>
                  <a:lnTo>
                    <a:pt x="320" y="331"/>
                  </a:lnTo>
                  <a:lnTo>
                    <a:pt x="316" y="332"/>
                  </a:lnTo>
                  <a:lnTo>
                    <a:pt x="312" y="334"/>
                  </a:lnTo>
                  <a:lnTo>
                    <a:pt x="307" y="335"/>
                  </a:lnTo>
                  <a:lnTo>
                    <a:pt x="304" y="337"/>
                  </a:lnTo>
                  <a:lnTo>
                    <a:pt x="300" y="338"/>
                  </a:lnTo>
                  <a:lnTo>
                    <a:pt x="295" y="339"/>
                  </a:lnTo>
                  <a:lnTo>
                    <a:pt x="286" y="330"/>
                  </a:lnTo>
                  <a:lnTo>
                    <a:pt x="290" y="327"/>
                  </a:lnTo>
                  <a:lnTo>
                    <a:pt x="296" y="324"/>
                  </a:lnTo>
                  <a:lnTo>
                    <a:pt x="303" y="318"/>
                  </a:lnTo>
                  <a:lnTo>
                    <a:pt x="306" y="310"/>
                  </a:lnTo>
                  <a:lnTo>
                    <a:pt x="304" y="303"/>
                  </a:lnTo>
                  <a:lnTo>
                    <a:pt x="300" y="298"/>
                  </a:lnTo>
                  <a:lnTo>
                    <a:pt x="295" y="292"/>
                  </a:lnTo>
                  <a:lnTo>
                    <a:pt x="289" y="289"/>
                  </a:lnTo>
                  <a:lnTo>
                    <a:pt x="282" y="288"/>
                  </a:lnTo>
                  <a:lnTo>
                    <a:pt x="276" y="286"/>
                  </a:lnTo>
                  <a:lnTo>
                    <a:pt x="270" y="285"/>
                  </a:lnTo>
                  <a:lnTo>
                    <a:pt x="264" y="284"/>
                  </a:lnTo>
                  <a:lnTo>
                    <a:pt x="259" y="282"/>
                  </a:lnTo>
                  <a:lnTo>
                    <a:pt x="253" y="279"/>
                  </a:lnTo>
                  <a:lnTo>
                    <a:pt x="248" y="276"/>
                  </a:lnTo>
                  <a:lnTo>
                    <a:pt x="242" y="272"/>
                  </a:lnTo>
                  <a:lnTo>
                    <a:pt x="237" y="272"/>
                  </a:lnTo>
                  <a:lnTo>
                    <a:pt x="233" y="270"/>
                  </a:lnTo>
                  <a:lnTo>
                    <a:pt x="228" y="267"/>
                  </a:lnTo>
                  <a:lnTo>
                    <a:pt x="225" y="264"/>
                  </a:lnTo>
                  <a:lnTo>
                    <a:pt x="221" y="262"/>
                  </a:lnTo>
                  <a:lnTo>
                    <a:pt x="216" y="259"/>
                  </a:lnTo>
                  <a:lnTo>
                    <a:pt x="212" y="257"/>
                  </a:lnTo>
                  <a:lnTo>
                    <a:pt x="208" y="254"/>
                  </a:lnTo>
                  <a:lnTo>
                    <a:pt x="193" y="248"/>
                  </a:lnTo>
                  <a:lnTo>
                    <a:pt x="177" y="239"/>
                  </a:lnTo>
                  <a:lnTo>
                    <a:pt x="162" y="231"/>
                  </a:lnTo>
                  <a:lnTo>
                    <a:pt x="147" y="221"/>
                  </a:lnTo>
                  <a:lnTo>
                    <a:pt x="133" y="211"/>
                  </a:lnTo>
                  <a:lnTo>
                    <a:pt x="120" y="201"/>
                  </a:lnTo>
                  <a:lnTo>
                    <a:pt x="107" y="191"/>
                  </a:lnTo>
                  <a:lnTo>
                    <a:pt x="95" y="181"/>
                  </a:lnTo>
                  <a:lnTo>
                    <a:pt x="83" y="174"/>
                  </a:lnTo>
                  <a:lnTo>
                    <a:pt x="72" y="167"/>
                  </a:lnTo>
                  <a:lnTo>
                    <a:pt x="63" y="159"/>
                  </a:lnTo>
                  <a:lnTo>
                    <a:pt x="52" y="151"/>
                  </a:lnTo>
                  <a:lnTo>
                    <a:pt x="43" y="141"/>
                  </a:lnTo>
                  <a:lnTo>
                    <a:pt x="35" y="131"/>
                  </a:lnTo>
                  <a:lnTo>
                    <a:pt x="26" y="121"/>
                  </a:lnTo>
                  <a:lnTo>
                    <a:pt x="18" y="111"/>
                  </a:lnTo>
                  <a:lnTo>
                    <a:pt x="12" y="106"/>
                  </a:lnTo>
                  <a:lnTo>
                    <a:pt x="6" y="101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5" y="68"/>
                  </a:lnTo>
                  <a:lnTo>
                    <a:pt x="10" y="50"/>
                  </a:lnTo>
                  <a:lnTo>
                    <a:pt x="14" y="32"/>
                  </a:lnTo>
                  <a:lnTo>
                    <a:pt x="20" y="14"/>
                  </a:lnTo>
                  <a:lnTo>
                    <a:pt x="25" y="9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5" y="2"/>
                  </a:lnTo>
                  <a:lnTo>
                    <a:pt x="80" y="4"/>
                  </a:lnTo>
                  <a:lnTo>
                    <a:pt x="85" y="7"/>
                  </a:lnTo>
                  <a:lnTo>
                    <a:pt x="91" y="9"/>
                  </a:lnTo>
                  <a:lnTo>
                    <a:pt x="96" y="12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10" y="2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2" name="Freeform 311"/>
            <p:cNvSpPr>
              <a:spLocks/>
            </p:cNvSpPr>
            <p:nvPr/>
          </p:nvSpPr>
          <p:spPr bwMode="auto">
            <a:xfrm>
              <a:off x="2283" y="1023"/>
              <a:ext cx="45" cy="6"/>
            </a:xfrm>
            <a:custGeom>
              <a:avLst/>
              <a:gdLst>
                <a:gd name="T0" fmla="*/ 7 w 181"/>
                <a:gd name="T1" fmla="*/ 0 h 24"/>
                <a:gd name="T2" fmla="*/ 7 w 181"/>
                <a:gd name="T3" fmla="*/ 0 h 24"/>
                <a:gd name="T4" fmla="*/ 8 w 181"/>
                <a:gd name="T5" fmla="*/ 1 h 24"/>
                <a:gd name="T6" fmla="*/ 8 w 181"/>
                <a:gd name="T7" fmla="*/ 1 h 24"/>
                <a:gd name="T8" fmla="*/ 8 w 181"/>
                <a:gd name="T9" fmla="*/ 1 h 24"/>
                <a:gd name="T10" fmla="*/ 12 w 181"/>
                <a:gd name="T11" fmla="*/ 2 h 24"/>
                <a:gd name="T12" fmla="*/ 17 w 181"/>
                <a:gd name="T13" fmla="*/ 2 h 24"/>
                <a:gd name="T14" fmla="*/ 22 w 181"/>
                <a:gd name="T15" fmla="*/ 3 h 24"/>
                <a:gd name="T16" fmla="*/ 26 w 181"/>
                <a:gd name="T17" fmla="*/ 3 h 24"/>
                <a:gd name="T18" fmla="*/ 31 w 181"/>
                <a:gd name="T19" fmla="*/ 4 h 24"/>
                <a:gd name="T20" fmla="*/ 36 w 181"/>
                <a:gd name="T21" fmla="*/ 5 h 24"/>
                <a:gd name="T22" fmla="*/ 41 w 181"/>
                <a:gd name="T23" fmla="*/ 5 h 24"/>
                <a:gd name="T24" fmla="*/ 45 w 181"/>
                <a:gd name="T25" fmla="*/ 6 h 24"/>
                <a:gd name="T26" fmla="*/ 42 w 181"/>
                <a:gd name="T27" fmla="*/ 6 h 24"/>
                <a:gd name="T28" fmla="*/ 39 w 181"/>
                <a:gd name="T29" fmla="*/ 6 h 24"/>
                <a:gd name="T30" fmla="*/ 36 w 181"/>
                <a:gd name="T31" fmla="*/ 6 h 24"/>
                <a:gd name="T32" fmla="*/ 33 w 181"/>
                <a:gd name="T33" fmla="*/ 6 h 24"/>
                <a:gd name="T34" fmla="*/ 31 w 181"/>
                <a:gd name="T35" fmla="*/ 6 h 24"/>
                <a:gd name="T36" fmla="*/ 28 w 181"/>
                <a:gd name="T37" fmla="*/ 5 h 24"/>
                <a:gd name="T38" fmla="*/ 25 w 181"/>
                <a:gd name="T39" fmla="*/ 5 h 24"/>
                <a:gd name="T40" fmla="*/ 22 w 181"/>
                <a:gd name="T41" fmla="*/ 5 h 24"/>
                <a:gd name="T42" fmla="*/ 19 w 181"/>
                <a:gd name="T43" fmla="*/ 5 h 24"/>
                <a:gd name="T44" fmla="*/ 16 w 181"/>
                <a:gd name="T45" fmla="*/ 4 h 24"/>
                <a:gd name="T46" fmla="*/ 13 w 181"/>
                <a:gd name="T47" fmla="*/ 4 h 24"/>
                <a:gd name="T48" fmla="*/ 11 w 181"/>
                <a:gd name="T49" fmla="*/ 3 h 24"/>
                <a:gd name="T50" fmla="*/ 8 w 181"/>
                <a:gd name="T51" fmla="*/ 2 h 24"/>
                <a:gd name="T52" fmla="*/ 5 w 181"/>
                <a:gd name="T53" fmla="*/ 2 h 24"/>
                <a:gd name="T54" fmla="*/ 2 w 181"/>
                <a:gd name="T55" fmla="*/ 1 h 24"/>
                <a:gd name="T56" fmla="*/ 0 w 181"/>
                <a:gd name="T57" fmla="*/ 0 h 24"/>
                <a:gd name="T58" fmla="*/ 7 w 181"/>
                <a:gd name="T59" fmla="*/ 0 h 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24"/>
                <a:gd name="T92" fmla="*/ 181 w 181"/>
                <a:gd name="T93" fmla="*/ 24 h 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24">
                  <a:moveTo>
                    <a:pt x="30" y="0"/>
                  </a:moveTo>
                  <a:lnTo>
                    <a:pt x="30" y="1"/>
                  </a:lnTo>
                  <a:lnTo>
                    <a:pt x="31" y="2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50" y="7"/>
                  </a:lnTo>
                  <a:lnTo>
                    <a:pt x="70" y="8"/>
                  </a:lnTo>
                  <a:lnTo>
                    <a:pt x="88" y="11"/>
                  </a:lnTo>
                  <a:lnTo>
                    <a:pt x="106" y="13"/>
                  </a:lnTo>
                  <a:lnTo>
                    <a:pt x="125" y="16"/>
                  </a:lnTo>
                  <a:lnTo>
                    <a:pt x="143" y="18"/>
                  </a:lnTo>
                  <a:lnTo>
                    <a:pt x="163" y="20"/>
                  </a:lnTo>
                  <a:lnTo>
                    <a:pt x="181" y="24"/>
                  </a:lnTo>
                  <a:lnTo>
                    <a:pt x="169" y="24"/>
                  </a:lnTo>
                  <a:lnTo>
                    <a:pt x="157" y="24"/>
                  </a:lnTo>
                  <a:lnTo>
                    <a:pt x="145" y="24"/>
                  </a:lnTo>
                  <a:lnTo>
                    <a:pt x="133" y="22"/>
                  </a:lnTo>
                  <a:lnTo>
                    <a:pt x="123" y="22"/>
                  </a:lnTo>
                  <a:lnTo>
                    <a:pt x="111" y="21"/>
                  </a:lnTo>
                  <a:lnTo>
                    <a:pt x="99" y="20"/>
                  </a:lnTo>
                  <a:lnTo>
                    <a:pt x="88" y="19"/>
                  </a:lnTo>
                  <a:lnTo>
                    <a:pt x="76" y="18"/>
                  </a:lnTo>
                  <a:lnTo>
                    <a:pt x="65" y="16"/>
                  </a:lnTo>
                  <a:lnTo>
                    <a:pt x="53" y="15"/>
                  </a:lnTo>
                  <a:lnTo>
                    <a:pt x="43" y="12"/>
                  </a:lnTo>
                  <a:lnTo>
                    <a:pt x="32" y="9"/>
                  </a:lnTo>
                  <a:lnTo>
                    <a:pt x="21" y="6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3" name="Freeform 312"/>
            <p:cNvSpPr>
              <a:spLocks/>
            </p:cNvSpPr>
            <p:nvPr/>
          </p:nvSpPr>
          <p:spPr bwMode="auto">
            <a:xfrm>
              <a:off x="2280" y="1030"/>
              <a:ext cx="33" cy="6"/>
            </a:xfrm>
            <a:custGeom>
              <a:avLst/>
              <a:gdLst>
                <a:gd name="T0" fmla="*/ 33 w 130"/>
                <a:gd name="T1" fmla="*/ 6 h 25"/>
                <a:gd name="T2" fmla="*/ 32 w 130"/>
                <a:gd name="T3" fmla="*/ 6 h 25"/>
                <a:gd name="T4" fmla="*/ 31 w 130"/>
                <a:gd name="T5" fmla="*/ 6 h 25"/>
                <a:gd name="T6" fmla="*/ 30 w 130"/>
                <a:gd name="T7" fmla="*/ 6 h 25"/>
                <a:gd name="T8" fmla="*/ 29 w 130"/>
                <a:gd name="T9" fmla="*/ 5 h 25"/>
                <a:gd name="T10" fmla="*/ 25 w 130"/>
                <a:gd name="T11" fmla="*/ 5 h 25"/>
                <a:gd name="T12" fmla="*/ 21 w 130"/>
                <a:gd name="T13" fmla="*/ 4 h 25"/>
                <a:gd name="T14" fmla="*/ 18 w 130"/>
                <a:gd name="T15" fmla="*/ 4 h 25"/>
                <a:gd name="T16" fmla="*/ 14 w 130"/>
                <a:gd name="T17" fmla="*/ 3 h 25"/>
                <a:gd name="T18" fmla="*/ 11 w 130"/>
                <a:gd name="T19" fmla="*/ 3 h 25"/>
                <a:gd name="T20" fmla="*/ 7 w 130"/>
                <a:gd name="T21" fmla="*/ 2 h 25"/>
                <a:gd name="T22" fmla="*/ 4 w 130"/>
                <a:gd name="T23" fmla="*/ 1 h 25"/>
                <a:gd name="T24" fmla="*/ 0 w 130"/>
                <a:gd name="T25" fmla="*/ 1 h 25"/>
                <a:gd name="T26" fmla="*/ 1 w 130"/>
                <a:gd name="T27" fmla="*/ 0 h 25"/>
                <a:gd name="T28" fmla="*/ 5 w 130"/>
                <a:gd name="T29" fmla="*/ 1 h 25"/>
                <a:gd name="T30" fmla="*/ 9 w 130"/>
                <a:gd name="T31" fmla="*/ 1 h 25"/>
                <a:gd name="T32" fmla="*/ 13 w 130"/>
                <a:gd name="T33" fmla="*/ 2 h 25"/>
                <a:gd name="T34" fmla="*/ 17 w 130"/>
                <a:gd name="T35" fmla="*/ 3 h 25"/>
                <a:gd name="T36" fmla="*/ 21 w 130"/>
                <a:gd name="T37" fmla="*/ 3 h 25"/>
                <a:gd name="T38" fmla="*/ 25 w 130"/>
                <a:gd name="T39" fmla="*/ 4 h 25"/>
                <a:gd name="T40" fmla="*/ 29 w 130"/>
                <a:gd name="T41" fmla="*/ 5 h 25"/>
                <a:gd name="T42" fmla="*/ 33 w 130"/>
                <a:gd name="T43" fmla="*/ 6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0"/>
                <a:gd name="T67" fmla="*/ 0 h 25"/>
                <a:gd name="T68" fmla="*/ 130 w 130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0" h="25">
                  <a:moveTo>
                    <a:pt x="130" y="25"/>
                  </a:moveTo>
                  <a:lnTo>
                    <a:pt x="128" y="24"/>
                  </a:lnTo>
                  <a:lnTo>
                    <a:pt x="124" y="24"/>
                  </a:lnTo>
                  <a:lnTo>
                    <a:pt x="119" y="24"/>
                  </a:lnTo>
                  <a:lnTo>
                    <a:pt x="114" y="20"/>
                  </a:lnTo>
                  <a:lnTo>
                    <a:pt x="99" y="20"/>
                  </a:lnTo>
                  <a:lnTo>
                    <a:pt x="84" y="18"/>
                  </a:lnTo>
                  <a:lnTo>
                    <a:pt x="70" y="17"/>
                  </a:lnTo>
                  <a:lnTo>
                    <a:pt x="56" y="14"/>
                  </a:lnTo>
                  <a:lnTo>
                    <a:pt x="42" y="12"/>
                  </a:lnTo>
                  <a:lnTo>
                    <a:pt x="28" y="8"/>
                  </a:lnTo>
                  <a:lnTo>
                    <a:pt x="14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18" y="3"/>
                  </a:lnTo>
                  <a:lnTo>
                    <a:pt x="34" y="5"/>
                  </a:lnTo>
                  <a:lnTo>
                    <a:pt x="50" y="8"/>
                  </a:lnTo>
                  <a:lnTo>
                    <a:pt x="67" y="11"/>
                  </a:lnTo>
                  <a:lnTo>
                    <a:pt x="83" y="13"/>
                  </a:lnTo>
                  <a:lnTo>
                    <a:pt x="99" y="16"/>
                  </a:lnTo>
                  <a:lnTo>
                    <a:pt x="115" y="19"/>
                  </a:lnTo>
                  <a:lnTo>
                    <a:pt x="130" y="2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4" name="Freeform 313"/>
            <p:cNvSpPr>
              <a:spLocks/>
            </p:cNvSpPr>
            <p:nvPr/>
          </p:nvSpPr>
          <p:spPr bwMode="auto">
            <a:xfrm>
              <a:off x="2336" y="1030"/>
              <a:ext cx="26" cy="4"/>
            </a:xfrm>
            <a:custGeom>
              <a:avLst/>
              <a:gdLst>
                <a:gd name="T0" fmla="*/ 14 w 103"/>
                <a:gd name="T1" fmla="*/ 2 h 16"/>
                <a:gd name="T2" fmla="*/ 16 w 103"/>
                <a:gd name="T3" fmla="*/ 2 h 16"/>
                <a:gd name="T4" fmla="*/ 18 w 103"/>
                <a:gd name="T5" fmla="*/ 2 h 16"/>
                <a:gd name="T6" fmla="*/ 20 w 103"/>
                <a:gd name="T7" fmla="*/ 2 h 16"/>
                <a:gd name="T8" fmla="*/ 22 w 103"/>
                <a:gd name="T9" fmla="*/ 3 h 16"/>
                <a:gd name="T10" fmla="*/ 22 w 103"/>
                <a:gd name="T11" fmla="*/ 3 h 16"/>
                <a:gd name="T12" fmla="*/ 22 w 103"/>
                <a:gd name="T13" fmla="*/ 3 h 16"/>
                <a:gd name="T14" fmla="*/ 24 w 103"/>
                <a:gd name="T15" fmla="*/ 3 h 16"/>
                <a:gd name="T16" fmla="*/ 25 w 103"/>
                <a:gd name="T17" fmla="*/ 3 h 16"/>
                <a:gd name="T18" fmla="*/ 26 w 103"/>
                <a:gd name="T19" fmla="*/ 3 h 16"/>
                <a:gd name="T20" fmla="*/ 23 w 103"/>
                <a:gd name="T21" fmla="*/ 4 h 16"/>
                <a:gd name="T22" fmla="*/ 20 w 103"/>
                <a:gd name="T23" fmla="*/ 4 h 16"/>
                <a:gd name="T24" fmla="*/ 17 w 103"/>
                <a:gd name="T25" fmla="*/ 4 h 16"/>
                <a:gd name="T26" fmla="*/ 14 w 103"/>
                <a:gd name="T27" fmla="*/ 4 h 16"/>
                <a:gd name="T28" fmla="*/ 11 w 103"/>
                <a:gd name="T29" fmla="*/ 4 h 16"/>
                <a:gd name="T30" fmla="*/ 8 w 103"/>
                <a:gd name="T31" fmla="*/ 4 h 16"/>
                <a:gd name="T32" fmla="*/ 6 w 103"/>
                <a:gd name="T33" fmla="*/ 3 h 16"/>
                <a:gd name="T34" fmla="*/ 2 w 103"/>
                <a:gd name="T35" fmla="*/ 3 h 16"/>
                <a:gd name="T36" fmla="*/ 0 w 103"/>
                <a:gd name="T37" fmla="*/ 0 h 16"/>
                <a:gd name="T38" fmla="*/ 14 w 103"/>
                <a:gd name="T39" fmla="*/ 2 h 16"/>
                <a:gd name="T40" fmla="*/ 14 w 103"/>
                <a:gd name="T41" fmla="*/ 2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6"/>
                <a:gd name="T65" fmla="*/ 103 w 103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6">
                  <a:moveTo>
                    <a:pt x="56" y="8"/>
                  </a:moveTo>
                  <a:lnTo>
                    <a:pt x="62" y="7"/>
                  </a:lnTo>
                  <a:lnTo>
                    <a:pt x="71" y="7"/>
                  </a:lnTo>
                  <a:lnTo>
                    <a:pt x="78" y="9"/>
                  </a:lnTo>
                  <a:lnTo>
                    <a:pt x="86" y="11"/>
                  </a:lnTo>
                  <a:lnTo>
                    <a:pt x="86" y="12"/>
                  </a:lnTo>
                  <a:lnTo>
                    <a:pt x="89" y="12"/>
                  </a:lnTo>
                  <a:lnTo>
                    <a:pt x="95" y="13"/>
                  </a:lnTo>
                  <a:lnTo>
                    <a:pt x="99" y="13"/>
                  </a:lnTo>
                  <a:lnTo>
                    <a:pt x="103" y="14"/>
                  </a:lnTo>
                  <a:lnTo>
                    <a:pt x="90" y="15"/>
                  </a:lnTo>
                  <a:lnTo>
                    <a:pt x="78" y="15"/>
                  </a:lnTo>
                  <a:lnTo>
                    <a:pt x="67" y="16"/>
                  </a:lnTo>
                  <a:lnTo>
                    <a:pt x="56" y="16"/>
                  </a:lnTo>
                  <a:lnTo>
                    <a:pt x="45" y="16"/>
                  </a:lnTo>
                  <a:lnTo>
                    <a:pt x="33" y="15"/>
                  </a:lnTo>
                  <a:lnTo>
                    <a:pt x="22" y="13"/>
                  </a:lnTo>
                  <a:lnTo>
                    <a:pt x="9" y="11"/>
                  </a:lnTo>
                  <a:lnTo>
                    <a:pt x="0" y="0"/>
                  </a:lnTo>
                  <a:lnTo>
                    <a:pt x="56" y="7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5" name="Freeform 314"/>
            <p:cNvSpPr>
              <a:spLocks/>
            </p:cNvSpPr>
            <p:nvPr/>
          </p:nvSpPr>
          <p:spPr bwMode="auto">
            <a:xfrm>
              <a:off x="2291" y="1034"/>
              <a:ext cx="84" cy="74"/>
            </a:xfrm>
            <a:custGeom>
              <a:avLst/>
              <a:gdLst>
                <a:gd name="T0" fmla="*/ 50 w 339"/>
                <a:gd name="T1" fmla="*/ 16 h 297"/>
                <a:gd name="T2" fmla="*/ 55 w 339"/>
                <a:gd name="T3" fmla="*/ 22 h 297"/>
                <a:gd name="T4" fmla="*/ 60 w 339"/>
                <a:gd name="T5" fmla="*/ 28 h 297"/>
                <a:gd name="T6" fmla="*/ 63 w 339"/>
                <a:gd name="T7" fmla="*/ 35 h 297"/>
                <a:gd name="T8" fmla="*/ 65 w 339"/>
                <a:gd name="T9" fmla="*/ 43 h 297"/>
                <a:gd name="T10" fmla="*/ 70 w 339"/>
                <a:gd name="T11" fmla="*/ 51 h 297"/>
                <a:gd name="T12" fmla="*/ 75 w 339"/>
                <a:gd name="T13" fmla="*/ 59 h 297"/>
                <a:gd name="T14" fmla="*/ 81 w 339"/>
                <a:gd name="T15" fmla="*/ 66 h 297"/>
                <a:gd name="T16" fmla="*/ 84 w 339"/>
                <a:gd name="T17" fmla="*/ 74 h 297"/>
                <a:gd name="T18" fmla="*/ 80 w 339"/>
                <a:gd name="T19" fmla="*/ 73 h 297"/>
                <a:gd name="T20" fmla="*/ 76 w 339"/>
                <a:gd name="T21" fmla="*/ 72 h 297"/>
                <a:gd name="T22" fmla="*/ 72 w 339"/>
                <a:gd name="T23" fmla="*/ 72 h 297"/>
                <a:gd name="T24" fmla="*/ 68 w 339"/>
                <a:gd name="T25" fmla="*/ 71 h 297"/>
                <a:gd name="T26" fmla="*/ 64 w 339"/>
                <a:gd name="T27" fmla="*/ 69 h 297"/>
                <a:gd name="T28" fmla="*/ 59 w 339"/>
                <a:gd name="T29" fmla="*/ 68 h 297"/>
                <a:gd name="T30" fmla="*/ 55 w 339"/>
                <a:gd name="T31" fmla="*/ 66 h 297"/>
                <a:gd name="T32" fmla="*/ 51 w 339"/>
                <a:gd name="T33" fmla="*/ 65 h 297"/>
                <a:gd name="T34" fmla="*/ 45 w 339"/>
                <a:gd name="T35" fmla="*/ 56 h 297"/>
                <a:gd name="T36" fmla="*/ 34 w 339"/>
                <a:gd name="T37" fmla="*/ 51 h 297"/>
                <a:gd name="T38" fmla="*/ 25 w 339"/>
                <a:gd name="T39" fmla="*/ 46 h 297"/>
                <a:gd name="T40" fmla="*/ 16 w 339"/>
                <a:gd name="T41" fmla="*/ 38 h 297"/>
                <a:gd name="T42" fmla="*/ 11 w 339"/>
                <a:gd name="T43" fmla="*/ 31 h 297"/>
                <a:gd name="T44" fmla="*/ 8 w 339"/>
                <a:gd name="T45" fmla="*/ 27 h 297"/>
                <a:gd name="T46" fmla="*/ 5 w 339"/>
                <a:gd name="T47" fmla="*/ 24 h 297"/>
                <a:gd name="T48" fmla="*/ 1 w 339"/>
                <a:gd name="T49" fmla="*/ 20 h 297"/>
                <a:gd name="T50" fmla="*/ 3 w 339"/>
                <a:gd name="T51" fmla="*/ 17 h 297"/>
                <a:gd name="T52" fmla="*/ 10 w 339"/>
                <a:gd name="T53" fmla="*/ 15 h 297"/>
                <a:gd name="T54" fmla="*/ 16 w 339"/>
                <a:gd name="T55" fmla="*/ 13 h 297"/>
                <a:gd name="T56" fmla="*/ 23 w 339"/>
                <a:gd name="T57" fmla="*/ 10 h 297"/>
                <a:gd name="T58" fmla="*/ 28 w 339"/>
                <a:gd name="T59" fmla="*/ 8 h 297"/>
                <a:gd name="T60" fmla="*/ 31 w 339"/>
                <a:gd name="T61" fmla="*/ 6 h 297"/>
                <a:gd name="T62" fmla="*/ 35 w 339"/>
                <a:gd name="T63" fmla="*/ 4 h 297"/>
                <a:gd name="T64" fmla="*/ 38 w 339"/>
                <a:gd name="T65" fmla="*/ 1 h 297"/>
                <a:gd name="T66" fmla="*/ 42 w 339"/>
                <a:gd name="T67" fmla="*/ 3 h 297"/>
                <a:gd name="T68" fmla="*/ 46 w 339"/>
                <a:gd name="T69" fmla="*/ 10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9"/>
                <a:gd name="T106" fmla="*/ 0 h 297"/>
                <a:gd name="T107" fmla="*/ 339 w 339"/>
                <a:gd name="T108" fmla="*/ 297 h 2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9" h="297">
                  <a:moveTo>
                    <a:pt x="189" y="53"/>
                  </a:moveTo>
                  <a:lnTo>
                    <a:pt x="200" y="64"/>
                  </a:lnTo>
                  <a:lnTo>
                    <a:pt x="211" y="76"/>
                  </a:lnTo>
                  <a:lnTo>
                    <a:pt x="222" y="88"/>
                  </a:lnTo>
                  <a:lnTo>
                    <a:pt x="232" y="100"/>
                  </a:lnTo>
                  <a:lnTo>
                    <a:pt x="241" y="113"/>
                  </a:lnTo>
                  <a:lnTo>
                    <a:pt x="249" y="126"/>
                  </a:lnTo>
                  <a:lnTo>
                    <a:pt x="253" y="140"/>
                  </a:lnTo>
                  <a:lnTo>
                    <a:pt x="255" y="155"/>
                  </a:lnTo>
                  <a:lnTo>
                    <a:pt x="263" y="172"/>
                  </a:lnTo>
                  <a:lnTo>
                    <a:pt x="271" y="190"/>
                  </a:lnTo>
                  <a:lnTo>
                    <a:pt x="281" y="206"/>
                  </a:lnTo>
                  <a:lnTo>
                    <a:pt x="292" y="221"/>
                  </a:lnTo>
                  <a:lnTo>
                    <a:pt x="304" y="236"/>
                  </a:lnTo>
                  <a:lnTo>
                    <a:pt x="315" y="251"/>
                  </a:lnTo>
                  <a:lnTo>
                    <a:pt x="327" y="266"/>
                  </a:lnTo>
                  <a:lnTo>
                    <a:pt x="339" y="282"/>
                  </a:lnTo>
                  <a:lnTo>
                    <a:pt x="339" y="297"/>
                  </a:lnTo>
                  <a:lnTo>
                    <a:pt x="331" y="294"/>
                  </a:lnTo>
                  <a:lnTo>
                    <a:pt x="322" y="292"/>
                  </a:lnTo>
                  <a:lnTo>
                    <a:pt x="315" y="291"/>
                  </a:lnTo>
                  <a:lnTo>
                    <a:pt x="307" y="290"/>
                  </a:lnTo>
                  <a:lnTo>
                    <a:pt x="298" y="289"/>
                  </a:lnTo>
                  <a:lnTo>
                    <a:pt x="291" y="288"/>
                  </a:lnTo>
                  <a:lnTo>
                    <a:pt x="282" y="286"/>
                  </a:lnTo>
                  <a:lnTo>
                    <a:pt x="275" y="284"/>
                  </a:lnTo>
                  <a:lnTo>
                    <a:pt x="266" y="280"/>
                  </a:lnTo>
                  <a:lnTo>
                    <a:pt x="257" y="277"/>
                  </a:lnTo>
                  <a:lnTo>
                    <a:pt x="249" y="275"/>
                  </a:lnTo>
                  <a:lnTo>
                    <a:pt x="240" y="272"/>
                  </a:lnTo>
                  <a:lnTo>
                    <a:pt x="231" y="269"/>
                  </a:lnTo>
                  <a:lnTo>
                    <a:pt x="223" y="265"/>
                  </a:lnTo>
                  <a:lnTo>
                    <a:pt x="215" y="263"/>
                  </a:lnTo>
                  <a:lnTo>
                    <a:pt x="206" y="261"/>
                  </a:lnTo>
                  <a:lnTo>
                    <a:pt x="200" y="237"/>
                  </a:lnTo>
                  <a:lnTo>
                    <a:pt x="180" y="225"/>
                  </a:lnTo>
                  <a:lnTo>
                    <a:pt x="160" y="214"/>
                  </a:lnTo>
                  <a:lnTo>
                    <a:pt x="139" y="205"/>
                  </a:lnTo>
                  <a:lnTo>
                    <a:pt x="120" y="195"/>
                  </a:lnTo>
                  <a:lnTo>
                    <a:pt x="100" y="183"/>
                  </a:lnTo>
                  <a:lnTo>
                    <a:pt x="82" y="170"/>
                  </a:lnTo>
                  <a:lnTo>
                    <a:pt x="65" y="153"/>
                  </a:lnTo>
                  <a:lnTo>
                    <a:pt x="51" y="132"/>
                  </a:lnTo>
                  <a:lnTo>
                    <a:pt x="44" y="125"/>
                  </a:lnTo>
                  <a:lnTo>
                    <a:pt x="39" y="117"/>
                  </a:lnTo>
                  <a:lnTo>
                    <a:pt x="32" y="109"/>
                  </a:lnTo>
                  <a:lnTo>
                    <a:pt x="26" y="103"/>
                  </a:lnTo>
                  <a:lnTo>
                    <a:pt x="19" y="96"/>
                  </a:lnTo>
                  <a:lnTo>
                    <a:pt x="13" y="89"/>
                  </a:lnTo>
                  <a:lnTo>
                    <a:pt x="6" y="81"/>
                  </a:lnTo>
                  <a:lnTo>
                    <a:pt x="0" y="74"/>
                  </a:lnTo>
                  <a:lnTo>
                    <a:pt x="13" y="69"/>
                  </a:lnTo>
                  <a:lnTo>
                    <a:pt x="26" y="65"/>
                  </a:lnTo>
                  <a:lnTo>
                    <a:pt x="40" y="61"/>
                  </a:lnTo>
                  <a:lnTo>
                    <a:pt x="53" y="55"/>
                  </a:lnTo>
                  <a:lnTo>
                    <a:pt x="66" y="51"/>
                  </a:lnTo>
                  <a:lnTo>
                    <a:pt x="79" y="47"/>
                  </a:lnTo>
                  <a:lnTo>
                    <a:pt x="92" y="42"/>
                  </a:lnTo>
                  <a:lnTo>
                    <a:pt x="106" y="39"/>
                  </a:lnTo>
                  <a:lnTo>
                    <a:pt x="112" y="34"/>
                  </a:lnTo>
                  <a:lnTo>
                    <a:pt x="119" y="28"/>
                  </a:lnTo>
                  <a:lnTo>
                    <a:pt x="126" y="24"/>
                  </a:lnTo>
                  <a:lnTo>
                    <a:pt x="134" y="20"/>
                  </a:lnTo>
                  <a:lnTo>
                    <a:pt x="140" y="15"/>
                  </a:lnTo>
                  <a:lnTo>
                    <a:pt x="148" y="11"/>
                  </a:lnTo>
                  <a:lnTo>
                    <a:pt x="155" y="5"/>
                  </a:lnTo>
                  <a:lnTo>
                    <a:pt x="160" y="0"/>
                  </a:lnTo>
                  <a:lnTo>
                    <a:pt x="171" y="12"/>
                  </a:lnTo>
                  <a:lnTo>
                    <a:pt x="178" y="25"/>
                  </a:lnTo>
                  <a:lnTo>
                    <a:pt x="184" y="39"/>
                  </a:lnTo>
                  <a:lnTo>
                    <a:pt x="189" y="5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6" name="Freeform 315"/>
            <p:cNvSpPr>
              <a:spLocks/>
            </p:cNvSpPr>
            <p:nvPr/>
          </p:nvSpPr>
          <p:spPr bwMode="auto">
            <a:xfrm>
              <a:off x="2198" y="1037"/>
              <a:ext cx="13" cy="29"/>
            </a:xfrm>
            <a:custGeom>
              <a:avLst/>
              <a:gdLst>
                <a:gd name="T0" fmla="*/ 5 w 50"/>
                <a:gd name="T1" fmla="*/ 11 h 117"/>
                <a:gd name="T2" fmla="*/ 3 w 50"/>
                <a:gd name="T3" fmla="*/ 16 h 117"/>
                <a:gd name="T4" fmla="*/ 1 w 50"/>
                <a:gd name="T5" fmla="*/ 20 h 117"/>
                <a:gd name="T6" fmla="*/ 1 w 50"/>
                <a:gd name="T7" fmla="*/ 24 h 117"/>
                <a:gd name="T8" fmla="*/ 1 w 50"/>
                <a:gd name="T9" fmla="*/ 29 h 117"/>
                <a:gd name="T10" fmla="*/ 1 w 50"/>
                <a:gd name="T11" fmla="*/ 26 h 117"/>
                <a:gd name="T12" fmla="*/ 0 w 50"/>
                <a:gd name="T13" fmla="*/ 23 h 117"/>
                <a:gd name="T14" fmla="*/ 0 w 50"/>
                <a:gd name="T15" fmla="*/ 20 h 117"/>
                <a:gd name="T16" fmla="*/ 2 w 50"/>
                <a:gd name="T17" fmla="*/ 17 h 117"/>
                <a:gd name="T18" fmla="*/ 3 w 50"/>
                <a:gd name="T19" fmla="*/ 15 h 117"/>
                <a:gd name="T20" fmla="*/ 4 w 50"/>
                <a:gd name="T21" fmla="*/ 13 h 117"/>
                <a:gd name="T22" fmla="*/ 5 w 50"/>
                <a:gd name="T23" fmla="*/ 10 h 117"/>
                <a:gd name="T24" fmla="*/ 6 w 50"/>
                <a:gd name="T25" fmla="*/ 8 h 117"/>
                <a:gd name="T26" fmla="*/ 8 w 50"/>
                <a:gd name="T27" fmla="*/ 6 h 117"/>
                <a:gd name="T28" fmla="*/ 9 w 50"/>
                <a:gd name="T29" fmla="*/ 4 h 117"/>
                <a:gd name="T30" fmla="*/ 11 w 50"/>
                <a:gd name="T31" fmla="*/ 2 h 117"/>
                <a:gd name="T32" fmla="*/ 13 w 50"/>
                <a:gd name="T33" fmla="*/ 0 h 117"/>
                <a:gd name="T34" fmla="*/ 11 w 50"/>
                <a:gd name="T35" fmla="*/ 3 h 117"/>
                <a:gd name="T36" fmla="*/ 9 w 50"/>
                <a:gd name="T37" fmla="*/ 5 h 117"/>
                <a:gd name="T38" fmla="*/ 7 w 50"/>
                <a:gd name="T39" fmla="*/ 8 h 117"/>
                <a:gd name="T40" fmla="*/ 5 w 50"/>
                <a:gd name="T41" fmla="*/ 11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17"/>
                <a:gd name="T65" fmla="*/ 50 w 50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17">
                  <a:moveTo>
                    <a:pt x="19" y="45"/>
                  </a:moveTo>
                  <a:lnTo>
                    <a:pt x="11" y="63"/>
                  </a:lnTo>
                  <a:lnTo>
                    <a:pt x="5" y="80"/>
                  </a:lnTo>
                  <a:lnTo>
                    <a:pt x="2" y="98"/>
                  </a:lnTo>
                  <a:lnTo>
                    <a:pt x="4" y="117"/>
                  </a:lnTo>
                  <a:lnTo>
                    <a:pt x="2" y="105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7" y="70"/>
                  </a:lnTo>
                  <a:lnTo>
                    <a:pt x="10" y="61"/>
                  </a:lnTo>
                  <a:lnTo>
                    <a:pt x="15" y="51"/>
                  </a:lnTo>
                  <a:lnTo>
                    <a:pt x="19" y="41"/>
                  </a:lnTo>
                  <a:lnTo>
                    <a:pt x="24" y="32"/>
                  </a:lnTo>
                  <a:lnTo>
                    <a:pt x="30" y="24"/>
                  </a:lnTo>
                  <a:lnTo>
                    <a:pt x="35" y="15"/>
                  </a:lnTo>
                  <a:lnTo>
                    <a:pt x="43" y="7"/>
                  </a:lnTo>
                  <a:lnTo>
                    <a:pt x="50" y="0"/>
                  </a:lnTo>
                  <a:lnTo>
                    <a:pt x="43" y="11"/>
                  </a:lnTo>
                  <a:lnTo>
                    <a:pt x="35" y="22"/>
                  </a:lnTo>
                  <a:lnTo>
                    <a:pt x="27" y="33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7" name="Freeform 316"/>
            <p:cNvSpPr>
              <a:spLocks/>
            </p:cNvSpPr>
            <p:nvPr/>
          </p:nvSpPr>
          <p:spPr bwMode="auto">
            <a:xfrm>
              <a:off x="2279" y="1037"/>
              <a:ext cx="22" cy="4"/>
            </a:xfrm>
            <a:custGeom>
              <a:avLst/>
              <a:gdLst>
                <a:gd name="T0" fmla="*/ 22 w 88"/>
                <a:gd name="T1" fmla="*/ 3 h 14"/>
                <a:gd name="T2" fmla="*/ 19 w 88"/>
                <a:gd name="T3" fmla="*/ 4 h 14"/>
                <a:gd name="T4" fmla="*/ 17 w 88"/>
                <a:gd name="T5" fmla="*/ 4 h 14"/>
                <a:gd name="T6" fmla="*/ 13 w 88"/>
                <a:gd name="T7" fmla="*/ 4 h 14"/>
                <a:gd name="T8" fmla="*/ 11 w 88"/>
                <a:gd name="T9" fmla="*/ 4 h 14"/>
                <a:gd name="T10" fmla="*/ 8 w 88"/>
                <a:gd name="T11" fmla="*/ 4 h 14"/>
                <a:gd name="T12" fmla="*/ 5 w 88"/>
                <a:gd name="T13" fmla="*/ 3 h 14"/>
                <a:gd name="T14" fmla="*/ 2 w 88"/>
                <a:gd name="T15" fmla="*/ 2 h 14"/>
                <a:gd name="T16" fmla="*/ 0 w 88"/>
                <a:gd name="T17" fmla="*/ 0 h 14"/>
                <a:gd name="T18" fmla="*/ 3 w 88"/>
                <a:gd name="T19" fmla="*/ 1 h 14"/>
                <a:gd name="T20" fmla="*/ 6 w 88"/>
                <a:gd name="T21" fmla="*/ 1 h 14"/>
                <a:gd name="T22" fmla="*/ 8 w 88"/>
                <a:gd name="T23" fmla="*/ 1 h 14"/>
                <a:gd name="T24" fmla="*/ 11 w 88"/>
                <a:gd name="T25" fmla="*/ 2 h 14"/>
                <a:gd name="T26" fmla="*/ 13 w 88"/>
                <a:gd name="T27" fmla="*/ 2 h 14"/>
                <a:gd name="T28" fmla="*/ 17 w 88"/>
                <a:gd name="T29" fmla="*/ 3 h 14"/>
                <a:gd name="T30" fmla="*/ 19 w 88"/>
                <a:gd name="T31" fmla="*/ 3 h 14"/>
                <a:gd name="T32" fmla="*/ 22 w 88"/>
                <a:gd name="T33" fmla="*/ 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4"/>
                <a:gd name="T53" fmla="*/ 88 w 88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4">
                  <a:moveTo>
                    <a:pt x="88" y="12"/>
                  </a:moveTo>
                  <a:lnTo>
                    <a:pt x="77" y="13"/>
                  </a:lnTo>
                  <a:lnTo>
                    <a:pt x="66" y="13"/>
                  </a:lnTo>
                  <a:lnTo>
                    <a:pt x="54" y="14"/>
                  </a:lnTo>
                  <a:lnTo>
                    <a:pt x="42" y="14"/>
                  </a:lnTo>
                  <a:lnTo>
                    <a:pt x="31" y="13"/>
                  </a:lnTo>
                  <a:lnTo>
                    <a:pt x="20" y="10"/>
                  </a:lnTo>
                  <a:lnTo>
                    <a:pt x="9" y="6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3" y="5"/>
                  </a:lnTo>
                  <a:lnTo>
                    <a:pt x="44" y="6"/>
                  </a:lnTo>
                  <a:lnTo>
                    <a:pt x="54" y="8"/>
                  </a:lnTo>
                  <a:lnTo>
                    <a:pt x="66" y="9"/>
                  </a:lnTo>
                  <a:lnTo>
                    <a:pt x="77" y="11"/>
                  </a:lnTo>
                  <a:lnTo>
                    <a:pt x="88" y="1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8" name="Freeform 317"/>
            <p:cNvSpPr>
              <a:spLocks/>
            </p:cNvSpPr>
            <p:nvPr/>
          </p:nvSpPr>
          <p:spPr bwMode="auto">
            <a:xfrm>
              <a:off x="2342" y="1037"/>
              <a:ext cx="3" cy="2"/>
            </a:xfrm>
            <a:custGeom>
              <a:avLst/>
              <a:gdLst>
                <a:gd name="T0" fmla="*/ 2 w 12"/>
                <a:gd name="T1" fmla="*/ 2 h 9"/>
                <a:gd name="T2" fmla="*/ 0 w 12"/>
                <a:gd name="T3" fmla="*/ 0 h 9"/>
                <a:gd name="T4" fmla="*/ 3 w 12"/>
                <a:gd name="T5" fmla="*/ 0 h 9"/>
                <a:gd name="T6" fmla="*/ 2 w 12"/>
                <a:gd name="T7" fmla="*/ 2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6" y="9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9" name="Freeform 318"/>
            <p:cNvSpPr>
              <a:spLocks/>
            </p:cNvSpPr>
            <p:nvPr/>
          </p:nvSpPr>
          <p:spPr bwMode="auto">
            <a:xfrm>
              <a:off x="2351" y="1042"/>
              <a:ext cx="15" cy="3"/>
            </a:xfrm>
            <a:custGeom>
              <a:avLst/>
              <a:gdLst>
                <a:gd name="T0" fmla="*/ 15 w 63"/>
                <a:gd name="T1" fmla="*/ 3 h 14"/>
                <a:gd name="T2" fmla="*/ 13 w 63"/>
                <a:gd name="T3" fmla="*/ 3 h 14"/>
                <a:gd name="T4" fmla="*/ 11 w 63"/>
                <a:gd name="T5" fmla="*/ 3 h 14"/>
                <a:gd name="T6" fmla="*/ 10 w 63"/>
                <a:gd name="T7" fmla="*/ 3 h 14"/>
                <a:gd name="T8" fmla="*/ 8 w 63"/>
                <a:gd name="T9" fmla="*/ 2 h 14"/>
                <a:gd name="T10" fmla="*/ 6 w 63"/>
                <a:gd name="T11" fmla="*/ 2 h 14"/>
                <a:gd name="T12" fmla="*/ 4 w 63"/>
                <a:gd name="T13" fmla="*/ 2 h 14"/>
                <a:gd name="T14" fmla="*/ 2 w 63"/>
                <a:gd name="T15" fmla="*/ 2 h 14"/>
                <a:gd name="T16" fmla="*/ 0 w 63"/>
                <a:gd name="T17" fmla="*/ 2 h 14"/>
                <a:gd name="T18" fmla="*/ 2 w 63"/>
                <a:gd name="T19" fmla="*/ 1 h 14"/>
                <a:gd name="T20" fmla="*/ 4 w 63"/>
                <a:gd name="T21" fmla="*/ 0 h 14"/>
                <a:gd name="T22" fmla="*/ 5 w 63"/>
                <a:gd name="T23" fmla="*/ 0 h 14"/>
                <a:gd name="T24" fmla="*/ 7 w 63"/>
                <a:gd name="T25" fmla="*/ 0 h 14"/>
                <a:gd name="T26" fmla="*/ 10 w 63"/>
                <a:gd name="T27" fmla="*/ 1 h 14"/>
                <a:gd name="T28" fmla="*/ 12 w 63"/>
                <a:gd name="T29" fmla="*/ 1 h 14"/>
                <a:gd name="T30" fmla="*/ 13 w 63"/>
                <a:gd name="T31" fmla="*/ 2 h 14"/>
                <a:gd name="T32" fmla="*/ 15 w 63"/>
                <a:gd name="T33" fmla="*/ 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4"/>
                <a:gd name="T53" fmla="*/ 63 w 6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4">
                  <a:moveTo>
                    <a:pt x="63" y="13"/>
                  </a:moveTo>
                  <a:lnTo>
                    <a:pt x="55" y="14"/>
                  </a:lnTo>
                  <a:lnTo>
                    <a:pt x="48" y="13"/>
                  </a:lnTo>
                  <a:lnTo>
                    <a:pt x="40" y="12"/>
                  </a:lnTo>
                  <a:lnTo>
                    <a:pt x="33" y="11"/>
                  </a:lnTo>
                  <a:lnTo>
                    <a:pt x="25" y="10"/>
                  </a:lnTo>
                  <a:lnTo>
                    <a:pt x="17" y="9"/>
                  </a:lnTo>
                  <a:lnTo>
                    <a:pt x="9" y="8"/>
                  </a:lnTo>
                  <a:lnTo>
                    <a:pt x="0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9" y="6"/>
                  </a:lnTo>
                  <a:lnTo>
                    <a:pt x="56" y="9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0" name="Freeform 319"/>
            <p:cNvSpPr>
              <a:spLocks/>
            </p:cNvSpPr>
            <p:nvPr/>
          </p:nvSpPr>
          <p:spPr bwMode="auto">
            <a:xfrm>
              <a:off x="2203" y="1044"/>
              <a:ext cx="12" cy="22"/>
            </a:xfrm>
            <a:custGeom>
              <a:avLst/>
              <a:gdLst>
                <a:gd name="T0" fmla="*/ 0 w 50"/>
                <a:gd name="T1" fmla="*/ 22 h 90"/>
                <a:gd name="T2" fmla="*/ 0 w 50"/>
                <a:gd name="T3" fmla="*/ 19 h 90"/>
                <a:gd name="T4" fmla="*/ 0 w 50"/>
                <a:gd name="T5" fmla="*/ 15 h 90"/>
                <a:gd name="T6" fmla="*/ 1 w 50"/>
                <a:gd name="T7" fmla="*/ 12 h 90"/>
                <a:gd name="T8" fmla="*/ 3 w 50"/>
                <a:gd name="T9" fmla="*/ 9 h 90"/>
                <a:gd name="T10" fmla="*/ 5 w 50"/>
                <a:gd name="T11" fmla="*/ 7 h 90"/>
                <a:gd name="T12" fmla="*/ 7 w 50"/>
                <a:gd name="T13" fmla="*/ 4 h 90"/>
                <a:gd name="T14" fmla="*/ 9 w 50"/>
                <a:gd name="T15" fmla="*/ 2 h 90"/>
                <a:gd name="T16" fmla="*/ 12 w 50"/>
                <a:gd name="T17" fmla="*/ 0 h 90"/>
                <a:gd name="T18" fmla="*/ 10 w 50"/>
                <a:gd name="T19" fmla="*/ 3 h 90"/>
                <a:gd name="T20" fmla="*/ 8 w 50"/>
                <a:gd name="T21" fmla="*/ 5 h 90"/>
                <a:gd name="T22" fmla="*/ 6 w 50"/>
                <a:gd name="T23" fmla="*/ 8 h 90"/>
                <a:gd name="T24" fmla="*/ 5 w 50"/>
                <a:gd name="T25" fmla="*/ 10 h 90"/>
                <a:gd name="T26" fmla="*/ 3 w 50"/>
                <a:gd name="T27" fmla="*/ 13 h 90"/>
                <a:gd name="T28" fmla="*/ 2 w 50"/>
                <a:gd name="T29" fmla="*/ 16 h 90"/>
                <a:gd name="T30" fmla="*/ 1 w 50"/>
                <a:gd name="T31" fmla="*/ 19 h 90"/>
                <a:gd name="T32" fmla="*/ 0 w 50"/>
                <a:gd name="T33" fmla="*/ 22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90"/>
                <a:gd name="T53" fmla="*/ 50 w 50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90">
                  <a:moveTo>
                    <a:pt x="0" y="90"/>
                  </a:moveTo>
                  <a:lnTo>
                    <a:pt x="0" y="77"/>
                  </a:lnTo>
                  <a:lnTo>
                    <a:pt x="2" y="63"/>
                  </a:lnTo>
                  <a:lnTo>
                    <a:pt x="6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16"/>
                  </a:lnTo>
                  <a:lnTo>
                    <a:pt x="38" y="8"/>
                  </a:lnTo>
                  <a:lnTo>
                    <a:pt x="50" y="0"/>
                  </a:lnTo>
                  <a:lnTo>
                    <a:pt x="41" y="11"/>
                  </a:lnTo>
                  <a:lnTo>
                    <a:pt x="34" y="21"/>
                  </a:lnTo>
                  <a:lnTo>
                    <a:pt x="26" y="31"/>
                  </a:lnTo>
                  <a:lnTo>
                    <a:pt x="19" y="42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3" y="77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1" name="Freeform 320"/>
            <p:cNvSpPr>
              <a:spLocks/>
            </p:cNvSpPr>
            <p:nvPr/>
          </p:nvSpPr>
          <p:spPr bwMode="auto">
            <a:xfrm>
              <a:off x="2206" y="1048"/>
              <a:ext cx="14" cy="31"/>
            </a:xfrm>
            <a:custGeom>
              <a:avLst/>
              <a:gdLst>
                <a:gd name="T0" fmla="*/ 2 w 57"/>
                <a:gd name="T1" fmla="*/ 31 h 125"/>
                <a:gd name="T2" fmla="*/ 1 w 57"/>
                <a:gd name="T3" fmla="*/ 29 h 125"/>
                <a:gd name="T4" fmla="*/ 0 w 57"/>
                <a:gd name="T5" fmla="*/ 28 h 125"/>
                <a:gd name="T6" fmla="*/ 0 w 57"/>
                <a:gd name="T7" fmla="*/ 25 h 125"/>
                <a:gd name="T8" fmla="*/ 0 w 57"/>
                <a:gd name="T9" fmla="*/ 23 h 125"/>
                <a:gd name="T10" fmla="*/ 1 w 57"/>
                <a:gd name="T11" fmla="*/ 20 h 125"/>
                <a:gd name="T12" fmla="*/ 2 w 57"/>
                <a:gd name="T13" fmla="*/ 17 h 125"/>
                <a:gd name="T14" fmla="*/ 3 w 57"/>
                <a:gd name="T15" fmla="*/ 13 h 125"/>
                <a:gd name="T16" fmla="*/ 5 w 57"/>
                <a:gd name="T17" fmla="*/ 10 h 125"/>
                <a:gd name="T18" fmla="*/ 7 w 57"/>
                <a:gd name="T19" fmla="*/ 7 h 125"/>
                <a:gd name="T20" fmla="*/ 9 w 57"/>
                <a:gd name="T21" fmla="*/ 5 h 125"/>
                <a:gd name="T22" fmla="*/ 11 w 57"/>
                <a:gd name="T23" fmla="*/ 2 h 125"/>
                <a:gd name="T24" fmla="*/ 14 w 57"/>
                <a:gd name="T25" fmla="*/ 0 h 125"/>
                <a:gd name="T26" fmla="*/ 11 w 57"/>
                <a:gd name="T27" fmla="*/ 3 h 125"/>
                <a:gd name="T28" fmla="*/ 9 w 57"/>
                <a:gd name="T29" fmla="*/ 7 h 125"/>
                <a:gd name="T30" fmla="*/ 7 w 57"/>
                <a:gd name="T31" fmla="*/ 10 h 125"/>
                <a:gd name="T32" fmla="*/ 5 w 57"/>
                <a:gd name="T33" fmla="*/ 14 h 125"/>
                <a:gd name="T34" fmla="*/ 3 w 57"/>
                <a:gd name="T35" fmla="*/ 18 h 125"/>
                <a:gd name="T36" fmla="*/ 2 w 57"/>
                <a:gd name="T37" fmla="*/ 22 h 125"/>
                <a:gd name="T38" fmla="*/ 2 w 57"/>
                <a:gd name="T39" fmla="*/ 26 h 125"/>
                <a:gd name="T40" fmla="*/ 2 w 57"/>
                <a:gd name="T41" fmla="*/ 3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125"/>
                <a:gd name="T65" fmla="*/ 57 w 57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125">
                  <a:moveTo>
                    <a:pt x="8" y="125"/>
                  </a:moveTo>
                  <a:lnTo>
                    <a:pt x="4" y="118"/>
                  </a:lnTo>
                  <a:lnTo>
                    <a:pt x="2" y="111"/>
                  </a:lnTo>
                  <a:lnTo>
                    <a:pt x="1" y="102"/>
                  </a:lnTo>
                  <a:lnTo>
                    <a:pt x="0" y="94"/>
                  </a:lnTo>
                  <a:lnTo>
                    <a:pt x="3" y="80"/>
                  </a:lnTo>
                  <a:lnTo>
                    <a:pt x="8" y="67"/>
                  </a:lnTo>
                  <a:lnTo>
                    <a:pt x="12" y="54"/>
                  </a:lnTo>
                  <a:lnTo>
                    <a:pt x="19" y="41"/>
                  </a:lnTo>
                  <a:lnTo>
                    <a:pt x="27" y="30"/>
                  </a:lnTo>
                  <a:lnTo>
                    <a:pt x="36" y="19"/>
                  </a:lnTo>
                  <a:lnTo>
                    <a:pt x="45" y="9"/>
                  </a:lnTo>
                  <a:lnTo>
                    <a:pt x="57" y="0"/>
                  </a:lnTo>
                  <a:lnTo>
                    <a:pt x="46" y="13"/>
                  </a:lnTo>
                  <a:lnTo>
                    <a:pt x="37" y="27"/>
                  </a:lnTo>
                  <a:lnTo>
                    <a:pt x="27" y="42"/>
                  </a:lnTo>
                  <a:lnTo>
                    <a:pt x="19" y="58"/>
                  </a:lnTo>
                  <a:lnTo>
                    <a:pt x="14" y="73"/>
                  </a:lnTo>
                  <a:lnTo>
                    <a:pt x="10" y="90"/>
                  </a:lnTo>
                  <a:lnTo>
                    <a:pt x="8" y="106"/>
                  </a:lnTo>
                  <a:lnTo>
                    <a:pt x="8" y="12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2" name="Freeform 321"/>
            <p:cNvSpPr>
              <a:spLocks/>
            </p:cNvSpPr>
            <p:nvPr/>
          </p:nvSpPr>
          <p:spPr bwMode="auto">
            <a:xfrm>
              <a:off x="2351" y="1051"/>
              <a:ext cx="19" cy="2"/>
            </a:xfrm>
            <a:custGeom>
              <a:avLst/>
              <a:gdLst>
                <a:gd name="T0" fmla="*/ 19 w 78"/>
                <a:gd name="T1" fmla="*/ 2 h 12"/>
                <a:gd name="T2" fmla="*/ 17 w 78"/>
                <a:gd name="T3" fmla="*/ 2 h 12"/>
                <a:gd name="T4" fmla="*/ 14 w 78"/>
                <a:gd name="T5" fmla="*/ 2 h 12"/>
                <a:gd name="T6" fmla="*/ 12 w 78"/>
                <a:gd name="T7" fmla="*/ 2 h 12"/>
                <a:gd name="T8" fmla="*/ 9 w 78"/>
                <a:gd name="T9" fmla="*/ 2 h 12"/>
                <a:gd name="T10" fmla="*/ 7 w 78"/>
                <a:gd name="T11" fmla="*/ 2 h 12"/>
                <a:gd name="T12" fmla="*/ 4 w 78"/>
                <a:gd name="T13" fmla="*/ 1 h 12"/>
                <a:gd name="T14" fmla="*/ 2 w 78"/>
                <a:gd name="T15" fmla="*/ 1 h 12"/>
                <a:gd name="T16" fmla="*/ 0 w 78"/>
                <a:gd name="T17" fmla="*/ 0 h 12"/>
                <a:gd name="T18" fmla="*/ 2 w 78"/>
                <a:gd name="T19" fmla="*/ 0 h 12"/>
                <a:gd name="T20" fmla="*/ 5 w 78"/>
                <a:gd name="T21" fmla="*/ 0 h 12"/>
                <a:gd name="T22" fmla="*/ 7 w 78"/>
                <a:gd name="T23" fmla="*/ 0 h 12"/>
                <a:gd name="T24" fmla="*/ 10 w 78"/>
                <a:gd name="T25" fmla="*/ 0 h 12"/>
                <a:gd name="T26" fmla="*/ 12 w 78"/>
                <a:gd name="T27" fmla="*/ 1 h 12"/>
                <a:gd name="T28" fmla="*/ 15 w 78"/>
                <a:gd name="T29" fmla="*/ 1 h 12"/>
                <a:gd name="T30" fmla="*/ 17 w 78"/>
                <a:gd name="T31" fmla="*/ 1 h 12"/>
                <a:gd name="T32" fmla="*/ 19 w 78"/>
                <a:gd name="T33" fmla="*/ 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2"/>
                <a:gd name="T53" fmla="*/ 78 w 7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2">
                  <a:moveTo>
                    <a:pt x="78" y="12"/>
                  </a:moveTo>
                  <a:lnTo>
                    <a:pt x="68" y="11"/>
                  </a:lnTo>
                  <a:lnTo>
                    <a:pt x="58" y="11"/>
                  </a:lnTo>
                  <a:lnTo>
                    <a:pt x="48" y="11"/>
                  </a:lnTo>
                  <a:lnTo>
                    <a:pt x="38" y="11"/>
                  </a:lnTo>
                  <a:lnTo>
                    <a:pt x="28" y="10"/>
                  </a:lnTo>
                  <a:lnTo>
                    <a:pt x="18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1" y="2"/>
                  </a:lnTo>
                  <a:lnTo>
                    <a:pt x="30" y="2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3" name="Freeform 322"/>
            <p:cNvSpPr>
              <a:spLocks/>
            </p:cNvSpPr>
            <p:nvPr/>
          </p:nvSpPr>
          <p:spPr bwMode="auto">
            <a:xfrm>
              <a:off x="2212" y="1052"/>
              <a:ext cx="15" cy="32"/>
            </a:xfrm>
            <a:custGeom>
              <a:avLst/>
              <a:gdLst>
                <a:gd name="T0" fmla="*/ 15 w 58"/>
                <a:gd name="T1" fmla="*/ 0 h 126"/>
                <a:gd name="T2" fmla="*/ 12 w 58"/>
                <a:gd name="T3" fmla="*/ 3 h 126"/>
                <a:gd name="T4" fmla="*/ 10 w 58"/>
                <a:gd name="T5" fmla="*/ 7 h 126"/>
                <a:gd name="T6" fmla="*/ 8 w 58"/>
                <a:gd name="T7" fmla="*/ 11 h 126"/>
                <a:gd name="T8" fmla="*/ 5 w 58"/>
                <a:gd name="T9" fmla="*/ 15 h 126"/>
                <a:gd name="T10" fmla="*/ 4 w 58"/>
                <a:gd name="T11" fmla="*/ 19 h 126"/>
                <a:gd name="T12" fmla="*/ 3 w 58"/>
                <a:gd name="T13" fmla="*/ 23 h 126"/>
                <a:gd name="T14" fmla="*/ 2 w 58"/>
                <a:gd name="T15" fmla="*/ 28 h 126"/>
                <a:gd name="T16" fmla="*/ 2 w 58"/>
                <a:gd name="T17" fmla="*/ 32 h 126"/>
                <a:gd name="T18" fmla="*/ 0 w 58"/>
                <a:gd name="T19" fmla="*/ 30 h 126"/>
                <a:gd name="T20" fmla="*/ 0 w 58"/>
                <a:gd name="T21" fmla="*/ 27 h 126"/>
                <a:gd name="T22" fmla="*/ 1 w 58"/>
                <a:gd name="T23" fmla="*/ 24 h 126"/>
                <a:gd name="T24" fmla="*/ 1 w 58"/>
                <a:gd name="T25" fmla="*/ 20 h 126"/>
                <a:gd name="T26" fmla="*/ 2 w 58"/>
                <a:gd name="T27" fmla="*/ 17 h 126"/>
                <a:gd name="T28" fmla="*/ 3 w 58"/>
                <a:gd name="T29" fmla="*/ 14 h 126"/>
                <a:gd name="T30" fmla="*/ 4 w 58"/>
                <a:gd name="T31" fmla="*/ 11 h 126"/>
                <a:gd name="T32" fmla="*/ 6 w 58"/>
                <a:gd name="T33" fmla="*/ 8 h 126"/>
                <a:gd name="T34" fmla="*/ 8 w 58"/>
                <a:gd name="T35" fmla="*/ 6 h 126"/>
                <a:gd name="T36" fmla="*/ 10 w 58"/>
                <a:gd name="T37" fmla="*/ 4 h 126"/>
                <a:gd name="T38" fmla="*/ 12 w 58"/>
                <a:gd name="T39" fmla="*/ 2 h 126"/>
                <a:gd name="T40" fmla="*/ 15 w 58"/>
                <a:gd name="T41" fmla="*/ 0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126"/>
                <a:gd name="T65" fmla="*/ 58 w 58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126">
                  <a:moveTo>
                    <a:pt x="58" y="0"/>
                  </a:moveTo>
                  <a:lnTo>
                    <a:pt x="47" y="13"/>
                  </a:lnTo>
                  <a:lnTo>
                    <a:pt x="38" y="27"/>
                  </a:lnTo>
                  <a:lnTo>
                    <a:pt x="29" y="42"/>
                  </a:lnTo>
                  <a:lnTo>
                    <a:pt x="21" y="58"/>
                  </a:lnTo>
                  <a:lnTo>
                    <a:pt x="16" y="74"/>
                  </a:lnTo>
                  <a:lnTo>
                    <a:pt x="12" y="92"/>
                  </a:lnTo>
                  <a:lnTo>
                    <a:pt x="8" y="109"/>
                  </a:lnTo>
                  <a:lnTo>
                    <a:pt x="7" y="126"/>
                  </a:lnTo>
                  <a:lnTo>
                    <a:pt x="1" y="119"/>
                  </a:lnTo>
                  <a:lnTo>
                    <a:pt x="0" y="107"/>
                  </a:lnTo>
                  <a:lnTo>
                    <a:pt x="2" y="93"/>
                  </a:lnTo>
                  <a:lnTo>
                    <a:pt x="4" y="80"/>
                  </a:lnTo>
                  <a:lnTo>
                    <a:pt x="7" y="68"/>
                  </a:lnTo>
                  <a:lnTo>
                    <a:pt x="11" y="55"/>
                  </a:lnTo>
                  <a:lnTo>
                    <a:pt x="16" y="44"/>
                  </a:lnTo>
                  <a:lnTo>
                    <a:pt x="22" y="33"/>
                  </a:lnTo>
                  <a:lnTo>
                    <a:pt x="30" y="23"/>
                  </a:lnTo>
                  <a:lnTo>
                    <a:pt x="39" y="15"/>
                  </a:lnTo>
                  <a:lnTo>
                    <a:pt x="48" y="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4" name="Freeform 323"/>
            <p:cNvSpPr>
              <a:spLocks/>
            </p:cNvSpPr>
            <p:nvPr/>
          </p:nvSpPr>
          <p:spPr bwMode="auto">
            <a:xfrm>
              <a:off x="2220" y="1057"/>
              <a:ext cx="12" cy="31"/>
            </a:xfrm>
            <a:custGeom>
              <a:avLst/>
              <a:gdLst>
                <a:gd name="T0" fmla="*/ 12 w 51"/>
                <a:gd name="T1" fmla="*/ 0 h 124"/>
                <a:gd name="T2" fmla="*/ 11 w 51"/>
                <a:gd name="T3" fmla="*/ 2 h 124"/>
                <a:gd name="T4" fmla="*/ 10 w 51"/>
                <a:gd name="T5" fmla="*/ 4 h 124"/>
                <a:gd name="T6" fmla="*/ 8 w 51"/>
                <a:gd name="T7" fmla="*/ 5 h 124"/>
                <a:gd name="T8" fmla="*/ 7 w 51"/>
                <a:gd name="T9" fmla="*/ 7 h 124"/>
                <a:gd name="T10" fmla="*/ 6 w 51"/>
                <a:gd name="T11" fmla="*/ 9 h 124"/>
                <a:gd name="T12" fmla="*/ 5 w 51"/>
                <a:gd name="T13" fmla="*/ 11 h 124"/>
                <a:gd name="T14" fmla="*/ 5 w 51"/>
                <a:gd name="T15" fmla="*/ 13 h 124"/>
                <a:gd name="T16" fmla="*/ 4 w 51"/>
                <a:gd name="T17" fmla="*/ 16 h 124"/>
                <a:gd name="T18" fmla="*/ 3 w 51"/>
                <a:gd name="T19" fmla="*/ 19 h 124"/>
                <a:gd name="T20" fmla="*/ 2 w 51"/>
                <a:gd name="T21" fmla="*/ 23 h 124"/>
                <a:gd name="T22" fmla="*/ 2 w 51"/>
                <a:gd name="T23" fmla="*/ 27 h 124"/>
                <a:gd name="T24" fmla="*/ 2 w 51"/>
                <a:gd name="T25" fmla="*/ 31 h 124"/>
                <a:gd name="T26" fmla="*/ 0 w 51"/>
                <a:gd name="T27" fmla="*/ 28 h 124"/>
                <a:gd name="T28" fmla="*/ 0 w 51"/>
                <a:gd name="T29" fmla="*/ 23 h 124"/>
                <a:gd name="T30" fmla="*/ 1 w 51"/>
                <a:gd name="T31" fmla="*/ 19 h 124"/>
                <a:gd name="T32" fmla="*/ 1 w 51"/>
                <a:gd name="T33" fmla="*/ 15 h 124"/>
                <a:gd name="T34" fmla="*/ 2 w 51"/>
                <a:gd name="T35" fmla="*/ 13 h 124"/>
                <a:gd name="T36" fmla="*/ 3 w 51"/>
                <a:gd name="T37" fmla="*/ 10 h 124"/>
                <a:gd name="T38" fmla="*/ 4 w 51"/>
                <a:gd name="T39" fmla="*/ 8 h 124"/>
                <a:gd name="T40" fmla="*/ 6 w 51"/>
                <a:gd name="T41" fmla="*/ 6 h 124"/>
                <a:gd name="T42" fmla="*/ 7 w 51"/>
                <a:gd name="T43" fmla="*/ 4 h 124"/>
                <a:gd name="T44" fmla="*/ 9 w 51"/>
                <a:gd name="T45" fmla="*/ 3 h 124"/>
                <a:gd name="T46" fmla="*/ 10 w 51"/>
                <a:gd name="T47" fmla="*/ 1 h 124"/>
                <a:gd name="T48" fmla="*/ 12 w 51"/>
                <a:gd name="T49" fmla="*/ 0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124"/>
                <a:gd name="T77" fmla="*/ 51 w 51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124">
                  <a:moveTo>
                    <a:pt x="51" y="0"/>
                  </a:moveTo>
                  <a:lnTo>
                    <a:pt x="47" y="6"/>
                  </a:lnTo>
                  <a:lnTo>
                    <a:pt x="41" y="14"/>
                  </a:lnTo>
                  <a:lnTo>
                    <a:pt x="35" y="20"/>
                  </a:lnTo>
                  <a:lnTo>
                    <a:pt x="30" y="28"/>
                  </a:lnTo>
                  <a:lnTo>
                    <a:pt x="25" y="37"/>
                  </a:lnTo>
                  <a:lnTo>
                    <a:pt x="22" y="44"/>
                  </a:lnTo>
                  <a:lnTo>
                    <a:pt x="20" y="53"/>
                  </a:lnTo>
                  <a:lnTo>
                    <a:pt x="18" y="63"/>
                  </a:lnTo>
                  <a:lnTo>
                    <a:pt x="13" y="76"/>
                  </a:lnTo>
                  <a:lnTo>
                    <a:pt x="10" y="92"/>
                  </a:lnTo>
                  <a:lnTo>
                    <a:pt x="10" y="108"/>
                  </a:lnTo>
                  <a:lnTo>
                    <a:pt x="10" y="124"/>
                  </a:lnTo>
                  <a:lnTo>
                    <a:pt x="1" y="111"/>
                  </a:lnTo>
                  <a:lnTo>
                    <a:pt x="0" y="93"/>
                  </a:lnTo>
                  <a:lnTo>
                    <a:pt x="3" y="74"/>
                  </a:lnTo>
                  <a:lnTo>
                    <a:pt x="5" y="58"/>
                  </a:lnTo>
                  <a:lnTo>
                    <a:pt x="10" y="50"/>
                  </a:lnTo>
                  <a:lnTo>
                    <a:pt x="14" y="41"/>
                  </a:lnTo>
                  <a:lnTo>
                    <a:pt x="18" y="33"/>
                  </a:lnTo>
                  <a:lnTo>
                    <a:pt x="24" y="25"/>
                  </a:lnTo>
                  <a:lnTo>
                    <a:pt x="30" y="17"/>
                  </a:lnTo>
                  <a:lnTo>
                    <a:pt x="37" y="11"/>
                  </a:lnTo>
                  <a:lnTo>
                    <a:pt x="43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5" name="Freeform 324"/>
            <p:cNvSpPr>
              <a:spLocks/>
            </p:cNvSpPr>
            <p:nvPr/>
          </p:nvSpPr>
          <p:spPr bwMode="auto">
            <a:xfrm>
              <a:off x="2227" y="1058"/>
              <a:ext cx="14" cy="32"/>
            </a:xfrm>
            <a:custGeom>
              <a:avLst/>
              <a:gdLst>
                <a:gd name="T0" fmla="*/ 2 w 60"/>
                <a:gd name="T1" fmla="*/ 32 h 129"/>
                <a:gd name="T2" fmla="*/ 0 w 60"/>
                <a:gd name="T3" fmla="*/ 31 h 129"/>
                <a:gd name="T4" fmla="*/ 0 w 60"/>
                <a:gd name="T5" fmla="*/ 28 h 129"/>
                <a:gd name="T6" fmla="*/ 0 w 60"/>
                <a:gd name="T7" fmla="*/ 25 h 129"/>
                <a:gd name="T8" fmla="*/ 0 w 60"/>
                <a:gd name="T9" fmla="*/ 22 h 129"/>
                <a:gd name="T10" fmla="*/ 1 w 60"/>
                <a:gd name="T11" fmla="*/ 19 h 129"/>
                <a:gd name="T12" fmla="*/ 2 w 60"/>
                <a:gd name="T13" fmla="*/ 16 h 129"/>
                <a:gd name="T14" fmla="*/ 4 w 60"/>
                <a:gd name="T15" fmla="*/ 12 h 129"/>
                <a:gd name="T16" fmla="*/ 5 w 60"/>
                <a:gd name="T17" fmla="*/ 9 h 129"/>
                <a:gd name="T18" fmla="*/ 7 w 60"/>
                <a:gd name="T19" fmla="*/ 7 h 129"/>
                <a:gd name="T20" fmla="*/ 9 w 60"/>
                <a:gd name="T21" fmla="*/ 4 h 129"/>
                <a:gd name="T22" fmla="*/ 11 w 60"/>
                <a:gd name="T23" fmla="*/ 2 h 129"/>
                <a:gd name="T24" fmla="*/ 14 w 60"/>
                <a:gd name="T25" fmla="*/ 0 h 129"/>
                <a:gd name="T26" fmla="*/ 11 w 60"/>
                <a:gd name="T27" fmla="*/ 3 h 129"/>
                <a:gd name="T28" fmla="*/ 9 w 60"/>
                <a:gd name="T29" fmla="*/ 7 h 129"/>
                <a:gd name="T30" fmla="*/ 7 w 60"/>
                <a:gd name="T31" fmla="*/ 11 h 129"/>
                <a:gd name="T32" fmla="*/ 5 w 60"/>
                <a:gd name="T33" fmla="*/ 15 h 129"/>
                <a:gd name="T34" fmla="*/ 3 w 60"/>
                <a:gd name="T35" fmla="*/ 19 h 129"/>
                <a:gd name="T36" fmla="*/ 2 w 60"/>
                <a:gd name="T37" fmla="*/ 23 h 129"/>
                <a:gd name="T38" fmla="*/ 2 w 60"/>
                <a:gd name="T39" fmla="*/ 28 h 129"/>
                <a:gd name="T40" fmla="*/ 2 w 60"/>
                <a:gd name="T41" fmla="*/ 32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29"/>
                <a:gd name="T65" fmla="*/ 60 w 60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29">
                  <a:moveTo>
                    <a:pt x="9" y="129"/>
                  </a:moveTo>
                  <a:lnTo>
                    <a:pt x="1" y="124"/>
                  </a:lnTo>
                  <a:lnTo>
                    <a:pt x="0" y="113"/>
                  </a:lnTo>
                  <a:lnTo>
                    <a:pt x="1" y="100"/>
                  </a:lnTo>
                  <a:lnTo>
                    <a:pt x="0" y="88"/>
                  </a:lnTo>
                  <a:lnTo>
                    <a:pt x="5" y="75"/>
                  </a:lnTo>
                  <a:lnTo>
                    <a:pt x="10" y="63"/>
                  </a:lnTo>
                  <a:lnTo>
                    <a:pt x="15" y="50"/>
                  </a:lnTo>
                  <a:lnTo>
                    <a:pt x="22" y="38"/>
                  </a:lnTo>
                  <a:lnTo>
                    <a:pt x="29" y="27"/>
                  </a:lnTo>
                  <a:lnTo>
                    <a:pt x="38" y="16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49" y="14"/>
                  </a:lnTo>
                  <a:lnTo>
                    <a:pt x="38" y="28"/>
                  </a:lnTo>
                  <a:lnTo>
                    <a:pt x="28" y="45"/>
                  </a:lnTo>
                  <a:lnTo>
                    <a:pt x="21" y="60"/>
                  </a:lnTo>
                  <a:lnTo>
                    <a:pt x="14" y="77"/>
                  </a:lnTo>
                  <a:lnTo>
                    <a:pt x="10" y="93"/>
                  </a:lnTo>
                  <a:lnTo>
                    <a:pt x="8" y="112"/>
                  </a:lnTo>
                  <a:lnTo>
                    <a:pt x="9" y="12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6" name="Freeform 325"/>
            <p:cNvSpPr>
              <a:spLocks/>
            </p:cNvSpPr>
            <p:nvPr/>
          </p:nvSpPr>
          <p:spPr bwMode="auto">
            <a:xfrm>
              <a:off x="2359" y="1059"/>
              <a:ext cx="17" cy="4"/>
            </a:xfrm>
            <a:custGeom>
              <a:avLst/>
              <a:gdLst>
                <a:gd name="T0" fmla="*/ 17 w 69"/>
                <a:gd name="T1" fmla="*/ 4 h 15"/>
                <a:gd name="T2" fmla="*/ 15 w 69"/>
                <a:gd name="T3" fmla="*/ 3 h 15"/>
                <a:gd name="T4" fmla="*/ 13 w 69"/>
                <a:gd name="T5" fmla="*/ 3 h 15"/>
                <a:gd name="T6" fmla="*/ 11 w 69"/>
                <a:gd name="T7" fmla="*/ 2 h 15"/>
                <a:gd name="T8" fmla="*/ 8 w 69"/>
                <a:gd name="T9" fmla="*/ 2 h 15"/>
                <a:gd name="T10" fmla="*/ 6 w 69"/>
                <a:gd name="T11" fmla="*/ 2 h 15"/>
                <a:gd name="T12" fmla="*/ 4 w 69"/>
                <a:gd name="T13" fmla="*/ 1 h 15"/>
                <a:gd name="T14" fmla="*/ 2 w 69"/>
                <a:gd name="T15" fmla="*/ 1 h 15"/>
                <a:gd name="T16" fmla="*/ 0 w 69"/>
                <a:gd name="T17" fmla="*/ 0 h 15"/>
                <a:gd name="T18" fmla="*/ 2 w 69"/>
                <a:gd name="T19" fmla="*/ 1 h 15"/>
                <a:gd name="T20" fmla="*/ 4 w 69"/>
                <a:gd name="T21" fmla="*/ 1 h 15"/>
                <a:gd name="T22" fmla="*/ 7 w 69"/>
                <a:gd name="T23" fmla="*/ 0 h 15"/>
                <a:gd name="T24" fmla="*/ 9 w 69"/>
                <a:gd name="T25" fmla="*/ 0 h 15"/>
                <a:gd name="T26" fmla="*/ 12 w 69"/>
                <a:gd name="T27" fmla="*/ 0 h 15"/>
                <a:gd name="T28" fmla="*/ 14 w 69"/>
                <a:gd name="T29" fmla="*/ 1 h 15"/>
                <a:gd name="T30" fmla="*/ 15 w 69"/>
                <a:gd name="T31" fmla="*/ 2 h 15"/>
                <a:gd name="T32" fmla="*/ 17 w 69"/>
                <a:gd name="T33" fmla="*/ 4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15"/>
                <a:gd name="T53" fmla="*/ 69 w 6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15">
                  <a:moveTo>
                    <a:pt x="69" y="15"/>
                  </a:moveTo>
                  <a:lnTo>
                    <a:pt x="60" y="13"/>
                  </a:lnTo>
                  <a:lnTo>
                    <a:pt x="51" y="10"/>
                  </a:lnTo>
                  <a:lnTo>
                    <a:pt x="43" y="9"/>
                  </a:lnTo>
                  <a:lnTo>
                    <a:pt x="34" y="8"/>
                  </a:lnTo>
                  <a:lnTo>
                    <a:pt x="24" y="7"/>
                  </a:lnTo>
                  <a:lnTo>
                    <a:pt x="16" y="5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8" y="1"/>
                  </a:lnTo>
                  <a:lnTo>
                    <a:pt x="37" y="1"/>
                  </a:lnTo>
                  <a:lnTo>
                    <a:pt x="47" y="1"/>
                  </a:lnTo>
                  <a:lnTo>
                    <a:pt x="56" y="3"/>
                  </a:lnTo>
                  <a:lnTo>
                    <a:pt x="62" y="7"/>
                  </a:lnTo>
                  <a:lnTo>
                    <a:pt x="69" y="1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7" name="Freeform 326"/>
            <p:cNvSpPr>
              <a:spLocks/>
            </p:cNvSpPr>
            <p:nvPr/>
          </p:nvSpPr>
          <p:spPr bwMode="auto">
            <a:xfrm>
              <a:off x="2233" y="1062"/>
              <a:ext cx="16" cy="31"/>
            </a:xfrm>
            <a:custGeom>
              <a:avLst/>
              <a:gdLst>
                <a:gd name="T0" fmla="*/ 4 w 62"/>
                <a:gd name="T1" fmla="*/ 19 h 122"/>
                <a:gd name="T2" fmla="*/ 2 w 62"/>
                <a:gd name="T3" fmla="*/ 22 h 122"/>
                <a:gd name="T4" fmla="*/ 2 w 62"/>
                <a:gd name="T5" fmla="*/ 25 h 122"/>
                <a:gd name="T6" fmla="*/ 2 w 62"/>
                <a:gd name="T7" fmla="*/ 28 h 122"/>
                <a:gd name="T8" fmla="*/ 2 w 62"/>
                <a:gd name="T9" fmla="*/ 31 h 122"/>
                <a:gd name="T10" fmla="*/ 0 w 62"/>
                <a:gd name="T11" fmla="*/ 26 h 122"/>
                <a:gd name="T12" fmla="*/ 0 w 62"/>
                <a:gd name="T13" fmla="*/ 21 h 122"/>
                <a:gd name="T14" fmla="*/ 2 w 62"/>
                <a:gd name="T15" fmla="*/ 17 h 122"/>
                <a:gd name="T16" fmla="*/ 3 w 62"/>
                <a:gd name="T17" fmla="*/ 12 h 122"/>
                <a:gd name="T18" fmla="*/ 5 w 62"/>
                <a:gd name="T19" fmla="*/ 10 h 122"/>
                <a:gd name="T20" fmla="*/ 6 w 62"/>
                <a:gd name="T21" fmla="*/ 8 h 122"/>
                <a:gd name="T22" fmla="*/ 8 w 62"/>
                <a:gd name="T23" fmla="*/ 7 h 122"/>
                <a:gd name="T24" fmla="*/ 9 w 62"/>
                <a:gd name="T25" fmla="*/ 5 h 122"/>
                <a:gd name="T26" fmla="*/ 11 w 62"/>
                <a:gd name="T27" fmla="*/ 4 h 122"/>
                <a:gd name="T28" fmla="*/ 12 w 62"/>
                <a:gd name="T29" fmla="*/ 2 h 122"/>
                <a:gd name="T30" fmla="*/ 14 w 62"/>
                <a:gd name="T31" fmla="*/ 1 h 122"/>
                <a:gd name="T32" fmla="*/ 16 w 62"/>
                <a:gd name="T33" fmla="*/ 0 h 122"/>
                <a:gd name="T34" fmla="*/ 14 w 62"/>
                <a:gd name="T35" fmla="*/ 2 h 122"/>
                <a:gd name="T36" fmla="*/ 12 w 62"/>
                <a:gd name="T37" fmla="*/ 4 h 122"/>
                <a:gd name="T38" fmla="*/ 10 w 62"/>
                <a:gd name="T39" fmla="*/ 7 h 122"/>
                <a:gd name="T40" fmla="*/ 8 w 62"/>
                <a:gd name="T41" fmla="*/ 9 h 122"/>
                <a:gd name="T42" fmla="*/ 6 w 62"/>
                <a:gd name="T43" fmla="*/ 11 h 122"/>
                <a:gd name="T44" fmla="*/ 5 w 62"/>
                <a:gd name="T45" fmla="*/ 14 h 122"/>
                <a:gd name="T46" fmla="*/ 5 w 62"/>
                <a:gd name="T47" fmla="*/ 17 h 122"/>
                <a:gd name="T48" fmla="*/ 4 w 62"/>
                <a:gd name="T49" fmla="*/ 19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122"/>
                <a:gd name="T77" fmla="*/ 62 w 62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122">
                  <a:moveTo>
                    <a:pt x="15" y="75"/>
                  </a:moveTo>
                  <a:lnTo>
                    <a:pt x="9" y="85"/>
                  </a:lnTo>
                  <a:lnTo>
                    <a:pt x="8" y="97"/>
                  </a:lnTo>
                  <a:lnTo>
                    <a:pt x="8" y="109"/>
                  </a:lnTo>
                  <a:lnTo>
                    <a:pt x="7" y="122"/>
                  </a:lnTo>
                  <a:lnTo>
                    <a:pt x="0" y="103"/>
                  </a:lnTo>
                  <a:lnTo>
                    <a:pt x="1" y="84"/>
                  </a:lnTo>
                  <a:lnTo>
                    <a:pt x="7" y="65"/>
                  </a:lnTo>
                  <a:lnTo>
                    <a:pt x="13" y="46"/>
                  </a:lnTo>
                  <a:lnTo>
                    <a:pt x="19" y="40"/>
                  </a:lnTo>
                  <a:lnTo>
                    <a:pt x="25" y="33"/>
                  </a:lnTo>
                  <a:lnTo>
                    <a:pt x="31" y="27"/>
                  </a:lnTo>
                  <a:lnTo>
                    <a:pt x="36" y="21"/>
                  </a:lnTo>
                  <a:lnTo>
                    <a:pt x="41" y="15"/>
                  </a:lnTo>
                  <a:lnTo>
                    <a:pt x="48" y="9"/>
                  </a:lnTo>
                  <a:lnTo>
                    <a:pt x="54" y="4"/>
                  </a:lnTo>
                  <a:lnTo>
                    <a:pt x="62" y="0"/>
                  </a:lnTo>
                  <a:lnTo>
                    <a:pt x="53" y="8"/>
                  </a:lnTo>
                  <a:lnTo>
                    <a:pt x="46" y="16"/>
                  </a:lnTo>
                  <a:lnTo>
                    <a:pt x="38" y="26"/>
                  </a:lnTo>
                  <a:lnTo>
                    <a:pt x="32" y="34"/>
                  </a:lnTo>
                  <a:lnTo>
                    <a:pt x="25" y="44"/>
                  </a:lnTo>
                  <a:lnTo>
                    <a:pt x="21" y="54"/>
                  </a:lnTo>
                  <a:lnTo>
                    <a:pt x="18" y="65"/>
                  </a:lnTo>
                  <a:lnTo>
                    <a:pt x="15" y="7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8" name="Freeform 327"/>
            <p:cNvSpPr>
              <a:spLocks/>
            </p:cNvSpPr>
            <p:nvPr/>
          </p:nvSpPr>
          <p:spPr bwMode="auto">
            <a:xfrm>
              <a:off x="2240" y="1066"/>
              <a:ext cx="14" cy="31"/>
            </a:xfrm>
            <a:custGeom>
              <a:avLst/>
              <a:gdLst>
                <a:gd name="T0" fmla="*/ 3 w 54"/>
                <a:gd name="T1" fmla="*/ 18 h 121"/>
                <a:gd name="T2" fmla="*/ 2 w 54"/>
                <a:gd name="T3" fmla="*/ 21 h 121"/>
                <a:gd name="T4" fmla="*/ 2 w 54"/>
                <a:gd name="T5" fmla="*/ 25 h 121"/>
                <a:gd name="T6" fmla="*/ 2 w 54"/>
                <a:gd name="T7" fmla="*/ 28 h 121"/>
                <a:gd name="T8" fmla="*/ 3 w 54"/>
                <a:gd name="T9" fmla="*/ 31 h 121"/>
                <a:gd name="T10" fmla="*/ 0 w 54"/>
                <a:gd name="T11" fmla="*/ 30 h 121"/>
                <a:gd name="T12" fmla="*/ 0 w 54"/>
                <a:gd name="T13" fmla="*/ 25 h 121"/>
                <a:gd name="T14" fmla="*/ 0 w 54"/>
                <a:gd name="T15" fmla="*/ 21 h 121"/>
                <a:gd name="T16" fmla="*/ 1 w 54"/>
                <a:gd name="T17" fmla="*/ 17 h 121"/>
                <a:gd name="T18" fmla="*/ 3 w 54"/>
                <a:gd name="T19" fmla="*/ 13 h 121"/>
                <a:gd name="T20" fmla="*/ 5 w 54"/>
                <a:gd name="T21" fmla="*/ 9 h 121"/>
                <a:gd name="T22" fmla="*/ 7 w 54"/>
                <a:gd name="T23" fmla="*/ 5 h 121"/>
                <a:gd name="T24" fmla="*/ 10 w 54"/>
                <a:gd name="T25" fmla="*/ 3 h 121"/>
                <a:gd name="T26" fmla="*/ 14 w 54"/>
                <a:gd name="T27" fmla="*/ 0 h 121"/>
                <a:gd name="T28" fmla="*/ 12 w 54"/>
                <a:gd name="T29" fmla="*/ 2 h 121"/>
                <a:gd name="T30" fmla="*/ 10 w 54"/>
                <a:gd name="T31" fmla="*/ 4 h 121"/>
                <a:gd name="T32" fmla="*/ 9 w 54"/>
                <a:gd name="T33" fmla="*/ 6 h 121"/>
                <a:gd name="T34" fmla="*/ 8 w 54"/>
                <a:gd name="T35" fmla="*/ 8 h 121"/>
                <a:gd name="T36" fmla="*/ 6 w 54"/>
                <a:gd name="T37" fmla="*/ 11 h 121"/>
                <a:gd name="T38" fmla="*/ 5 w 54"/>
                <a:gd name="T39" fmla="*/ 14 h 121"/>
                <a:gd name="T40" fmla="*/ 4 w 54"/>
                <a:gd name="T41" fmla="*/ 16 h 121"/>
                <a:gd name="T42" fmla="*/ 3 w 54"/>
                <a:gd name="T43" fmla="*/ 18 h 1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"/>
                <a:gd name="T67" fmla="*/ 0 h 121"/>
                <a:gd name="T68" fmla="*/ 54 w 54"/>
                <a:gd name="T69" fmla="*/ 121 h 1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" h="121">
                  <a:moveTo>
                    <a:pt x="10" y="71"/>
                  </a:moveTo>
                  <a:lnTo>
                    <a:pt x="9" y="83"/>
                  </a:lnTo>
                  <a:lnTo>
                    <a:pt x="7" y="96"/>
                  </a:lnTo>
                  <a:lnTo>
                    <a:pt x="7" y="109"/>
                  </a:lnTo>
                  <a:lnTo>
                    <a:pt x="10" y="121"/>
                  </a:lnTo>
                  <a:lnTo>
                    <a:pt x="1" y="118"/>
                  </a:lnTo>
                  <a:lnTo>
                    <a:pt x="0" y="99"/>
                  </a:lnTo>
                  <a:lnTo>
                    <a:pt x="1" y="82"/>
                  </a:lnTo>
                  <a:lnTo>
                    <a:pt x="5" y="65"/>
                  </a:lnTo>
                  <a:lnTo>
                    <a:pt x="11" y="49"/>
                  </a:lnTo>
                  <a:lnTo>
                    <a:pt x="19" y="34"/>
                  </a:lnTo>
                  <a:lnTo>
                    <a:pt x="28" y="20"/>
                  </a:lnTo>
                  <a:lnTo>
                    <a:pt x="40" y="10"/>
                  </a:lnTo>
                  <a:lnTo>
                    <a:pt x="54" y="0"/>
                  </a:lnTo>
                  <a:lnTo>
                    <a:pt x="47" y="7"/>
                  </a:lnTo>
                  <a:lnTo>
                    <a:pt x="40" y="16"/>
                  </a:lnTo>
                  <a:lnTo>
                    <a:pt x="34" y="25"/>
                  </a:lnTo>
                  <a:lnTo>
                    <a:pt x="30" y="33"/>
                  </a:lnTo>
                  <a:lnTo>
                    <a:pt x="24" y="43"/>
                  </a:lnTo>
                  <a:lnTo>
                    <a:pt x="20" y="53"/>
                  </a:lnTo>
                  <a:lnTo>
                    <a:pt x="14" y="62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9" name="Freeform 328"/>
            <p:cNvSpPr>
              <a:spLocks/>
            </p:cNvSpPr>
            <p:nvPr/>
          </p:nvSpPr>
          <p:spPr bwMode="auto">
            <a:xfrm>
              <a:off x="2360" y="1066"/>
              <a:ext cx="20" cy="5"/>
            </a:xfrm>
            <a:custGeom>
              <a:avLst/>
              <a:gdLst>
                <a:gd name="T0" fmla="*/ 19 w 80"/>
                <a:gd name="T1" fmla="*/ 3 h 17"/>
                <a:gd name="T2" fmla="*/ 20 w 80"/>
                <a:gd name="T3" fmla="*/ 5 h 17"/>
                <a:gd name="T4" fmla="*/ 1 w 80"/>
                <a:gd name="T5" fmla="*/ 2 h 17"/>
                <a:gd name="T6" fmla="*/ 0 w 80"/>
                <a:gd name="T7" fmla="*/ 0 h 17"/>
                <a:gd name="T8" fmla="*/ 2 w 80"/>
                <a:gd name="T9" fmla="*/ 0 h 17"/>
                <a:gd name="T10" fmla="*/ 5 w 80"/>
                <a:gd name="T11" fmla="*/ 1 h 17"/>
                <a:gd name="T12" fmla="*/ 7 w 80"/>
                <a:gd name="T13" fmla="*/ 1 h 17"/>
                <a:gd name="T14" fmla="*/ 10 w 80"/>
                <a:gd name="T15" fmla="*/ 1 h 17"/>
                <a:gd name="T16" fmla="*/ 12 w 80"/>
                <a:gd name="T17" fmla="*/ 2 h 17"/>
                <a:gd name="T18" fmla="*/ 14 w 80"/>
                <a:gd name="T19" fmla="*/ 3 h 17"/>
                <a:gd name="T20" fmla="*/ 17 w 80"/>
                <a:gd name="T21" fmla="*/ 3 h 17"/>
                <a:gd name="T22" fmla="*/ 19 w 80"/>
                <a:gd name="T23" fmla="*/ 3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17"/>
                <a:gd name="T38" fmla="*/ 80 w 80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17">
                  <a:moveTo>
                    <a:pt x="77" y="11"/>
                  </a:moveTo>
                  <a:lnTo>
                    <a:pt x="80" y="17"/>
                  </a:lnTo>
                  <a:lnTo>
                    <a:pt x="4" y="7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8" y="4"/>
                  </a:lnTo>
                  <a:lnTo>
                    <a:pt x="38" y="5"/>
                  </a:lnTo>
                  <a:lnTo>
                    <a:pt x="48" y="6"/>
                  </a:lnTo>
                  <a:lnTo>
                    <a:pt x="57" y="9"/>
                  </a:lnTo>
                  <a:lnTo>
                    <a:pt x="67" y="10"/>
                  </a:lnTo>
                  <a:lnTo>
                    <a:pt x="77" y="1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0" name="Freeform 329"/>
            <p:cNvSpPr>
              <a:spLocks/>
            </p:cNvSpPr>
            <p:nvPr/>
          </p:nvSpPr>
          <p:spPr bwMode="auto">
            <a:xfrm>
              <a:off x="2248" y="1071"/>
              <a:ext cx="12" cy="28"/>
            </a:xfrm>
            <a:custGeom>
              <a:avLst/>
              <a:gdLst>
                <a:gd name="T0" fmla="*/ 8 w 49"/>
                <a:gd name="T1" fmla="*/ 6 h 112"/>
                <a:gd name="T2" fmla="*/ 5 w 49"/>
                <a:gd name="T3" fmla="*/ 11 h 112"/>
                <a:gd name="T4" fmla="*/ 2 w 49"/>
                <a:gd name="T5" fmla="*/ 16 h 112"/>
                <a:gd name="T6" fmla="*/ 1 w 49"/>
                <a:gd name="T7" fmla="*/ 22 h 112"/>
                <a:gd name="T8" fmla="*/ 0 w 49"/>
                <a:gd name="T9" fmla="*/ 28 h 112"/>
                <a:gd name="T10" fmla="*/ 0 w 49"/>
                <a:gd name="T11" fmla="*/ 25 h 112"/>
                <a:gd name="T12" fmla="*/ 0 w 49"/>
                <a:gd name="T13" fmla="*/ 22 h 112"/>
                <a:gd name="T14" fmla="*/ 0 w 49"/>
                <a:gd name="T15" fmla="*/ 18 h 112"/>
                <a:gd name="T16" fmla="*/ 1 w 49"/>
                <a:gd name="T17" fmla="*/ 14 h 112"/>
                <a:gd name="T18" fmla="*/ 2 w 49"/>
                <a:gd name="T19" fmla="*/ 11 h 112"/>
                <a:gd name="T20" fmla="*/ 4 w 49"/>
                <a:gd name="T21" fmla="*/ 8 h 112"/>
                <a:gd name="T22" fmla="*/ 6 w 49"/>
                <a:gd name="T23" fmla="*/ 5 h 112"/>
                <a:gd name="T24" fmla="*/ 9 w 49"/>
                <a:gd name="T25" fmla="*/ 2 h 112"/>
                <a:gd name="T26" fmla="*/ 12 w 49"/>
                <a:gd name="T27" fmla="*/ 0 h 112"/>
                <a:gd name="T28" fmla="*/ 12 w 49"/>
                <a:gd name="T29" fmla="*/ 1 h 112"/>
                <a:gd name="T30" fmla="*/ 11 w 49"/>
                <a:gd name="T31" fmla="*/ 3 h 112"/>
                <a:gd name="T32" fmla="*/ 10 w 49"/>
                <a:gd name="T33" fmla="*/ 4 h 112"/>
                <a:gd name="T34" fmla="*/ 8 w 49"/>
                <a:gd name="T35" fmla="*/ 6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112"/>
                <a:gd name="T56" fmla="*/ 49 w 49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112">
                  <a:moveTo>
                    <a:pt x="33" y="22"/>
                  </a:moveTo>
                  <a:lnTo>
                    <a:pt x="20" y="42"/>
                  </a:lnTo>
                  <a:lnTo>
                    <a:pt x="10" y="64"/>
                  </a:lnTo>
                  <a:lnTo>
                    <a:pt x="4" y="88"/>
                  </a:lnTo>
                  <a:lnTo>
                    <a:pt x="2" y="112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1" y="72"/>
                  </a:lnTo>
                  <a:lnTo>
                    <a:pt x="4" y="58"/>
                  </a:lnTo>
                  <a:lnTo>
                    <a:pt x="9" y="45"/>
                  </a:lnTo>
                  <a:lnTo>
                    <a:pt x="17" y="32"/>
                  </a:lnTo>
                  <a:lnTo>
                    <a:pt x="26" y="20"/>
                  </a:lnTo>
                  <a:lnTo>
                    <a:pt x="36" y="9"/>
                  </a:lnTo>
                  <a:lnTo>
                    <a:pt x="49" y="0"/>
                  </a:lnTo>
                  <a:lnTo>
                    <a:pt x="47" y="5"/>
                  </a:lnTo>
                  <a:lnTo>
                    <a:pt x="43" y="10"/>
                  </a:lnTo>
                  <a:lnTo>
                    <a:pt x="39" y="16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1" name="Freeform 330"/>
            <p:cNvSpPr>
              <a:spLocks/>
            </p:cNvSpPr>
            <p:nvPr/>
          </p:nvSpPr>
          <p:spPr bwMode="auto">
            <a:xfrm>
              <a:off x="2202" y="1072"/>
              <a:ext cx="1" cy="2"/>
            </a:xfrm>
            <a:custGeom>
              <a:avLst/>
              <a:gdLst>
                <a:gd name="T0" fmla="*/ 1 w 2"/>
                <a:gd name="T1" fmla="*/ 2 h 8"/>
                <a:gd name="T2" fmla="*/ 0 w 2"/>
                <a:gd name="T3" fmla="*/ 0 h 8"/>
                <a:gd name="T4" fmla="*/ 1 w 2"/>
                <a:gd name="T5" fmla="*/ 1 h 8"/>
                <a:gd name="T6" fmla="*/ 1 w 2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2" y="8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2" name="Freeform 331"/>
            <p:cNvSpPr>
              <a:spLocks/>
            </p:cNvSpPr>
            <p:nvPr/>
          </p:nvSpPr>
          <p:spPr bwMode="auto">
            <a:xfrm>
              <a:off x="2361" y="1073"/>
              <a:ext cx="20" cy="4"/>
            </a:xfrm>
            <a:custGeom>
              <a:avLst/>
              <a:gdLst>
                <a:gd name="T0" fmla="*/ 20 w 81"/>
                <a:gd name="T1" fmla="*/ 2 h 16"/>
                <a:gd name="T2" fmla="*/ 20 w 81"/>
                <a:gd name="T3" fmla="*/ 2 h 16"/>
                <a:gd name="T4" fmla="*/ 20 w 81"/>
                <a:gd name="T5" fmla="*/ 3 h 16"/>
                <a:gd name="T6" fmla="*/ 20 w 81"/>
                <a:gd name="T7" fmla="*/ 3 h 16"/>
                <a:gd name="T8" fmla="*/ 20 w 81"/>
                <a:gd name="T9" fmla="*/ 4 h 16"/>
                <a:gd name="T10" fmla="*/ 18 w 81"/>
                <a:gd name="T11" fmla="*/ 4 h 16"/>
                <a:gd name="T12" fmla="*/ 16 w 81"/>
                <a:gd name="T13" fmla="*/ 4 h 16"/>
                <a:gd name="T14" fmla="*/ 15 w 81"/>
                <a:gd name="T15" fmla="*/ 4 h 16"/>
                <a:gd name="T16" fmla="*/ 13 w 81"/>
                <a:gd name="T17" fmla="*/ 3 h 16"/>
                <a:gd name="T18" fmla="*/ 10 w 81"/>
                <a:gd name="T19" fmla="*/ 3 h 16"/>
                <a:gd name="T20" fmla="*/ 9 w 81"/>
                <a:gd name="T21" fmla="*/ 3 h 16"/>
                <a:gd name="T22" fmla="*/ 7 w 81"/>
                <a:gd name="T23" fmla="*/ 2 h 16"/>
                <a:gd name="T24" fmla="*/ 5 w 81"/>
                <a:gd name="T25" fmla="*/ 2 h 16"/>
                <a:gd name="T26" fmla="*/ 4 w 81"/>
                <a:gd name="T27" fmla="*/ 3 h 16"/>
                <a:gd name="T28" fmla="*/ 3 w 81"/>
                <a:gd name="T29" fmla="*/ 3 h 16"/>
                <a:gd name="T30" fmla="*/ 2 w 81"/>
                <a:gd name="T31" fmla="*/ 2 h 16"/>
                <a:gd name="T32" fmla="*/ 0 w 81"/>
                <a:gd name="T33" fmla="*/ 3 h 16"/>
                <a:gd name="T34" fmla="*/ 0 w 81"/>
                <a:gd name="T35" fmla="*/ 0 h 16"/>
                <a:gd name="T36" fmla="*/ 2 w 81"/>
                <a:gd name="T37" fmla="*/ 0 h 16"/>
                <a:gd name="T38" fmla="*/ 5 w 81"/>
                <a:gd name="T39" fmla="*/ 1 h 16"/>
                <a:gd name="T40" fmla="*/ 7 w 81"/>
                <a:gd name="T41" fmla="*/ 1 h 16"/>
                <a:gd name="T42" fmla="*/ 10 w 81"/>
                <a:gd name="T43" fmla="*/ 1 h 16"/>
                <a:gd name="T44" fmla="*/ 12 w 81"/>
                <a:gd name="T45" fmla="*/ 1 h 16"/>
                <a:gd name="T46" fmla="*/ 14 w 81"/>
                <a:gd name="T47" fmla="*/ 1 h 16"/>
                <a:gd name="T48" fmla="*/ 17 w 81"/>
                <a:gd name="T49" fmla="*/ 2 h 16"/>
                <a:gd name="T50" fmla="*/ 20 w 81"/>
                <a:gd name="T51" fmla="*/ 2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1"/>
                <a:gd name="T79" fmla="*/ 0 h 16"/>
                <a:gd name="T80" fmla="*/ 81 w 81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1" h="16">
                  <a:moveTo>
                    <a:pt x="79" y="9"/>
                  </a:moveTo>
                  <a:lnTo>
                    <a:pt x="79" y="10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1" y="15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59" y="15"/>
                  </a:lnTo>
                  <a:lnTo>
                    <a:pt x="51" y="14"/>
                  </a:lnTo>
                  <a:lnTo>
                    <a:pt x="42" y="13"/>
                  </a:lnTo>
                  <a:lnTo>
                    <a:pt x="35" y="11"/>
                  </a:lnTo>
                  <a:lnTo>
                    <a:pt x="27" y="10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1" y="11"/>
                  </a:lnTo>
                  <a:lnTo>
                    <a:pt x="7" y="10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0" y="2"/>
                  </a:lnTo>
                  <a:lnTo>
                    <a:pt x="29" y="2"/>
                  </a:lnTo>
                  <a:lnTo>
                    <a:pt x="39" y="3"/>
                  </a:lnTo>
                  <a:lnTo>
                    <a:pt x="48" y="4"/>
                  </a:lnTo>
                  <a:lnTo>
                    <a:pt x="57" y="5"/>
                  </a:lnTo>
                  <a:lnTo>
                    <a:pt x="68" y="7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3" name="Freeform 332"/>
            <p:cNvSpPr>
              <a:spLocks/>
            </p:cNvSpPr>
            <p:nvPr/>
          </p:nvSpPr>
          <p:spPr bwMode="auto">
            <a:xfrm>
              <a:off x="2254" y="1076"/>
              <a:ext cx="14" cy="25"/>
            </a:xfrm>
            <a:custGeom>
              <a:avLst/>
              <a:gdLst>
                <a:gd name="T0" fmla="*/ 14 w 54"/>
                <a:gd name="T1" fmla="*/ 0 h 97"/>
                <a:gd name="T2" fmla="*/ 11 w 54"/>
                <a:gd name="T3" fmla="*/ 3 h 97"/>
                <a:gd name="T4" fmla="*/ 9 w 54"/>
                <a:gd name="T5" fmla="*/ 5 h 97"/>
                <a:gd name="T6" fmla="*/ 7 w 54"/>
                <a:gd name="T7" fmla="*/ 8 h 97"/>
                <a:gd name="T8" fmla="*/ 5 w 54"/>
                <a:gd name="T9" fmla="*/ 11 h 97"/>
                <a:gd name="T10" fmla="*/ 3 w 54"/>
                <a:gd name="T11" fmla="*/ 14 h 97"/>
                <a:gd name="T12" fmla="*/ 2 w 54"/>
                <a:gd name="T13" fmla="*/ 18 h 97"/>
                <a:gd name="T14" fmla="*/ 1 w 54"/>
                <a:gd name="T15" fmla="*/ 21 h 97"/>
                <a:gd name="T16" fmla="*/ 1 w 54"/>
                <a:gd name="T17" fmla="*/ 25 h 97"/>
                <a:gd name="T18" fmla="*/ 0 w 54"/>
                <a:gd name="T19" fmla="*/ 22 h 97"/>
                <a:gd name="T20" fmla="*/ 0 w 54"/>
                <a:gd name="T21" fmla="*/ 19 h 97"/>
                <a:gd name="T22" fmla="*/ 1 w 54"/>
                <a:gd name="T23" fmla="*/ 16 h 97"/>
                <a:gd name="T24" fmla="*/ 1 w 54"/>
                <a:gd name="T25" fmla="*/ 13 h 97"/>
                <a:gd name="T26" fmla="*/ 2 w 54"/>
                <a:gd name="T27" fmla="*/ 11 h 97"/>
                <a:gd name="T28" fmla="*/ 4 w 54"/>
                <a:gd name="T29" fmla="*/ 8 h 97"/>
                <a:gd name="T30" fmla="*/ 6 w 54"/>
                <a:gd name="T31" fmla="*/ 6 h 97"/>
                <a:gd name="T32" fmla="*/ 8 w 54"/>
                <a:gd name="T33" fmla="*/ 4 h 97"/>
                <a:gd name="T34" fmla="*/ 10 w 54"/>
                <a:gd name="T35" fmla="*/ 3 h 97"/>
                <a:gd name="T36" fmla="*/ 11 w 54"/>
                <a:gd name="T37" fmla="*/ 2 h 97"/>
                <a:gd name="T38" fmla="*/ 12 w 54"/>
                <a:gd name="T39" fmla="*/ 1 h 97"/>
                <a:gd name="T40" fmla="*/ 14 w 54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97"/>
                <a:gd name="T65" fmla="*/ 54 w 54"/>
                <a:gd name="T66" fmla="*/ 97 h 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97">
                  <a:moveTo>
                    <a:pt x="54" y="0"/>
                  </a:moveTo>
                  <a:lnTo>
                    <a:pt x="44" y="10"/>
                  </a:lnTo>
                  <a:lnTo>
                    <a:pt x="34" y="20"/>
                  </a:lnTo>
                  <a:lnTo>
                    <a:pt x="26" y="31"/>
                  </a:lnTo>
                  <a:lnTo>
                    <a:pt x="18" y="43"/>
                  </a:lnTo>
                  <a:lnTo>
                    <a:pt x="12" y="55"/>
                  </a:lnTo>
                  <a:lnTo>
                    <a:pt x="6" y="68"/>
                  </a:lnTo>
                  <a:lnTo>
                    <a:pt x="3" y="82"/>
                  </a:lnTo>
                  <a:lnTo>
                    <a:pt x="3" y="97"/>
                  </a:lnTo>
                  <a:lnTo>
                    <a:pt x="1" y="85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6" y="32"/>
                  </a:lnTo>
                  <a:lnTo>
                    <a:pt x="24" y="23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7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4" name="Freeform 333"/>
            <p:cNvSpPr>
              <a:spLocks/>
            </p:cNvSpPr>
            <p:nvPr/>
          </p:nvSpPr>
          <p:spPr bwMode="auto">
            <a:xfrm>
              <a:off x="2363" y="1080"/>
              <a:ext cx="44" cy="42"/>
            </a:xfrm>
            <a:custGeom>
              <a:avLst/>
              <a:gdLst>
                <a:gd name="T0" fmla="*/ 21 w 173"/>
                <a:gd name="T1" fmla="*/ 5 h 170"/>
                <a:gd name="T2" fmla="*/ 23 w 173"/>
                <a:gd name="T3" fmla="*/ 11 h 170"/>
                <a:gd name="T4" fmla="*/ 24 w 173"/>
                <a:gd name="T5" fmla="*/ 15 h 170"/>
                <a:gd name="T6" fmla="*/ 25 w 173"/>
                <a:gd name="T7" fmla="*/ 16 h 170"/>
                <a:gd name="T8" fmla="*/ 25 w 173"/>
                <a:gd name="T9" fmla="*/ 16 h 170"/>
                <a:gd name="T10" fmla="*/ 26 w 173"/>
                <a:gd name="T11" fmla="*/ 19 h 170"/>
                <a:gd name="T12" fmla="*/ 28 w 173"/>
                <a:gd name="T13" fmla="*/ 22 h 170"/>
                <a:gd name="T14" fmla="*/ 31 w 173"/>
                <a:gd name="T15" fmla="*/ 24 h 170"/>
                <a:gd name="T16" fmla="*/ 33 w 173"/>
                <a:gd name="T17" fmla="*/ 27 h 170"/>
                <a:gd name="T18" fmla="*/ 35 w 173"/>
                <a:gd name="T19" fmla="*/ 28 h 170"/>
                <a:gd name="T20" fmla="*/ 37 w 173"/>
                <a:gd name="T21" fmla="*/ 31 h 170"/>
                <a:gd name="T22" fmla="*/ 40 w 173"/>
                <a:gd name="T23" fmla="*/ 33 h 170"/>
                <a:gd name="T24" fmla="*/ 42 w 173"/>
                <a:gd name="T25" fmla="*/ 36 h 170"/>
                <a:gd name="T26" fmla="*/ 44 w 173"/>
                <a:gd name="T27" fmla="*/ 39 h 170"/>
                <a:gd name="T28" fmla="*/ 41 w 173"/>
                <a:gd name="T29" fmla="*/ 41 h 170"/>
                <a:gd name="T30" fmla="*/ 40 w 173"/>
                <a:gd name="T31" fmla="*/ 42 h 170"/>
                <a:gd name="T32" fmla="*/ 36 w 173"/>
                <a:gd name="T33" fmla="*/ 40 h 170"/>
                <a:gd name="T34" fmla="*/ 32 w 173"/>
                <a:gd name="T35" fmla="*/ 37 h 170"/>
                <a:gd name="T36" fmla="*/ 31 w 173"/>
                <a:gd name="T37" fmla="*/ 33 h 170"/>
                <a:gd name="T38" fmla="*/ 28 w 173"/>
                <a:gd name="T39" fmla="*/ 30 h 170"/>
                <a:gd name="T40" fmla="*/ 18 w 173"/>
                <a:gd name="T41" fmla="*/ 26 h 170"/>
                <a:gd name="T42" fmla="*/ 16 w 173"/>
                <a:gd name="T43" fmla="*/ 21 h 170"/>
                <a:gd name="T44" fmla="*/ 13 w 173"/>
                <a:gd name="T45" fmla="*/ 17 h 170"/>
                <a:gd name="T46" fmla="*/ 9 w 173"/>
                <a:gd name="T47" fmla="*/ 13 h 170"/>
                <a:gd name="T48" fmla="*/ 4 w 173"/>
                <a:gd name="T49" fmla="*/ 7 h 170"/>
                <a:gd name="T50" fmla="*/ 8 w 173"/>
                <a:gd name="T51" fmla="*/ 7 h 170"/>
                <a:gd name="T52" fmla="*/ 12 w 173"/>
                <a:gd name="T53" fmla="*/ 5 h 170"/>
                <a:gd name="T54" fmla="*/ 10 w 173"/>
                <a:gd name="T55" fmla="*/ 3 h 170"/>
                <a:gd name="T56" fmla="*/ 7 w 173"/>
                <a:gd name="T57" fmla="*/ 3 h 170"/>
                <a:gd name="T58" fmla="*/ 5 w 173"/>
                <a:gd name="T59" fmla="*/ 2 h 170"/>
                <a:gd name="T60" fmla="*/ 2 w 173"/>
                <a:gd name="T61" fmla="*/ 1 h 170"/>
                <a:gd name="T62" fmla="*/ 1 w 173"/>
                <a:gd name="T63" fmla="*/ 2 h 170"/>
                <a:gd name="T64" fmla="*/ 0 w 173"/>
                <a:gd name="T65" fmla="*/ 0 h 170"/>
                <a:gd name="T66" fmla="*/ 2 w 173"/>
                <a:gd name="T67" fmla="*/ 0 h 170"/>
                <a:gd name="T68" fmla="*/ 5 w 173"/>
                <a:gd name="T69" fmla="*/ 0 h 170"/>
                <a:gd name="T70" fmla="*/ 8 w 173"/>
                <a:gd name="T71" fmla="*/ 1 h 170"/>
                <a:gd name="T72" fmla="*/ 11 w 173"/>
                <a:gd name="T73" fmla="*/ 1 h 170"/>
                <a:gd name="T74" fmla="*/ 14 w 173"/>
                <a:gd name="T75" fmla="*/ 1 h 170"/>
                <a:gd name="T76" fmla="*/ 18 w 173"/>
                <a:gd name="T77" fmla="*/ 1 h 1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"/>
                <a:gd name="T118" fmla="*/ 0 h 170"/>
                <a:gd name="T119" fmla="*/ 173 w 173"/>
                <a:gd name="T120" fmla="*/ 170 h 1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" h="170">
                  <a:moveTo>
                    <a:pt x="78" y="9"/>
                  </a:moveTo>
                  <a:lnTo>
                    <a:pt x="83" y="22"/>
                  </a:lnTo>
                  <a:lnTo>
                    <a:pt x="88" y="33"/>
                  </a:lnTo>
                  <a:lnTo>
                    <a:pt x="92" y="46"/>
                  </a:lnTo>
                  <a:lnTo>
                    <a:pt x="97" y="57"/>
                  </a:lnTo>
                  <a:lnTo>
                    <a:pt x="96" y="59"/>
                  </a:lnTo>
                  <a:lnTo>
                    <a:pt x="97" y="61"/>
                  </a:lnTo>
                  <a:lnTo>
                    <a:pt x="98" y="63"/>
                  </a:lnTo>
                  <a:lnTo>
                    <a:pt x="99" y="64"/>
                  </a:lnTo>
                  <a:lnTo>
                    <a:pt x="97" y="64"/>
                  </a:lnTo>
                  <a:lnTo>
                    <a:pt x="97" y="71"/>
                  </a:lnTo>
                  <a:lnTo>
                    <a:pt x="101" y="78"/>
                  </a:lnTo>
                  <a:lnTo>
                    <a:pt x="105" y="83"/>
                  </a:lnTo>
                  <a:lnTo>
                    <a:pt x="110" y="88"/>
                  </a:lnTo>
                  <a:lnTo>
                    <a:pt x="116" y="93"/>
                  </a:lnTo>
                  <a:lnTo>
                    <a:pt x="121" y="97"/>
                  </a:lnTo>
                  <a:lnTo>
                    <a:pt x="127" y="104"/>
                  </a:lnTo>
                  <a:lnTo>
                    <a:pt x="130" y="110"/>
                  </a:lnTo>
                  <a:lnTo>
                    <a:pt x="132" y="108"/>
                  </a:lnTo>
                  <a:lnTo>
                    <a:pt x="136" y="114"/>
                  </a:lnTo>
                  <a:lnTo>
                    <a:pt x="142" y="119"/>
                  </a:lnTo>
                  <a:lnTo>
                    <a:pt x="146" y="124"/>
                  </a:lnTo>
                  <a:lnTo>
                    <a:pt x="150" y="130"/>
                  </a:lnTo>
                  <a:lnTo>
                    <a:pt x="156" y="135"/>
                  </a:lnTo>
                  <a:lnTo>
                    <a:pt x="160" y="141"/>
                  </a:lnTo>
                  <a:lnTo>
                    <a:pt x="166" y="145"/>
                  </a:lnTo>
                  <a:lnTo>
                    <a:pt x="171" y="148"/>
                  </a:lnTo>
                  <a:lnTo>
                    <a:pt x="173" y="156"/>
                  </a:lnTo>
                  <a:lnTo>
                    <a:pt x="170" y="161"/>
                  </a:lnTo>
                  <a:lnTo>
                    <a:pt x="163" y="166"/>
                  </a:lnTo>
                  <a:lnTo>
                    <a:pt x="158" y="169"/>
                  </a:lnTo>
                  <a:lnTo>
                    <a:pt x="158" y="170"/>
                  </a:lnTo>
                  <a:lnTo>
                    <a:pt x="151" y="168"/>
                  </a:lnTo>
                  <a:lnTo>
                    <a:pt x="142" y="163"/>
                  </a:lnTo>
                  <a:lnTo>
                    <a:pt x="133" y="158"/>
                  </a:lnTo>
                  <a:lnTo>
                    <a:pt x="127" y="148"/>
                  </a:lnTo>
                  <a:lnTo>
                    <a:pt x="124" y="142"/>
                  </a:lnTo>
                  <a:lnTo>
                    <a:pt x="121" y="135"/>
                  </a:lnTo>
                  <a:lnTo>
                    <a:pt x="117" y="129"/>
                  </a:lnTo>
                  <a:lnTo>
                    <a:pt x="112" y="122"/>
                  </a:lnTo>
                  <a:lnTo>
                    <a:pt x="74" y="117"/>
                  </a:lnTo>
                  <a:lnTo>
                    <a:pt x="70" y="107"/>
                  </a:lnTo>
                  <a:lnTo>
                    <a:pt x="67" y="96"/>
                  </a:lnTo>
                  <a:lnTo>
                    <a:pt x="62" y="87"/>
                  </a:lnTo>
                  <a:lnTo>
                    <a:pt x="57" y="77"/>
                  </a:lnTo>
                  <a:lnTo>
                    <a:pt x="51" y="67"/>
                  </a:lnTo>
                  <a:lnTo>
                    <a:pt x="43" y="58"/>
                  </a:lnTo>
                  <a:lnTo>
                    <a:pt x="36" y="51"/>
                  </a:lnTo>
                  <a:lnTo>
                    <a:pt x="27" y="44"/>
                  </a:lnTo>
                  <a:lnTo>
                    <a:pt x="17" y="29"/>
                  </a:lnTo>
                  <a:lnTo>
                    <a:pt x="25" y="29"/>
                  </a:lnTo>
                  <a:lnTo>
                    <a:pt x="33" y="29"/>
                  </a:lnTo>
                  <a:lnTo>
                    <a:pt x="42" y="26"/>
                  </a:lnTo>
                  <a:lnTo>
                    <a:pt x="48" y="19"/>
                  </a:lnTo>
                  <a:lnTo>
                    <a:pt x="44" y="16"/>
                  </a:lnTo>
                  <a:lnTo>
                    <a:pt x="40" y="13"/>
                  </a:lnTo>
                  <a:lnTo>
                    <a:pt x="35" y="12"/>
                  </a:lnTo>
                  <a:lnTo>
                    <a:pt x="29" y="11"/>
                  </a:lnTo>
                  <a:lnTo>
                    <a:pt x="24" y="11"/>
                  </a:lnTo>
                  <a:lnTo>
                    <a:pt x="18" y="10"/>
                  </a:lnTo>
                  <a:lnTo>
                    <a:pt x="13" y="9"/>
                  </a:lnTo>
                  <a:lnTo>
                    <a:pt x="9" y="6"/>
                  </a:lnTo>
                  <a:lnTo>
                    <a:pt x="4" y="11"/>
                  </a:lnTo>
                  <a:lnTo>
                    <a:pt x="3" y="8"/>
                  </a:lnTo>
                  <a:lnTo>
                    <a:pt x="2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50" y="5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71" y="5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5" name="Freeform 334"/>
            <p:cNvSpPr>
              <a:spLocks/>
            </p:cNvSpPr>
            <p:nvPr/>
          </p:nvSpPr>
          <p:spPr bwMode="auto">
            <a:xfrm>
              <a:off x="2263" y="1081"/>
              <a:ext cx="10" cy="13"/>
            </a:xfrm>
            <a:custGeom>
              <a:avLst/>
              <a:gdLst>
                <a:gd name="T0" fmla="*/ 0 w 41"/>
                <a:gd name="T1" fmla="*/ 13 h 52"/>
                <a:gd name="T2" fmla="*/ 0 w 41"/>
                <a:gd name="T3" fmla="*/ 10 h 52"/>
                <a:gd name="T4" fmla="*/ 2 w 41"/>
                <a:gd name="T5" fmla="*/ 7 h 52"/>
                <a:gd name="T6" fmla="*/ 4 w 41"/>
                <a:gd name="T7" fmla="*/ 5 h 52"/>
                <a:gd name="T8" fmla="*/ 5 w 41"/>
                <a:gd name="T9" fmla="*/ 3 h 52"/>
                <a:gd name="T10" fmla="*/ 6 w 41"/>
                <a:gd name="T11" fmla="*/ 3 h 52"/>
                <a:gd name="T12" fmla="*/ 7 w 41"/>
                <a:gd name="T13" fmla="*/ 2 h 52"/>
                <a:gd name="T14" fmla="*/ 8 w 41"/>
                <a:gd name="T15" fmla="*/ 1 h 52"/>
                <a:gd name="T16" fmla="*/ 9 w 41"/>
                <a:gd name="T17" fmla="*/ 1 h 52"/>
                <a:gd name="T18" fmla="*/ 10 w 41"/>
                <a:gd name="T19" fmla="*/ 0 h 52"/>
                <a:gd name="T20" fmla="*/ 9 w 41"/>
                <a:gd name="T21" fmla="*/ 2 h 52"/>
                <a:gd name="T22" fmla="*/ 8 w 41"/>
                <a:gd name="T23" fmla="*/ 3 h 52"/>
                <a:gd name="T24" fmla="*/ 7 w 41"/>
                <a:gd name="T25" fmla="*/ 5 h 52"/>
                <a:gd name="T26" fmla="*/ 6 w 41"/>
                <a:gd name="T27" fmla="*/ 7 h 52"/>
                <a:gd name="T28" fmla="*/ 5 w 41"/>
                <a:gd name="T29" fmla="*/ 9 h 52"/>
                <a:gd name="T30" fmla="*/ 3 w 41"/>
                <a:gd name="T31" fmla="*/ 10 h 52"/>
                <a:gd name="T32" fmla="*/ 2 w 41"/>
                <a:gd name="T33" fmla="*/ 12 h 52"/>
                <a:gd name="T34" fmla="*/ 0 w 41"/>
                <a:gd name="T35" fmla="*/ 13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52"/>
                <a:gd name="T56" fmla="*/ 41 w 41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52">
                  <a:moveTo>
                    <a:pt x="0" y="52"/>
                  </a:moveTo>
                  <a:lnTo>
                    <a:pt x="2" y="40"/>
                  </a:lnTo>
                  <a:lnTo>
                    <a:pt x="8" y="30"/>
                  </a:lnTo>
                  <a:lnTo>
                    <a:pt x="15" y="21"/>
                  </a:lnTo>
                  <a:lnTo>
                    <a:pt x="22" y="11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4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38" y="7"/>
                  </a:lnTo>
                  <a:lnTo>
                    <a:pt x="34" y="13"/>
                  </a:lnTo>
                  <a:lnTo>
                    <a:pt x="29" y="20"/>
                  </a:lnTo>
                  <a:lnTo>
                    <a:pt x="24" y="26"/>
                  </a:lnTo>
                  <a:lnTo>
                    <a:pt x="19" y="34"/>
                  </a:lnTo>
                  <a:lnTo>
                    <a:pt x="13" y="40"/>
                  </a:lnTo>
                  <a:lnTo>
                    <a:pt x="7" y="4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6" name="Freeform 335"/>
            <p:cNvSpPr>
              <a:spLocks/>
            </p:cNvSpPr>
            <p:nvPr/>
          </p:nvSpPr>
          <p:spPr bwMode="auto">
            <a:xfrm>
              <a:off x="2268" y="1085"/>
              <a:ext cx="59" cy="78"/>
            </a:xfrm>
            <a:custGeom>
              <a:avLst/>
              <a:gdLst>
                <a:gd name="T0" fmla="*/ 10 w 235"/>
                <a:gd name="T1" fmla="*/ 4 h 314"/>
                <a:gd name="T2" fmla="*/ 8 w 235"/>
                <a:gd name="T3" fmla="*/ 11 h 314"/>
                <a:gd name="T4" fmla="*/ 17 w 235"/>
                <a:gd name="T5" fmla="*/ 4 h 314"/>
                <a:gd name="T6" fmla="*/ 14 w 235"/>
                <a:gd name="T7" fmla="*/ 9 h 314"/>
                <a:gd name="T8" fmla="*/ 19 w 235"/>
                <a:gd name="T9" fmla="*/ 11 h 314"/>
                <a:gd name="T10" fmla="*/ 24 w 235"/>
                <a:gd name="T11" fmla="*/ 6 h 314"/>
                <a:gd name="T12" fmla="*/ 24 w 235"/>
                <a:gd name="T13" fmla="*/ 10 h 314"/>
                <a:gd name="T14" fmla="*/ 26 w 235"/>
                <a:gd name="T15" fmla="*/ 13 h 314"/>
                <a:gd name="T16" fmla="*/ 33 w 235"/>
                <a:gd name="T17" fmla="*/ 9 h 314"/>
                <a:gd name="T18" fmla="*/ 31 w 235"/>
                <a:gd name="T19" fmla="*/ 19 h 314"/>
                <a:gd name="T20" fmla="*/ 37 w 235"/>
                <a:gd name="T21" fmla="*/ 11 h 314"/>
                <a:gd name="T22" fmla="*/ 35 w 235"/>
                <a:gd name="T23" fmla="*/ 17 h 314"/>
                <a:gd name="T24" fmla="*/ 35 w 235"/>
                <a:gd name="T25" fmla="*/ 23 h 314"/>
                <a:gd name="T26" fmla="*/ 41 w 235"/>
                <a:gd name="T27" fmla="*/ 17 h 314"/>
                <a:gd name="T28" fmla="*/ 46 w 235"/>
                <a:gd name="T29" fmla="*/ 20 h 314"/>
                <a:gd name="T30" fmla="*/ 50 w 235"/>
                <a:gd name="T31" fmla="*/ 26 h 314"/>
                <a:gd name="T32" fmla="*/ 59 w 235"/>
                <a:gd name="T33" fmla="*/ 28 h 314"/>
                <a:gd name="T34" fmla="*/ 47 w 235"/>
                <a:gd name="T35" fmla="*/ 35 h 314"/>
                <a:gd name="T36" fmla="*/ 44 w 235"/>
                <a:gd name="T37" fmla="*/ 38 h 314"/>
                <a:gd name="T38" fmla="*/ 47 w 235"/>
                <a:gd name="T39" fmla="*/ 41 h 314"/>
                <a:gd name="T40" fmla="*/ 38 w 235"/>
                <a:gd name="T41" fmla="*/ 40 h 314"/>
                <a:gd name="T42" fmla="*/ 38 w 235"/>
                <a:gd name="T43" fmla="*/ 44 h 314"/>
                <a:gd name="T44" fmla="*/ 45 w 235"/>
                <a:gd name="T45" fmla="*/ 45 h 314"/>
                <a:gd name="T46" fmla="*/ 39 w 235"/>
                <a:gd name="T47" fmla="*/ 47 h 314"/>
                <a:gd name="T48" fmla="*/ 31 w 235"/>
                <a:gd name="T49" fmla="*/ 46 h 314"/>
                <a:gd name="T50" fmla="*/ 33 w 235"/>
                <a:gd name="T51" fmla="*/ 49 h 314"/>
                <a:gd name="T52" fmla="*/ 41 w 235"/>
                <a:gd name="T53" fmla="*/ 51 h 314"/>
                <a:gd name="T54" fmla="*/ 37 w 235"/>
                <a:gd name="T55" fmla="*/ 53 h 314"/>
                <a:gd name="T56" fmla="*/ 28 w 235"/>
                <a:gd name="T57" fmla="*/ 53 h 314"/>
                <a:gd name="T58" fmla="*/ 31 w 235"/>
                <a:gd name="T59" fmla="*/ 57 h 314"/>
                <a:gd name="T60" fmla="*/ 36 w 235"/>
                <a:gd name="T61" fmla="*/ 59 h 314"/>
                <a:gd name="T62" fmla="*/ 27 w 235"/>
                <a:gd name="T63" fmla="*/ 58 h 314"/>
                <a:gd name="T64" fmla="*/ 22 w 235"/>
                <a:gd name="T65" fmla="*/ 59 h 314"/>
                <a:gd name="T66" fmla="*/ 31 w 235"/>
                <a:gd name="T67" fmla="*/ 65 h 314"/>
                <a:gd name="T68" fmla="*/ 25 w 235"/>
                <a:gd name="T69" fmla="*/ 65 h 314"/>
                <a:gd name="T70" fmla="*/ 17 w 235"/>
                <a:gd name="T71" fmla="*/ 65 h 314"/>
                <a:gd name="T72" fmla="*/ 23 w 235"/>
                <a:gd name="T73" fmla="*/ 68 h 314"/>
                <a:gd name="T74" fmla="*/ 25 w 235"/>
                <a:gd name="T75" fmla="*/ 72 h 314"/>
                <a:gd name="T76" fmla="*/ 14 w 235"/>
                <a:gd name="T77" fmla="*/ 70 h 314"/>
                <a:gd name="T78" fmla="*/ 10 w 235"/>
                <a:gd name="T79" fmla="*/ 71 h 314"/>
                <a:gd name="T80" fmla="*/ 18 w 235"/>
                <a:gd name="T81" fmla="*/ 75 h 314"/>
                <a:gd name="T82" fmla="*/ 20 w 235"/>
                <a:gd name="T83" fmla="*/ 78 h 314"/>
                <a:gd name="T84" fmla="*/ 12 w 235"/>
                <a:gd name="T85" fmla="*/ 78 h 314"/>
                <a:gd name="T86" fmla="*/ 5 w 235"/>
                <a:gd name="T87" fmla="*/ 75 h 314"/>
                <a:gd name="T88" fmla="*/ 4 w 235"/>
                <a:gd name="T89" fmla="*/ 65 h 314"/>
                <a:gd name="T90" fmla="*/ 18 w 235"/>
                <a:gd name="T91" fmla="*/ 36 h 314"/>
                <a:gd name="T92" fmla="*/ 28 w 235"/>
                <a:gd name="T93" fmla="*/ 26 h 314"/>
                <a:gd name="T94" fmla="*/ 14 w 235"/>
                <a:gd name="T95" fmla="*/ 26 h 314"/>
                <a:gd name="T96" fmla="*/ 0 w 235"/>
                <a:gd name="T97" fmla="*/ 18 h 314"/>
                <a:gd name="T98" fmla="*/ 7 w 235"/>
                <a:gd name="T99" fmla="*/ 3 h 314"/>
                <a:gd name="T100" fmla="*/ 14 w 235"/>
                <a:gd name="T101" fmla="*/ 0 h 3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5"/>
                <a:gd name="T154" fmla="*/ 0 h 314"/>
                <a:gd name="T155" fmla="*/ 235 w 235"/>
                <a:gd name="T156" fmla="*/ 314 h 3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5" h="314">
                  <a:moveTo>
                    <a:pt x="64" y="0"/>
                  </a:moveTo>
                  <a:lnTo>
                    <a:pt x="57" y="5"/>
                  </a:lnTo>
                  <a:lnTo>
                    <a:pt x="51" y="9"/>
                  </a:lnTo>
                  <a:lnTo>
                    <a:pt x="44" y="13"/>
                  </a:lnTo>
                  <a:lnTo>
                    <a:pt x="38" y="18"/>
                  </a:lnTo>
                  <a:lnTo>
                    <a:pt x="32" y="23"/>
                  </a:lnTo>
                  <a:lnTo>
                    <a:pt x="28" y="31"/>
                  </a:lnTo>
                  <a:lnTo>
                    <a:pt x="26" y="38"/>
                  </a:lnTo>
                  <a:lnTo>
                    <a:pt x="26" y="47"/>
                  </a:lnTo>
                  <a:lnTo>
                    <a:pt x="33" y="46"/>
                  </a:lnTo>
                  <a:lnTo>
                    <a:pt x="40" y="39"/>
                  </a:lnTo>
                  <a:lnTo>
                    <a:pt x="45" y="32"/>
                  </a:lnTo>
                  <a:lnTo>
                    <a:pt x="51" y="25"/>
                  </a:lnTo>
                  <a:lnTo>
                    <a:pt x="58" y="20"/>
                  </a:lnTo>
                  <a:lnTo>
                    <a:pt x="66" y="16"/>
                  </a:lnTo>
                  <a:lnTo>
                    <a:pt x="75" y="13"/>
                  </a:lnTo>
                  <a:lnTo>
                    <a:pt x="82" y="12"/>
                  </a:lnTo>
                  <a:lnTo>
                    <a:pt x="72" y="21"/>
                  </a:lnTo>
                  <a:lnTo>
                    <a:pt x="64" y="29"/>
                  </a:lnTo>
                  <a:lnTo>
                    <a:pt x="57" y="38"/>
                  </a:lnTo>
                  <a:lnTo>
                    <a:pt x="57" y="50"/>
                  </a:lnTo>
                  <a:lnTo>
                    <a:pt x="63" y="51"/>
                  </a:lnTo>
                  <a:lnTo>
                    <a:pt x="67" y="49"/>
                  </a:lnTo>
                  <a:lnTo>
                    <a:pt x="71" y="47"/>
                  </a:lnTo>
                  <a:lnTo>
                    <a:pt x="75" y="43"/>
                  </a:lnTo>
                  <a:lnTo>
                    <a:pt x="78" y="38"/>
                  </a:lnTo>
                  <a:lnTo>
                    <a:pt x="82" y="34"/>
                  </a:lnTo>
                  <a:lnTo>
                    <a:pt x="86" y="30"/>
                  </a:lnTo>
                  <a:lnTo>
                    <a:pt x="91" y="27"/>
                  </a:lnTo>
                  <a:lnTo>
                    <a:pt x="95" y="26"/>
                  </a:lnTo>
                  <a:lnTo>
                    <a:pt x="99" y="24"/>
                  </a:lnTo>
                  <a:lnTo>
                    <a:pt x="104" y="24"/>
                  </a:lnTo>
                  <a:lnTo>
                    <a:pt x="107" y="27"/>
                  </a:lnTo>
                  <a:lnTo>
                    <a:pt x="100" y="34"/>
                  </a:lnTo>
                  <a:lnTo>
                    <a:pt x="94" y="42"/>
                  </a:lnTo>
                  <a:lnTo>
                    <a:pt x="90" y="50"/>
                  </a:lnTo>
                  <a:lnTo>
                    <a:pt x="89" y="60"/>
                  </a:lnTo>
                  <a:lnTo>
                    <a:pt x="95" y="60"/>
                  </a:lnTo>
                  <a:lnTo>
                    <a:pt x="100" y="58"/>
                  </a:lnTo>
                  <a:lnTo>
                    <a:pt x="105" y="53"/>
                  </a:lnTo>
                  <a:lnTo>
                    <a:pt x="109" y="49"/>
                  </a:lnTo>
                  <a:lnTo>
                    <a:pt x="113" y="45"/>
                  </a:lnTo>
                  <a:lnTo>
                    <a:pt x="118" y="40"/>
                  </a:lnTo>
                  <a:lnTo>
                    <a:pt x="124" y="38"/>
                  </a:lnTo>
                  <a:lnTo>
                    <a:pt x="131" y="38"/>
                  </a:lnTo>
                  <a:lnTo>
                    <a:pt x="124" y="45"/>
                  </a:lnTo>
                  <a:lnTo>
                    <a:pt x="117" y="53"/>
                  </a:lnTo>
                  <a:lnTo>
                    <a:pt x="112" y="62"/>
                  </a:lnTo>
                  <a:lnTo>
                    <a:pt x="116" y="72"/>
                  </a:lnTo>
                  <a:lnTo>
                    <a:pt x="123" y="75"/>
                  </a:lnTo>
                  <a:lnTo>
                    <a:pt x="128" y="70"/>
                  </a:lnTo>
                  <a:lnTo>
                    <a:pt x="131" y="62"/>
                  </a:lnTo>
                  <a:lnTo>
                    <a:pt x="136" y="56"/>
                  </a:lnTo>
                  <a:lnTo>
                    <a:pt x="143" y="50"/>
                  </a:lnTo>
                  <a:lnTo>
                    <a:pt x="149" y="45"/>
                  </a:lnTo>
                  <a:lnTo>
                    <a:pt x="156" y="42"/>
                  </a:lnTo>
                  <a:lnTo>
                    <a:pt x="163" y="47"/>
                  </a:lnTo>
                  <a:lnTo>
                    <a:pt x="155" y="51"/>
                  </a:lnTo>
                  <a:lnTo>
                    <a:pt x="147" y="58"/>
                  </a:lnTo>
                  <a:lnTo>
                    <a:pt x="139" y="68"/>
                  </a:lnTo>
                  <a:lnTo>
                    <a:pt x="134" y="76"/>
                  </a:lnTo>
                  <a:lnTo>
                    <a:pt x="134" y="81"/>
                  </a:lnTo>
                  <a:lnTo>
                    <a:pt x="135" y="84"/>
                  </a:lnTo>
                  <a:lnTo>
                    <a:pt x="136" y="88"/>
                  </a:lnTo>
                  <a:lnTo>
                    <a:pt x="139" y="91"/>
                  </a:lnTo>
                  <a:lnTo>
                    <a:pt x="147" y="86"/>
                  </a:lnTo>
                  <a:lnTo>
                    <a:pt x="152" y="78"/>
                  </a:lnTo>
                  <a:lnTo>
                    <a:pt x="157" y="71"/>
                  </a:lnTo>
                  <a:lnTo>
                    <a:pt x="163" y="64"/>
                  </a:lnTo>
                  <a:lnTo>
                    <a:pt x="164" y="69"/>
                  </a:lnTo>
                  <a:lnTo>
                    <a:pt x="168" y="72"/>
                  </a:lnTo>
                  <a:lnTo>
                    <a:pt x="171" y="75"/>
                  </a:lnTo>
                  <a:lnTo>
                    <a:pt x="175" y="77"/>
                  </a:lnTo>
                  <a:lnTo>
                    <a:pt x="182" y="76"/>
                  </a:lnTo>
                  <a:lnTo>
                    <a:pt x="183" y="81"/>
                  </a:lnTo>
                  <a:lnTo>
                    <a:pt x="183" y="86"/>
                  </a:lnTo>
                  <a:lnTo>
                    <a:pt x="184" y="91"/>
                  </a:lnTo>
                  <a:lnTo>
                    <a:pt x="188" y="97"/>
                  </a:lnTo>
                  <a:lnTo>
                    <a:pt x="194" y="101"/>
                  </a:lnTo>
                  <a:lnTo>
                    <a:pt x="200" y="104"/>
                  </a:lnTo>
                  <a:lnTo>
                    <a:pt x="207" y="108"/>
                  </a:lnTo>
                  <a:lnTo>
                    <a:pt x="213" y="110"/>
                  </a:lnTo>
                  <a:lnTo>
                    <a:pt x="220" y="111"/>
                  </a:lnTo>
                  <a:lnTo>
                    <a:pt x="227" y="112"/>
                  </a:lnTo>
                  <a:lnTo>
                    <a:pt x="235" y="112"/>
                  </a:lnTo>
                  <a:lnTo>
                    <a:pt x="211" y="141"/>
                  </a:lnTo>
                  <a:lnTo>
                    <a:pt x="205" y="142"/>
                  </a:lnTo>
                  <a:lnTo>
                    <a:pt x="199" y="142"/>
                  </a:lnTo>
                  <a:lnTo>
                    <a:pt x="192" y="141"/>
                  </a:lnTo>
                  <a:lnTo>
                    <a:pt x="186" y="140"/>
                  </a:lnTo>
                  <a:lnTo>
                    <a:pt x="181" y="140"/>
                  </a:lnTo>
                  <a:lnTo>
                    <a:pt x="175" y="141"/>
                  </a:lnTo>
                  <a:lnTo>
                    <a:pt x="172" y="144"/>
                  </a:lnTo>
                  <a:lnTo>
                    <a:pt x="171" y="151"/>
                  </a:lnTo>
                  <a:lnTo>
                    <a:pt x="177" y="153"/>
                  </a:lnTo>
                  <a:lnTo>
                    <a:pt x="183" y="156"/>
                  </a:lnTo>
                  <a:lnTo>
                    <a:pt x="189" y="157"/>
                  </a:lnTo>
                  <a:lnTo>
                    <a:pt x="197" y="156"/>
                  </a:lnTo>
                  <a:lnTo>
                    <a:pt x="195" y="165"/>
                  </a:lnTo>
                  <a:lnTo>
                    <a:pt x="188" y="167"/>
                  </a:lnTo>
                  <a:lnTo>
                    <a:pt x="178" y="166"/>
                  </a:lnTo>
                  <a:lnTo>
                    <a:pt x="169" y="165"/>
                  </a:lnTo>
                  <a:lnTo>
                    <a:pt x="162" y="160"/>
                  </a:lnTo>
                  <a:lnTo>
                    <a:pt x="158" y="162"/>
                  </a:lnTo>
                  <a:lnTo>
                    <a:pt x="152" y="162"/>
                  </a:lnTo>
                  <a:lnTo>
                    <a:pt x="147" y="164"/>
                  </a:lnTo>
                  <a:lnTo>
                    <a:pt x="143" y="168"/>
                  </a:lnTo>
                  <a:lnTo>
                    <a:pt x="145" y="174"/>
                  </a:lnTo>
                  <a:lnTo>
                    <a:pt x="148" y="177"/>
                  </a:lnTo>
                  <a:lnTo>
                    <a:pt x="152" y="179"/>
                  </a:lnTo>
                  <a:lnTo>
                    <a:pt x="158" y="180"/>
                  </a:lnTo>
                  <a:lnTo>
                    <a:pt x="164" y="181"/>
                  </a:lnTo>
                  <a:lnTo>
                    <a:pt x="170" y="181"/>
                  </a:lnTo>
                  <a:lnTo>
                    <a:pt x="175" y="181"/>
                  </a:lnTo>
                  <a:lnTo>
                    <a:pt x="181" y="182"/>
                  </a:lnTo>
                  <a:lnTo>
                    <a:pt x="184" y="182"/>
                  </a:lnTo>
                  <a:lnTo>
                    <a:pt x="177" y="187"/>
                  </a:lnTo>
                  <a:lnTo>
                    <a:pt x="171" y="189"/>
                  </a:lnTo>
                  <a:lnTo>
                    <a:pt x="163" y="189"/>
                  </a:lnTo>
                  <a:lnTo>
                    <a:pt x="156" y="189"/>
                  </a:lnTo>
                  <a:lnTo>
                    <a:pt x="148" y="188"/>
                  </a:lnTo>
                  <a:lnTo>
                    <a:pt x="141" y="187"/>
                  </a:lnTo>
                  <a:lnTo>
                    <a:pt x="132" y="186"/>
                  </a:lnTo>
                  <a:lnTo>
                    <a:pt x="124" y="184"/>
                  </a:lnTo>
                  <a:lnTo>
                    <a:pt x="122" y="187"/>
                  </a:lnTo>
                  <a:lnTo>
                    <a:pt x="121" y="188"/>
                  </a:lnTo>
                  <a:lnTo>
                    <a:pt x="120" y="190"/>
                  </a:lnTo>
                  <a:lnTo>
                    <a:pt x="120" y="193"/>
                  </a:lnTo>
                  <a:lnTo>
                    <a:pt x="126" y="195"/>
                  </a:lnTo>
                  <a:lnTo>
                    <a:pt x="133" y="196"/>
                  </a:lnTo>
                  <a:lnTo>
                    <a:pt x="139" y="198"/>
                  </a:lnTo>
                  <a:lnTo>
                    <a:pt x="145" y="201"/>
                  </a:lnTo>
                  <a:lnTo>
                    <a:pt x="151" y="202"/>
                  </a:lnTo>
                  <a:lnTo>
                    <a:pt x="157" y="203"/>
                  </a:lnTo>
                  <a:lnTo>
                    <a:pt x="163" y="204"/>
                  </a:lnTo>
                  <a:lnTo>
                    <a:pt x="171" y="205"/>
                  </a:lnTo>
                  <a:lnTo>
                    <a:pt x="162" y="215"/>
                  </a:lnTo>
                  <a:lnTo>
                    <a:pt x="163" y="216"/>
                  </a:lnTo>
                  <a:lnTo>
                    <a:pt x="156" y="216"/>
                  </a:lnTo>
                  <a:lnTo>
                    <a:pt x="148" y="215"/>
                  </a:lnTo>
                  <a:lnTo>
                    <a:pt x="142" y="215"/>
                  </a:lnTo>
                  <a:lnTo>
                    <a:pt x="134" y="214"/>
                  </a:lnTo>
                  <a:lnTo>
                    <a:pt x="126" y="214"/>
                  </a:lnTo>
                  <a:lnTo>
                    <a:pt x="120" y="213"/>
                  </a:lnTo>
                  <a:lnTo>
                    <a:pt x="112" y="214"/>
                  </a:lnTo>
                  <a:lnTo>
                    <a:pt x="106" y="214"/>
                  </a:lnTo>
                  <a:lnTo>
                    <a:pt x="108" y="219"/>
                  </a:lnTo>
                  <a:lnTo>
                    <a:pt x="112" y="223"/>
                  </a:lnTo>
                  <a:lnTo>
                    <a:pt x="118" y="226"/>
                  </a:lnTo>
                  <a:lnTo>
                    <a:pt x="124" y="228"/>
                  </a:lnTo>
                  <a:lnTo>
                    <a:pt x="131" y="228"/>
                  </a:lnTo>
                  <a:lnTo>
                    <a:pt x="137" y="229"/>
                  </a:lnTo>
                  <a:lnTo>
                    <a:pt x="144" y="230"/>
                  </a:lnTo>
                  <a:lnTo>
                    <a:pt x="150" y="232"/>
                  </a:lnTo>
                  <a:lnTo>
                    <a:pt x="144" y="237"/>
                  </a:lnTo>
                  <a:lnTo>
                    <a:pt x="137" y="240"/>
                  </a:lnTo>
                  <a:lnTo>
                    <a:pt x="130" y="241"/>
                  </a:lnTo>
                  <a:lnTo>
                    <a:pt x="122" y="240"/>
                  </a:lnTo>
                  <a:lnTo>
                    <a:pt x="115" y="237"/>
                  </a:lnTo>
                  <a:lnTo>
                    <a:pt x="107" y="235"/>
                  </a:lnTo>
                  <a:lnTo>
                    <a:pt x="99" y="234"/>
                  </a:lnTo>
                  <a:lnTo>
                    <a:pt x="93" y="233"/>
                  </a:lnTo>
                  <a:lnTo>
                    <a:pt x="89" y="233"/>
                  </a:lnTo>
                  <a:lnTo>
                    <a:pt x="86" y="235"/>
                  </a:lnTo>
                  <a:lnTo>
                    <a:pt x="86" y="239"/>
                  </a:lnTo>
                  <a:lnTo>
                    <a:pt x="86" y="241"/>
                  </a:lnTo>
                  <a:lnTo>
                    <a:pt x="91" y="245"/>
                  </a:lnTo>
                  <a:lnTo>
                    <a:pt x="125" y="254"/>
                  </a:lnTo>
                  <a:lnTo>
                    <a:pt x="126" y="257"/>
                  </a:lnTo>
                  <a:lnTo>
                    <a:pt x="125" y="260"/>
                  </a:lnTo>
                  <a:lnTo>
                    <a:pt x="123" y="263"/>
                  </a:lnTo>
                  <a:lnTo>
                    <a:pt x="120" y="267"/>
                  </a:lnTo>
                  <a:lnTo>
                    <a:pt x="113" y="266"/>
                  </a:lnTo>
                  <a:lnTo>
                    <a:pt x="106" y="265"/>
                  </a:lnTo>
                  <a:lnTo>
                    <a:pt x="99" y="262"/>
                  </a:lnTo>
                  <a:lnTo>
                    <a:pt x="92" y="260"/>
                  </a:lnTo>
                  <a:lnTo>
                    <a:pt x="84" y="259"/>
                  </a:lnTo>
                  <a:lnTo>
                    <a:pt x="78" y="259"/>
                  </a:lnTo>
                  <a:lnTo>
                    <a:pt x="71" y="259"/>
                  </a:lnTo>
                  <a:lnTo>
                    <a:pt x="66" y="261"/>
                  </a:lnTo>
                  <a:lnTo>
                    <a:pt x="69" y="267"/>
                  </a:lnTo>
                  <a:lnTo>
                    <a:pt x="73" y="270"/>
                  </a:lnTo>
                  <a:lnTo>
                    <a:pt x="78" y="272"/>
                  </a:lnTo>
                  <a:lnTo>
                    <a:pt x="84" y="273"/>
                  </a:lnTo>
                  <a:lnTo>
                    <a:pt x="91" y="274"/>
                  </a:lnTo>
                  <a:lnTo>
                    <a:pt x="97" y="275"/>
                  </a:lnTo>
                  <a:lnTo>
                    <a:pt x="103" y="278"/>
                  </a:lnTo>
                  <a:lnTo>
                    <a:pt x="108" y="280"/>
                  </a:lnTo>
                  <a:lnTo>
                    <a:pt x="105" y="287"/>
                  </a:lnTo>
                  <a:lnTo>
                    <a:pt x="99" y="291"/>
                  </a:lnTo>
                  <a:lnTo>
                    <a:pt x="92" y="292"/>
                  </a:lnTo>
                  <a:lnTo>
                    <a:pt x="83" y="289"/>
                  </a:lnTo>
                  <a:lnTo>
                    <a:pt x="75" y="286"/>
                  </a:lnTo>
                  <a:lnTo>
                    <a:pt x="65" y="284"/>
                  </a:lnTo>
                  <a:lnTo>
                    <a:pt x="55" y="282"/>
                  </a:lnTo>
                  <a:lnTo>
                    <a:pt x="46" y="282"/>
                  </a:lnTo>
                  <a:lnTo>
                    <a:pt x="44" y="282"/>
                  </a:lnTo>
                  <a:lnTo>
                    <a:pt x="43" y="282"/>
                  </a:lnTo>
                  <a:lnTo>
                    <a:pt x="41" y="284"/>
                  </a:lnTo>
                  <a:lnTo>
                    <a:pt x="40" y="285"/>
                  </a:lnTo>
                  <a:lnTo>
                    <a:pt x="45" y="289"/>
                  </a:lnTo>
                  <a:lnTo>
                    <a:pt x="52" y="293"/>
                  </a:lnTo>
                  <a:lnTo>
                    <a:pt x="58" y="296"/>
                  </a:lnTo>
                  <a:lnTo>
                    <a:pt x="66" y="298"/>
                  </a:lnTo>
                  <a:lnTo>
                    <a:pt x="72" y="300"/>
                  </a:lnTo>
                  <a:lnTo>
                    <a:pt x="79" y="302"/>
                  </a:lnTo>
                  <a:lnTo>
                    <a:pt x="85" y="305"/>
                  </a:lnTo>
                  <a:lnTo>
                    <a:pt x="91" y="309"/>
                  </a:lnTo>
                  <a:lnTo>
                    <a:pt x="85" y="312"/>
                  </a:lnTo>
                  <a:lnTo>
                    <a:pt x="79" y="313"/>
                  </a:lnTo>
                  <a:lnTo>
                    <a:pt x="73" y="314"/>
                  </a:lnTo>
                  <a:lnTo>
                    <a:pt x="67" y="314"/>
                  </a:lnTo>
                  <a:lnTo>
                    <a:pt x="59" y="314"/>
                  </a:lnTo>
                  <a:lnTo>
                    <a:pt x="53" y="313"/>
                  </a:lnTo>
                  <a:lnTo>
                    <a:pt x="46" y="312"/>
                  </a:lnTo>
                  <a:lnTo>
                    <a:pt x="40" y="311"/>
                  </a:lnTo>
                  <a:lnTo>
                    <a:pt x="34" y="310"/>
                  </a:lnTo>
                  <a:lnTo>
                    <a:pt x="30" y="308"/>
                  </a:lnTo>
                  <a:lnTo>
                    <a:pt x="25" y="306"/>
                  </a:lnTo>
                  <a:lnTo>
                    <a:pt x="21" y="302"/>
                  </a:lnTo>
                  <a:lnTo>
                    <a:pt x="17" y="298"/>
                  </a:lnTo>
                  <a:lnTo>
                    <a:pt x="13" y="295"/>
                  </a:lnTo>
                  <a:lnTo>
                    <a:pt x="10" y="291"/>
                  </a:lnTo>
                  <a:lnTo>
                    <a:pt x="5" y="287"/>
                  </a:lnTo>
                  <a:lnTo>
                    <a:pt x="15" y="263"/>
                  </a:lnTo>
                  <a:lnTo>
                    <a:pt x="25" y="239"/>
                  </a:lnTo>
                  <a:lnTo>
                    <a:pt x="34" y="214"/>
                  </a:lnTo>
                  <a:lnTo>
                    <a:pt x="44" y="190"/>
                  </a:lnTo>
                  <a:lnTo>
                    <a:pt x="56" y="166"/>
                  </a:lnTo>
                  <a:lnTo>
                    <a:pt x="71" y="145"/>
                  </a:lnTo>
                  <a:lnTo>
                    <a:pt x="90" y="126"/>
                  </a:lnTo>
                  <a:lnTo>
                    <a:pt x="113" y="110"/>
                  </a:lnTo>
                  <a:lnTo>
                    <a:pt x="113" y="108"/>
                  </a:lnTo>
                  <a:lnTo>
                    <a:pt x="112" y="106"/>
                  </a:lnTo>
                  <a:lnTo>
                    <a:pt x="111" y="104"/>
                  </a:lnTo>
                  <a:lnTo>
                    <a:pt x="110" y="103"/>
                  </a:lnTo>
                  <a:lnTo>
                    <a:pt x="96" y="106"/>
                  </a:lnTo>
                  <a:lnTo>
                    <a:pt x="83" y="106"/>
                  </a:lnTo>
                  <a:lnTo>
                    <a:pt x="69" y="105"/>
                  </a:lnTo>
                  <a:lnTo>
                    <a:pt x="55" y="103"/>
                  </a:lnTo>
                  <a:lnTo>
                    <a:pt x="42" y="101"/>
                  </a:lnTo>
                  <a:lnTo>
                    <a:pt x="28" y="98"/>
                  </a:lnTo>
                  <a:lnTo>
                    <a:pt x="15" y="95"/>
                  </a:lnTo>
                  <a:lnTo>
                    <a:pt x="2" y="91"/>
                  </a:lnTo>
                  <a:lnTo>
                    <a:pt x="0" y="73"/>
                  </a:lnTo>
                  <a:lnTo>
                    <a:pt x="2" y="55"/>
                  </a:lnTo>
                  <a:lnTo>
                    <a:pt x="7" y="38"/>
                  </a:lnTo>
                  <a:lnTo>
                    <a:pt x="17" y="24"/>
                  </a:lnTo>
                  <a:lnTo>
                    <a:pt x="23" y="20"/>
                  </a:lnTo>
                  <a:lnTo>
                    <a:pt x="28" y="14"/>
                  </a:lnTo>
                  <a:lnTo>
                    <a:pt x="33" y="11"/>
                  </a:lnTo>
                  <a:lnTo>
                    <a:pt x="39" y="7"/>
                  </a:lnTo>
                  <a:lnTo>
                    <a:pt x="44" y="5"/>
                  </a:lnTo>
                  <a:lnTo>
                    <a:pt x="51" y="3"/>
                  </a:lnTo>
                  <a:lnTo>
                    <a:pt x="57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7" name="Freeform 336"/>
            <p:cNvSpPr>
              <a:spLocks/>
            </p:cNvSpPr>
            <p:nvPr/>
          </p:nvSpPr>
          <p:spPr bwMode="auto">
            <a:xfrm>
              <a:off x="2236" y="1099"/>
              <a:ext cx="48" cy="21"/>
            </a:xfrm>
            <a:custGeom>
              <a:avLst/>
              <a:gdLst>
                <a:gd name="T0" fmla="*/ 32 w 194"/>
                <a:gd name="T1" fmla="*/ 12 h 82"/>
                <a:gd name="T2" fmla="*/ 34 w 194"/>
                <a:gd name="T3" fmla="*/ 13 h 82"/>
                <a:gd name="T4" fmla="*/ 35 w 194"/>
                <a:gd name="T5" fmla="*/ 13 h 82"/>
                <a:gd name="T6" fmla="*/ 37 w 194"/>
                <a:gd name="T7" fmla="*/ 13 h 82"/>
                <a:gd name="T8" fmla="*/ 39 w 194"/>
                <a:gd name="T9" fmla="*/ 13 h 82"/>
                <a:gd name="T10" fmla="*/ 40 w 194"/>
                <a:gd name="T11" fmla="*/ 14 h 82"/>
                <a:gd name="T12" fmla="*/ 42 w 194"/>
                <a:gd name="T13" fmla="*/ 14 h 82"/>
                <a:gd name="T14" fmla="*/ 43 w 194"/>
                <a:gd name="T15" fmla="*/ 15 h 82"/>
                <a:gd name="T16" fmla="*/ 45 w 194"/>
                <a:gd name="T17" fmla="*/ 16 h 82"/>
                <a:gd name="T18" fmla="*/ 48 w 194"/>
                <a:gd name="T19" fmla="*/ 17 h 82"/>
                <a:gd name="T20" fmla="*/ 46 w 194"/>
                <a:gd name="T21" fmla="*/ 19 h 82"/>
                <a:gd name="T22" fmla="*/ 45 w 194"/>
                <a:gd name="T23" fmla="*/ 20 h 82"/>
                <a:gd name="T24" fmla="*/ 42 w 194"/>
                <a:gd name="T25" fmla="*/ 21 h 82"/>
                <a:gd name="T26" fmla="*/ 39 w 194"/>
                <a:gd name="T27" fmla="*/ 21 h 82"/>
                <a:gd name="T28" fmla="*/ 36 w 194"/>
                <a:gd name="T29" fmla="*/ 21 h 82"/>
                <a:gd name="T30" fmla="*/ 34 w 194"/>
                <a:gd name="T31" fmla="*/ 20 h 82"/>
                <a:gd name="T32" fmla="*/ 31 w 194"/>
                <a:gd name="T33" fmla="*/ 20 h 82"/>
                <a:gd name="T34" fmla="*/ 28 w 194"/>
                <a:gd name="T35" fmla="*/ 20 h 82"/>
                <a:gd name="T36" fmla="*/ 25 w 194"/>
                <a:gd name="T37" fmla="*/ 19 h 82"/>
                <a:gd name="T38" fmla="*/ 22 w 194"/>
                <a:gd name="T39" fmla="*/ 19 h 82"/>
                <a:gd name="T40" fmla="*/ 19 w 194"/>
                <a:gd name="T41" fmla="*/ 19 h 82"/>
                <a:gd name="T42" fmla="*/ 16 w 194"/>
                <a:gd name="T43" fmla="*/ 18 h 82"/>
                <a:gd name="T44" fmla="*/ 13 w 194"/>
                <a:gd name="T45" fmla="*/ 18 h 82"/>
                <a:gd name="T46" fmla="*/ 9 w 194"/>
                <a:gd name="T47" fmla="*/ 18 h 82"/>
                <a:gd name="T48" fmla="*/ 6 w 194"/>
                <a:gd name="T49" fmla="*/ 17 h 82"/>
                <a:gd name="T50" fmla="*/ 3 w 194"/>
                <a:gd name="T51" fmla="*/ 17 h 82"/>
                <a:gd name="T52" fmla="*/ 0 w 194"/>
                <a:gd name="T53" fmla="*/ 1 h 82"/>
                <a:gd name="T54" fmla="*/ 1 w 194"/>
                <a:gd name="T55" fmla="*/ 1 h 82"/>
                <a:gd name="T56" fmla="*/ 1 w 194"/>
                <a:gd name="T57" fmla="*/ 1 h 82"/>
                <a:gd name="T58" fmla="*/ 2 w 194"/>
                <a:gd name="T59" fmla="*/ 0 h 82"/>
                <a:gd name="T60" fmla="*/ 3 w 194"/>
                <a:gd name="T61" fmla="*/ 0 h 82"/>
                <a:gd name="T62" fmla="*/ 6 w 194"/>
                <a:gd name="T63" fmla="*/ 1 h 82"/>
                <a:gd name="T64" fmla="*/ 10 w 194"/>
                <a:gd name="T65" fmla="*/ 2 h 82"/>
                <a:gd name="T66" fmla="*/ 14 w 194"/>
                <a:gd name="T67" fmla="*/ 4 h 82"/>
                <a:gd name="T68" fmla="*/ 18 w 194"/>
                <a:gd name="T69" fmla="*/ 5 h 82"/>
                <a:gd name="T70" fmla="*/ 22 w 194"/>
                <a:gd name="T71" fmla="*/ 7 h 82"/>
                <a:gd name="T72" fmla="*/ 25 w 194"/>
                <a:gd name="T73" fmla="*/ 8 h 82"/>
                <a:gd name="T74" fmla="*/ 29 w 194"/>
                <a:gd name="T75" fmla="*/ 10 h 82"/>
                <a:gd name="T76" fmla="*/ 32 w 194"/>
                <a:gd name="T77" fmla="*/ 12 h 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4"/>
                <a:gd name="T118" fmla="*/ 0 h 82"/>
                <a:gd name="T119" fmla="*/ 194 w 194"/>
                <a:gd name="T120" fmla="*/ 82 h 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4" h="82">
                  <a:moveTo>
                    <a:pt x="130" y="47"/>
                  </a:moveTo>
                  <a:lnTo>
                    <a:pt x="136" y="50"/>
                  </a:lnTo>
                  <a:lnTo>
                    <a:pt x="143" y="51"/>
                  </a:lnTo>
                  <a:lnTo>
                    <a:pt x="149" y="51"/>
                  </a:lnTo>
                  <a:lnTo>
                    <a:pt x="157" y="52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4" y="58"/>
                  </a:lnTo>
                  <a:lnTo>
                    <a:pt x="180" y="63"/>
                  </a:lnTo>
                  <a:lnTo>
                    <a:pt x="194" y="65"/>
                  </a:lnTo>
                  <a:lnTo>
                    <a:pt x="187" y="75"/>
                  </a:lnTo>
                  <a:lnTo>
                    <a:pt x="180" y="80"/>
                  </a:lnTo>
                  <a:lnTo>
                    <a:pt x="170" y="82"/>
                  </a:lnTo>
                  <a:lnTo>
                    <a:pt x="159" y="82"/>
                  </a:lnTo>
                  <a:lnTo>
                    <a:pt x="147" y="81"/>
                  </a:lnTo>
                  <a:lnTo>
                    <a:pt x="136" y="79"/>
                  </a:lnTo>
                  <a:lnTo>
                    <a:pt x="126" y="78"/>
                  </a:lnTo>
                  <a:lnTo>
                    <a:pt x="115" y="77"/>
                  </a:lnTo>
                  <a:lnTo>
                    <a:pt x="103" y="76"/>
                  </a:lnTo>
                  <a:lnTo>
                    <a:pt x="90" y="76"/>
                  </a:lnTo>
                  <a:lnTo>
                    <a:pt x="77" y="73"/>
                  </a:lnTo>
                  <a:lnTo>
                    <a:pt x="64" y="72"/>
                  </a:lnTo>
                  <a:lnTo>
                    <a:pt x="51" y="70"/>
                  </a:lnTo>
                  <a:lnTo>
                    <a:pt x="38" y="69"/>
                  </a:lnTo>
                  <a:lnTo>
                    <a:pt x="25" y="67"/>
                  </a:lnTo>
                  <a:lnTo>
                    <a:pt x="13" y="65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26" y="3"/>
                  </a:lnTo>
                  <a:lnTo>
                    <a:pt x="42" y="9"/>
                  </a:lnTo>
                  <a:lnTo>
                    <a:pt x="56" y="14"/>
                  </a:lnTo>
                  <a:lnTo>
                    <a:pt x="72" y="19"/>
                  </a:lnTo>
                  <a:lnTo>
                    <a:pt x="87" y="26"/>
                  </a:lnTo>
                  <a:lnTo>
                    <a:pt x="101" y="33"/>
                  </a:lnTo>
                  <a:lnTo>
                    <a:pt x="116" y="40"/>
                  </a:lnTo>
                  <a:lnTo>
                    <a:pt x="130" y="47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8" name="Freeform 337"/>
            <p:cNvSpPr>
              <a:spLocks/>
            </p:cNvSpPr>
            <p:nvPr/>
          </p:nvSpPr>
          <p:spPr bwMode="auto">
            <a:xfrm>
              <a:off x="2305" y="1105"/>
              <a:ext cx="6" cy="5"/>
            </a:xfrm>
            <a:custGeom>
              <a:avLst/>
              <a:gdLst>
                <a:gd name="T0" fmla="*/ 6 w 22"/>
                <a:gd name="T1" fmla="*/ 0 h 21"/>
                <a:gd name="T2" fmla="*/ 6 w 22"/>
                <a:gd name="T3" fmla="*/ 2 h 21"/>
                <a:gd name="T4" fmla="*/ 4 w 22"/>
                <a:gd name="T5" fmla="*/ 2 h 21"/>
                <a:gd name="T6" fmla="*/ 3 w 22"/>
                <a:gd name="T7" fmla="*/ 4 h 21"/>
                <a:gd name="T8" fmla="*/ 2 w 22"/>
                <a:gd name="T9" fmla="*/ 5 h 21"/>
                <a:gd name="T10" fmla="*/ 0 w 22"/>
                <a:gd name="T11" fmla="*/ 5 h 21"/>
                <a:gd name="T12" fmla="*/ 0 w 22"/>
                <a:gd name="T13" fmla="*/ 3 h 21"/>
                <a:gd name="T14" fmla="*/ 2 w 22"/>
                <a:gd name="T15" fmla="*/ 1 h 21"/>
                <a:gd name="T16" fmla="*/ 4 w 22"/>
                <a:gd name="T17" fmla="*/ 0 h 21"/>
                <a:gd name="T18" fmla="*/ 6 w 22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1"/>
                <a:gd name="T32" fmla="*/ 22 w 22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1">
                  <a:moveTo>
                    <a:pt x="22" y="0"/>
                  </a:moveTo>
                  <a:lnTo>
                    <a:pt x="22" y="7"/>
                  </a:lnTo>
                  <a:lnTo>
                    <a:pt x="16" y="10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9" name="Freeform 338"/>
            <p:cNvSpPr>
              <a:spLocks/>
            </p:cNvSpPr>
            <p:nvPr/>
          </p:nvSpPr>
          <p:spPr bwMode="auto">
            <a:xfrm>
              <a:off x="2241" y="1106"/>
              <a:ext cx="31" cy="11"/>
            </a:xfrm>
            <a:custGeom>
              <a:avLst/>
              <a:gdLst>
                <a:gd name="T0" fmla="*/ 31 w 122"/>
                <a:gd name="T1" fmla="*/ 10 h 43"/>
                <a:gd name="T2" fmla="*/ 29 w 122"/>
                <a:gd name="T3" fmla="*/ 11 h 43"/>
                <a:gd name="T4" fmla="*/ 27 w 122"/>
                <a:gd name="T5" fmla="*/ 11 h 43"/>
                <a:gd name="T6" fmla="*/ 25 w 122"/>
                <a:gd name="T7" fmla="*/ 10 h 43"/>
                <a:gd name="T8" fmla="*/ 24 w 122"/>
                <a:gd name="T9" fmla="*/ 9 h 43"/>
                <a:gd name="T10" fmla="*/ 22 w 122"/>
                <a:gd name="T11" fmla="*/ 11 h 43"/>
                <a:gd name="T12" fmla="*/ 20 w 122"/>
                <a:gd name="T13" fmla="*/ 10 h 43"/>
                <a:gd name="T14" fmla="*/ 17 w 122"/>
                <a:gd name="T15" fmla="*/ 9 h 43"/>
                <a:gd name="T16" fmla="*/ 14 w 122"/>
                <a:gd name="T17" fmla="*/ 9 h 43"/>
                <a:gd name="T18" fmla="*/ 11 w 122"/>
                <a:gd name="T19" fmla="*/ 9 h 43"/>
                <a:gd name="T20" fmla="*/ 9 w 122"/>
                <a:gd name="T21" fmla="*/ 8 h 43"/>
                <a:gd name="T22" fmla="*/ 6 w 122"/>
                <a:gd name="T23" fmla="*/ 8 h 43"/>
                <a:gd name="T24" fmla="*/ 4 w 122"/>
                <a:gd name="T25" fmla="*/ 7 h 43"/>
                <a:gd name="T26" fmla="*/ 2 w 122"/>
                <a:gd name="T27" fmla="*/ 6 h 43"/>
                <a:gd name="T28" fmla="*/ 4 w 122"/>
                <a:gd name="T29" fmla="*/ 6 h 43"/>
                <a:gd name="T30" fmla="*/ 7 w 122"/>
                <a:gd name="T31" fmla="*/ 6 h 43"/>
                <a:gd name="T32" fmla="*/ 9 w 122"/>
                <a:gd name="T33" fmla="*/ 6 h 43"/>
                <a:gd name="T34" fmla="*/ 11 w 122"/>
                <a:gd name="T35" fmla="*/ 7 h 43"/>
                <a:gd name="T36" fmla="*/ 14 w 122"/>
                <a:gd name="T37" fmla="*/ 7 h 43"/>
                <a:gd name="T38" fmla="*/ 16 w 122"/>
                <a:gd name="T39" fmla="*/ 7 h 43"/>
                <a:gd name="T40" fmla="*/ 19 w 122"/>
                <a:gd name="T41" fmla="*/ 8 h 43"/>
                <a:gd name="T42" fmla="*/ 21 w 122"/>
                <a:gd name="T43" fmla="*/ 8 h 43"/>
                <a:gd name="T44" fmla="*/ 19 w 122"/>
                <a:gd name="T45" fmla="*/ 6 h 43"/>
                <a:gd name="T46" fmla="*/ 16 w 122"/>
                <a:gd name="T47" fmla="*/ 5 h 43"/>
                <a:gd name="T48" fmla="*/ 13 w 122"/>
                <a:gd name="T49" fmla="*/ 5 h 43"/>
                <a:gd name="T50" fmla="*/ 10 w 122"/>
                <a:gd name="T51" fmla="*/ 5 h 43"/>
                <a:gd name="T52" fmla="*/ 8 w 122"/>
                <a:gd name="T53" fmla="*/ 4 h 43"/>
                <a:gd name="T54" fmla="*/ 5 w 122"/>
                <a:gd name="T55" fmla="*/ 4 h 43"/>
                <a:gd name="T56" fmla="*/ 2 w 122"/>
                <a:gd name="T57" fmla="*/ 4 h 43"/>
                <a:gd name="T58" fmla="*/ 0 w 122"/>
                <a:gd name="T59" fmla="*/ 3 h 43"/>
                <a:gd name="T60" fmla="*/ 1 w 122"/>
                <a:gd name="T61" fmla="*/ 0 h 43"/>
                <a:gd name="T62" fmla="*/ 5 w 122"/>
                <a:gd name="T63" fmla="*/ 1 h 43"/>
                <a:gd name="T64" fmla="*/ 8 w 122"/>
                <a:gd name="T65" fmla="*/ 1 h 43"/>
                <a:gd name="T66" fmla="*/ 12 w 122"/>
                <a:gd name="T67" fmla="*/ 3 h 43"/>
                <a:gd name="T68" fmla="*/ 17 w 122"/>
                <a:gd name="T69" fmla="*/ 4 h 43"/>
                <a:gd name="T70" fmla="*/ 20 w 122"/>
                <a:gd name="T71" fmla="*/ 5 h 43"/>
                <a:gd name="T72" fmla="*/ 24 w 122"/>
                <a:gd name="T73" fmla="*/ 7 h 43"/>
                <a:gd name="T74" fmla="*/ 27 w 122"/>
                <a:gd name="T75" fmla="*/ 8 h 43"/>
                <a:gd name="T76" fmla="*/ 31 w 122"/>
                <a:gd name="T77" fmla="*/ 10 h 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"/>
                <a:gd name="T118" fmla="*/ 0 h 43"/>
                <a:gd name="T119" fmla="*/ 122 w 122"/>
                <a:gd name="T120" fmla="*/ 43 h 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" h="43">
                  <a:moveTo>
                    <a:pt x="122" y="39"/>
                  </a:moveTo>
                  <a:lnTo>
                    <a:pt x="114" y="43"/>
                  </a:lnTo>
                  <a:lnTo>
                    <a:pt x="107" y="42"/>
                  </a:lnTo>
                  <a:lnTo>
                    <a:pt x="99" y="39"/>
                  </a:lnTo>
                  <a:lnTo>
                    <a:pt x="93" y="36"/>
                  </a:lnTo>
                  <a:lnTo>
                    <a:pt x="88" y="42"/>
                  </a:lnTo>
                  <a:lnTo>
                    <a:pt x="79" y="39"/>
                  </a:lnTo>
                  <a:lnTo>
                    <a:pt x="68" y="37"/>
                  </a:lnTo>
                  <a:lnTo>
                    <a:pt x="56" y="36"/>
                  </a:lnTo>
                  <a:lnTo>
                    <a:pt x="45" y="34"/>
                  </a:lnTo>
                  <a:lnTo>
                    <a:pt x="34" y="33"/>
                  </a:lnTo>
                  <a:lnTo>
                    <a:pt x="25" y="32"/>
                  </a:lnTo>
                  <a:lnTo>
                    <a:pt x="15" y="28"/>
                  </a:lnTo>
                  <a:lnTo>
                    <a:pt x="7" y="23"/>
                  </a:lnTo>
                  <a:lnTo>
                    <a:pt x="16" y="23"/>
                  </a:lnTo>
                  <a:lnTo>
                    <a:pt x="26" y="23"/>
                  </a:lnTo>
                  <a:lnTo>
                    <a:pt x="35" y="24"/>
                  </a:lnTo>
                  <a:lnTo>
                    <a:pt x="45" y="26"/>
                  </a:lnTo>
                  <a:lnTo>
                    <a:pt x="55" y="28"/>
                  </a:lnTo>
                  <a:lnTo>
                    <a:pt x="64" y="29"/>
                  </a:lnTo>
                  <a:lnTo>
                    <a:pt x="73" y="30"/>
                  </a:lnTo>
                  <a:lnTo>
                    <a:pt x="83" y="31"/>
                  </a:lnTo>
                  <a:lnTo>
                    <a:pt x="73" y="25"/>
                  </a:lnTo>
                  <a:lnTo>
                    <a:pt x="64" y="21"/>
                  </a:lnTo>
                  <a:lnTo>
                    <a:pt x="53" y="19"/>
                  </a:lnTo>
                  <a:lnTo>
                    <a:pt x="41" y="18"/>
                  </a:lnTo>
                  <a:lnTo>
                    <a:pt x="30" y="17"/>
                  </a:lnTo>
                  <a:lnTo>
                    <a:pt x="19" y="16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8" y="2"/>
                  </a:lnTo>
                  <a:lnTo>
                    <a:pt x="33" y="5"/>
                  </a:lnTo>
                  <a:lnTo>
                    <a:pt x="48" y="10"/>
                  </a:lnTo>
                  <a:lnTo>
                    <a:pt x="65" y="14"/>
                  </a:lnTo>
                  <a:lnTo>
                    <a:pt x="79" y="19"/>
                  </a:lnTo>
                  <a:lnTo>
                    <a:pt x="94" y="26"/>
                  </a:lnTo>
                  <a:lnTo>
                    <a:pt x="108" y="32"/>
                  </a:lnTo>
                  <a:lnTo>
                    <a:pt x="122" y="39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0" name="Freeform 339"/>
            <p:cNvSpPr>
              <a:spLocks/>
            </p:cNvSpPr>
            <p:nvPr/>
          </p:nvSpPr>
          <p:spPr bwMode="auto">
            <a:xfrm>
              <a:off x="2323" y="1108"/>
              <a:ext cx="36" cy="17"/>
            </a:xfrm>
            <a:custGeom>
              <a:avLst/>
              <a:gdLst>
                <a:gd name="T0" fmla="*/ 36 w 144"/>
                <a:gd name="T1" fmla="*/ 6 h 67"/>
                <a:gd name="T2" fmla="*/ 36 w 144"/>
                <a:gd name="T3" fmla="*/ 8 h 67"/>
                <a:gd name="T4" fmla="*/ 34 w 144"/>
                <a:gd name="T5" fmla="*/ 9 h 67"/>
                <a:gd name="T6" fmla="*/ 32 w 144"/>
                <a:gd name="T7" fmla="*/ 11 h 67"/>
                <a:gd name="T8" fmla="*/ 31 w 144"/>
                <a:gd name="T9" fmla="*/ 13 h 67"/>
                <a:gd name="T10" fmla="*/ 30 w 144"/>
                <a:gd name="T11" fmla="*/ 17 h 67"/>
                <a:gd name="T12" fmla="*/ 26 w 144"/>
                <a:gd name="T13" fmla="*/ 17 h 67"/>
                <a:gd name="T14" fmla="*/ 23 w 144"/>
                <a:gd name="T15" fmla="*/ 17 h 67"/>
                <a:gd name="T16" fmla="*/ 19 w 144"/>
                <a:gd name="T17" fmla="*/ 16 h 67"/>
                <a:gd name="T18" fmla="*/ 15 w 144"/>
                <a:gd name="T19" fmla="*/ 16 h 67"/>
                <a:gd name="T20" fmla="*/ 11 w 144"/>
                <a:gd name="T21" fmla="*/ 15 h 67"/>
                <a:gd name="T22" fmla="*/ 8 w 144"/>
                <a:gd name="T23" fmla="*/ 15 h 67"/>
                <a:gd name="T24" fmla="*/ 4 w 144"/>
                <a:gd name="T25" fmla="*/ 15 h 67"/>
                <a:gd name="T26" fmla="*/ 1 w 144"/>
                <a:gd name="T27" fmla="*/ 14 h 67"/>
                <a:gd name="T28" fmla="*/ 1 w 144"/>
                <a:gd name="T29" fmla="*/ 14 h 67"/>
                <a:gd name="T30" fmla="*/ 0 w 144"/>
                <a:gd name="T31" fmla="*/ 13 h 67"/>
                <a:gd name="T32" fmla="*/ 0 w 144"/>
                <a:gd name="T33" fmla="*/ 13 h 67"/>
                <a:gd name="T34" fmla="*/ 0 w 144"/>
                <a:gd name="T35" fmla="*/ 12 h 67"/>
                <a:gd name="T36" fmla="*/ 1 w 144"/>
                <a:gd name="T37" fmla="*/ 10 h 67"/>
                <a:gd name="T38" fmla="*/ 3 w 144"/>
                <a:gd name="T39" fmla="*/ 8 h 67"/>
                <a:gd name="T40" fmla="*/ 5 w 144"/>
                <a:gd name="T41" fmla="*/ 6 h 67"/>
                <a:gd name="T42" fmla="*/ 5 w 144"/>
                <a:gd name="T43" fmla="*/ 4 h 67"/>
                <a:gd name="T44" fmla="*/ 5 w 144"/>
                <a:gd name="T45" fmla="*/ 3 h 67"/>
                <a:gd name="T46" fmla="*/ 6 w 144"/>
                <a:gd name="T47" fmla="*/ 3 h 67"/>
                <a:gd name="T48" fmla="*/ 6 w 144"/>
                <a:gd name="T49" fmla="*/ 3 h 67"/>
                <a:gd name="T50" fmla="*/ 7 w 144"/>
                <a:gd name="T51" fmla="*/ 2 h 67"/>
                <a:gd name="T52" fmla="*/ 7 w 144"/>
                <a:gd name="T53" fmla="*/ 4 h 67"/>
                <a:gd name="T54" fmla="*/ 8 w 144"/>
                <a:gd name="T55" fmla="*/ 5 h 67"/>
                <a:gd name="T56" fmla="*/ 9 w 144"/>
                <a:gd name="T57" fmla="*/ 6 h 67"/>
                <a:gd name="T58" fmla="*/ 11 w 144"/>
                <a:gd name="T59" fmla="*/ 5 h 67"/>
                <a:gd name="T60" fmla="*/ 12 w 144"/>
                <a:gd name="T61" fmla="*/ 5 h 67"/>
                <a:gd name="T62" fmla="*/ 13 w 144"/>
                <a:gd name="T63" fmla="*/ 5 h 67"/>
                <a:gd name="T64" fmla="*/ 14 w 144"/>
                <a:gd name="T65" fmla="*/ 5 h 67"/>
                <a:gd name="T66" fmla="*/ 15 w 144"/>
                <a:gd name="T67" fmla="*/ 5 h 67"/>
                <a:gd name="T68" fmla="*/ 17 w 144"/>
                <a:gd name="T69" fmla="*/ 5 h 67"/>
                <a:gd name="T70" fmla="*/ 18 w 144"/>
                <a:gd name="T71" fmla="*/ 5 h 67"/>
                <a:gd name="T72" fmla="*/ 18 w 144"/>
                <a:gd name="T73" fmla="*/ 5 h 67"/>
                <a:gd name="T74" fmla="*/ 19 w 144"/>
                <a:gd name="T75" fmla="*/ 4 h 67"/>
                <a:gd name="T76" fmla="*/ 19 w 144"/>
                <a:gd name="T77" fmla="*/ 0 h 67"/>
                <a:gd name="T78" fmla="*/ 21 w 144"/>
                <a:gd name="T79" fmla="*/ 2 h 67"/>
                <a:gd name="T80" fmla="*/ 23 w 144"/>
                <a:gd name="T81" fmla="*/ 3 h 67"/>
                <a:gd name="T82" fmla="*/ 25 w 144"/>
                <a:gd name="T83" fmla="*/ 4 h 67"/>
                <a:gd name="T84" fmla="*/ 27 w 144"/>
                <a:gd name="T85" fmla="*/ 4 h 67"/>
                <a:gd name="T86" fmla="*/ 29 w 144"/>
                <a:gd name="T87" fmla="*/ 4 h 67"/>
                <a:gd name="T88" fmla="*/ 31 w 144"/>
                <a:gd name="T89" fmla="*/ 5 h 67"/>
                <a:gd name="T90" fmla="*/ 34 w 144"/>
                <a:gd name="T91" fmla="*/ 5 h 67"/>
                <a:gd name="T92" fmla="*/ 36 w 144"/>
                <a:gd name="T93" fmla="*/ 6 h 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4"/>
                <a:gd name="T142" fmla="*/ 0 h 67"/>
                <a:gd name="T143" fmla="*/ 144 w 144"/>
                <a:gd name="T144" fmla="*/ 67 h 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4" h="67">
                  <a:moveTo>
                    <a:pt x="144" y="22"/>
                  </a:moveTo>
                  <a:lnTo>
                    <a:pt x="144" y="31"/>
                  </a:lnTo>
                  <a:lnTo>
                    <a:pt x="137" y="36"/>
                  </a:lnTo>
                  <a:lnTo>
                    <a:pt x="129" y="42"/>
                  </a:lnTo>
                  <a:lnTo>
                    <a:pt x="124" y="51"/>
                  </a:lnTo>
                  <a:lnTo>
                    <a:pt x="120" y="67"/>
                  </a:lnTo>
                  <a:lnTo>
                    <a:pt x="105" y="67"/>
                  </a:lnTo>
                  <a:lnTo>
                    <a:pt x="91" y="67"/>
                  </a:lnTo>
                  <a:lnTo>
                    <a:pt x="75" y="65"/>
                  </a:lnTo>
                  <a:lnTo>
                    <a:pt x="60" y="64"/>
                  </a:lnTo>
                  <a:lnTo>
                    <a:pt x="45" y="61"/>
                  </a:lnTo>
                  <a:lnTo>
                    <a:pt x="31" y="59"/>
                  </a:lnTo>
                  <a:lnTo>
                    <a:pt x="17" y="58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5" y="40"/>
                  </a:lnTo>
                  <a:lnTo>
                    <a:pt x="13" y="31"/>
                  </a:lnTo>
                  <a:lnTo>
                    <a:pt x="19" y="23"/>
                  </a:lnTo>
                  <a:lnTo>
                    <a:pt x="20" y="14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7" y="8"/>
                  </a:lnTo>
                  <a:lnTo>
                    <a:pt x="29" y="14"/>
                  </a:lnTo>
                  <a:lnTo>
                    <a:pt x="32" y="20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7" y="18"/>
                  </a:lnTo>
                  <a:lnTo>
                    <a:pt x="52" y="18"/>
                  </a:lnTo>
                  <a:lnTo>
                    <a:pt x="56" y="19"/>
                  </a:lnTo>
                  <a:lnTo>
                    <a:pt x="60" y="19"/>
                  </a:lnTo>
                  <a:lnTo>
                    <a:pt x="66" y="20"/>
                  </a:lnTo>
                  <a:lnTo>
                    <a:pt x="70" y="20"/>
                  </a:lnTo>
                  <a:lnTo>
                    <a:pt x="74" y="19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84" y="6"/>
                  </a:lnTo>
                  <a:lnTo>
                    <a:pt x="92" y="12"/>
                  </a:lnTo>
                  <a:lnTo>
                    <a:pt x="100" y="14"/>
                  </a:lnTo>
                  <a:lnTo>
                    <a:pt x="109" y="16"/>
                  </a:lnTo>
                  <a:lnTo>
                    <a:pt x="118" y="17"/>
                  </a:lnTo>
                  <a:lnTo>
                    <a:pt x="126" y="18"/>
                  </a:lnTo>
                  <a:lnTo>
                    <a:pt x="135" y="20"/>
                  </a:lnTo>
                  <a:lnTo>
                    <a:pt x="144" y="2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1" name="Freeform 340"/>
            <p:cNvSpPr>
              <a:spLocks/>
            </p:cNvSpPr>
            <p:nvPr/>
          </p:nvSpPr>
          <p:spPr bwMode="auto">
            <a:xfrm>
              <a:off x="2310" y="1109"/>
              <a:ext cx="5" cy="4"/>
            </a:xfrm>
            <a:custGeom>
              <a:avLst/>
              <a:gdLst>
                <a:gd name="T0" fmla="*/ 5 w 21"/>
                <a:gd name="T1" fmla="*/ 1 h 15"/>
                <a:gd name="T2" fmla="*/ 4 w 21"/>
                <a:gd name="T3" fmla="*/ 2 h 15"/>
                <a:gd name="T4" fmla="*/ 3 w 21"/>
                <a:gd name="T5" fmla="*/ 3 h 15"/>
                <a:gd name="T6" fmla="*/ 2 w 21"/>
                <a:gd name="T7" fmla="*/ 4 h 15"/>
                <a:gd name="T8" fmla="*/ 1 w 21"/>
                <a:gd name="T9" fmla="*/ 4 h 15"/>
                <a:gd name="T10" fmla="*/ 0 w 21"/>
                <a:gd name="T11" fmla="*/ 3 h 15"/>
                <a:gd name="T12" fmla="*/ 0 w 21"/>
                <a:gd name="T13" fmla="*/ 3 h 15"/>
                <a:gd name="T14" fmla="*/ 0 w 21"/>
                <a:gd name="T15" fmla="*/ 2 h 15"/>
                <a:gd name="T16" fmla="*/ 0 w 21"/>
                <a:gd name="T17" fmla="*/ 1 h 15"/>
                <a:gd name="T18" fmla="*/ 1 w 21"/>
                <a:gd name="T19" fmla="*/ 1 h 15"/>
                <a:gd name="T20" fmla="*/ 2 w 21"/>
                <a:gd name="T21" fmla="*/ 0 h 15"/>
                <a:gd name="T22" fmla="*/ 4 w 21"/>
                <a:gd name="T23" fmla="*/ 0 h 15"/>
                <a:gd name="T24" fmla="*/ 5 w 21"/>
                <a:gd name="T25" fmla="*/ 1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"/>
                <a:gd name="T41" fmla="*/ 21 w 2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">
                  <a:moveTo>
                    <a:pt x="21" y="3"/>
                  </a:moveTo>
                  <a:lnTo>
                    <a:pt x="18" y="8"/>
                  </a:lnTo>
                  <a:lnTo>
                    <a:pt x="14" y="11"/>
                  </a:lnTo>
                  <a:lnTo>
                    <a:pt x="8" y="14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2" name="Freeform 341"/>
            <p:cNvSpPr>
              <a:spLocks/>
            </p:cNvSpPr>
            <p:nvPr/>
          </p:nvSpPr>
          <p:spPr bwMode="auto">
            <a:xfrm>
              <a:off x="2314" y="1113"/>
              <a:ext cx="8" cy="3"/>
            </a:xfrm>
            <a:custGeom>
              <a:avLst/>
              <a:gdLst>
                <a:gd name="T0" fmla="*/ 8 w 33"/>
                <a:gd name="T1" fmla="*/ 2 h 10"/>
                <a:gd name="T2" fmla="*/ 8 w 33"/>
                <a:gd name="T3" fmla="*/ 3 h 10"/>
                <a:gd name="T4" fmla="*/ 0 w 33"/>
                <a:gd name="T5" fmla="*/ 3 h 10"/>
                <a:gd name="T6" fmla="*/ 0 w 33"/>
                <a:gd name="T7" fmla="*/ 1 h 10"/>
                <a:gd name="T8" fmla="*/ 2 w 33"/>
                <a:gd name="T9" fmla="*/ 1 h 10"/>
                <a:gd name="T10" fmla="*/ 4 w 33"/>
                <a:gd name="T11" fmla="*/ 0 h 10"/>
                <a:gd name="T12" fmla="*/ 6 w 33"/>
                <a:gd name="T13" fmla="*/ 0 h 10"/>
                <a:gd name="T14" fmla="*/ 8 w 33"/>
                <a:gd name="T15" fmla="*/ 0 h 10"/>
                <a:gd name="T16" fmla="*/ 8 w 33"/>
                <a:gd name="T17" fmla="*/ 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10"/>
                <a:gd name="T29" fmla="*/ 33 w 33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10">
                  <a:moveTo>
                    <a:pt x="33" y="6"/>
                  </a:moveTo>
                  <a:lnTo>
                    <a:pt x="33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7" y="2"/>
                  </a:lnTo>
                  <a:lnTo>
                    <a:pt x="16" y="1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3" name="Freeform 342"/>
            <p:cNvSpPr>
              <a:spLocks/>
            </p:cNvSpPr>
            <p:nvPr/>
          </p:nvSpPr>
          <p:spPr bwMode="auto">
            <a:xfrm>
              <a:off x="2207" y="1127"/>
              <a:ext cx="33" cy="86"/>
            </a:xfrm>
            <a:custGeom>
              <a:avLst/>
              <a:gdLst>
                <a:gd name="T0" fmla="*/ 32 w 133"/>
                <a:gd name="T1" fmla="*/ 59 h 346"/>
                <a:gd name="T2" fmla="*/ 32 w 133"/>
                <a:gd name="T3" fmla="*/ 63 h 346"/>
                <a:gd name="T4" fmla="*/ 32 w 133"/>
                <a:gd name="T5" fmla="*/ 68 h 346"/>
                <a:gd name="T6" fmla="*/ 33 w 133"/>
                <a:gd name="T7" fmla="*/ 72 h 346"/>
                <a:gd name="T8" fmla="*/ 33 w 133"/>
                <a:gd name="T9" fmla="*/ 77 h 346"/>
                <a:gd name="T10" fmla="*/ 32 w 133"/>
                <a:gd name="T11" fmla="*/ 78 h 346"/>
                <a:gd name="T12" fmla="*/ 31 w 133"/>
                <a:gd name="T13" fmla="*/ 79 h 346"/>
                <a:gd name="T14" fmla="*/ 30 w 133"/>
                <a:gd name="T15" fmla="*/ 80 h 346"/>
                <a:gd name="T16" fmla="*/ 28 w 133"/>
                <a:gd name="T17" fmla="*/ 79 h 346"/>
                <a:gd name="T18" fmla="*/ 28 w 133"/>
                <a:gd name="T19" fmla="*/ 81 h 346"/>
                <a:gd name="T20" fmla="*/ 27 w 133"/>
                <a:gd name="T21" fmla="*/ 83 h 346"/>
                <a:gd name="T22" fmla="*/ 25 w 133"/>
                <a:gd name="T23" fmla="*/ 84 h 346"/>
                <a:gd name="T24" fmla="*/ 23 w 133"/>
                <a:gd name="T25" fmla="*/ 86 h 346"/>
                <a:gd name="T26" fmla="*/ 23 w 133"/>
                <a:gd name="T27" fmla="*/ 82 h 346"/>
                <a:gd name="T28" fmla="*/ 23 w 133"/>
                <a:gd name="T29" fmla="*/ 78 h 346"/>
                <a:gd name="T30" fmla="*/ 23 w 133"/>
                <a:gd name="T31" fmla="*/ 74 h 346"/>
                <a:gd name="T32" fmla="*/ 23 w 133"/>
                <a:gd name="T33" fmla="*/ 70 h 346"/>
                <a:gd name="T34" fmla="*/ 21 w 133"/>
                <a:gd name="T35" fmla="*/ 66 h 346"/>
                <a:gd name="T36" fmla="*/ 20 w 133"/>
                <a:gd name="T37" fmla="*/ 61 h 346"/>
                <a:gd name="T38" fmla="*/ 19 w 133"/>
                <a:gd name="T39" fmla="*/ 57 h 346"/>
                <a:gd name="T40" fmla="*/ 18 w 133"/>
                <a:gd name="T41" fmla="*/ 53 h 346"/>
                <a:gd name="T42" fmla="*/ 16 w 133"/>
                <a:gd name="T43" fmla="*/ 49 h 346"/>
                <a:gd name="T44" fmla="*/ 15 w 133"/>
                <a:gd name="T45" fmla="*/ 45 h 346"/>
                <a:gd name="T46" fmla="*/ 13 w 133"/>
                <a:gd name="T47" fmla="*/ 41 h 346"/>
                <a:gd name="T48" fmla="*/ 10 w 133"/>
                <a:gd name="T49" fmla="*/ 37 h 346"/>
                <a:gd name="T50" fmla="*/ 8 w 133"/>
                <a:gd name="T51" fmla="*/ 34 h 346"/>
                <a:gd name="T52" fmla="*/ 6 w 133"/>
                <a:gd name="T53" fmla="*/ 30 h 346"/>
                <a:gd name="T54" fmla="*/ 3 w 133"/>
                <a:gd name="T55" fmla="*/ 26 h 346"/>
                <a:gd name="T56" fmla="*/ 0 w 133"/>
                <a:gd name="T57" fmla="*/ 23 h 346"/>
                <a:gd name="T58" fmla="*/ 2 w 133"/>
                <a:gd name="T59" fmla="*/ 20 h 346"/>
                <a:gd name="T60" fmla="*/ 5 w 133"/>
                <a:gd name="T61" fmla="*/ 17 h 346"/>
                <a:gd name="T62" fmla="*/ 7 w 133"/>
                <a:gd name="T63" fmla="*/ 14 h 346"/>
                <a:gd name="T64" fmla="*/ 10 w 133"/>
                <a:gd name="T65" fmla="*/ 11 h 346"/>
                <a:gd name="T66" fmla="*/ 12 w 133"/>
                <a:gd name="T67" fmla="*/ 9 h 346"/>
                <a:gd name="T68" fmla="*/ 15 w 133"/>
                <a:gd name="T69" fmla="*/ 6 h 346"/>
                <a:gd name="T70" fmla="*/ 18 w 133"/>
                <a:gd name="T71" fmla="*/ 3 h 346"/>
                <a:gd name="T72" fmla="*/ 21 w 133"/>
                <a:gd name="T73" fmla="*/ 0 h 346"/>
                <a:gd name="T74" fmla="*/ 22 w 133"/>
                <a:gd name="T75" fmla="*/ 8 h 346"/>
                <a:gd name="T76" fmla="*/ 24 w 133"/>
                <a:gd name="T77" fmla="*/ 15 h 346"/>
                <a:gd name="T78" fmla="*/ 25 w 133"/>
                <a:gd name="T79" fmla="*/ 22 h 346"/>
                <a:gd name="T80" fmla="*/ 26 w 133"/>
                <a:gd name="T81" fmla="*/ 30 h 346"/>
                <a:gd name="T82" fmla="*/ 27 w 133"/>
                <a:gd name="T83" fmla="*/ 37 h 346"/>
                <a:gd name="T84" fmla="*/ 28 w 133"/>
                <a:gd name="T85" fmla="*/ 44 h 346"/>
                <a:gd name="T86" fmla="*/ 30 w 133"/>
                <a:gd name="T87" fmla="*/ 51 h 346"/>
                <a:gd name="T88" fmla="*/ 32 w 133"/>
                <a:gd name="T89" fmla="*/ 59 h 3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346"/>
                <a:gd name="T137" fmla="*/ 133 w 133"/>
                <a:gd name="T138" fmla="*/ 346 h 3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346">
                  <a:moveTo>
                    <a:pt x="127" y="236"/>
                  </a:moveTo>
                  <a:lnTo>
                    <a:pt x="127" y="255"/>
                  </a:lnTo>
                  <a:lnTo>
                    <a:pt x="129" y="272"/>
                  </a:lnTo>
                  <a:lnTo>
                    <a:pt x="131" y="290"/>
                  </a:lnTo>
                  <a:lnTo>
                    <a:pt x="133" y="309"/>
                  </a:lnTo>
                  <a:lnTo>
                    <a:pt x="129" y="312"/>
                  </a:lnTo>
                  <a:lnTo>
                    <a:pt x="125" y="316"/>
                  </a:lnTo>
                  <a:lnTo>
                    <a:pt x="119" y="320"/>
                  </a:lnTo>
                  <a:lnTo>
                    <a:pt x="113" y="319"/>
                  </a:lnTo>
                  <a:lnTo>
                    <a:pt x="113" y="326"/>
                  </a:lnTo>
                  <a:lnTo>
                    <a:pt x="109" y="333"/>
                  </a:lnTo>
                  <a:lnTo>
                    <a:pt x="101" y="339"/>
                  </a:lnTo>
                  <a:lnTo>
                    <a:pt x="94" y="346"/>
                  </a:lnTo>
                  <a:lnTo>
                    <a:pt x="93" y="329"/>
                  </a:lnTo>
                  <a:lnTo>
                    <a:pt x="92" y="313"/>
                  </a:lnTo>
                  <a:lnTo>
                    <a:pt x="91" y="298"/>
                  </a:lnTo>
                  <a:lnTo>
                    <a:pt x="93" y="281"/>
                  </a:lnTo>
                  <a:lnTo>
                    <a:pt x="86" y="264"/>
                  </a:lnTo>
                  <a:lnTo>
                    <a:pt x="81" y="247"/>
                  </a:lnTo>
                  <a:lnTo>
                    <a:pt x="77" y="230"/>
                  </a:lnTo>
                  <a:lnTo>
                    <a:pt x="72" y="213"/>
                  </a:lnTo>
                  <a:lnTo>
                    <a:pt x="65" y="196"/>
                  </a:lnTo>
                  <a:lnTo>
                    <a:pt x="59" y="181"/>
                  </a:lnTo>
                  <a:lnTo>
                    <a:pt x="51" y="165"/>
                  </a:lnTo>
                  <a:lnTo>
                    <a:pt x="42" y="150"/>
                  </a:lnTo>
                  <a:lnTo>
                    <a:pt x="34" y="135"/>
                  </a:lnTo>
                  <a:lnTo>
                    <a:pt x="23" y="121"/>
                  </a:lnTo>
                  <a:lnTo>
                    <a:pt x="12" y="106"/>
                  </a:lnTo>
                  <a:lnTo>
                    <a:pt x="0" y="92"/>
                  </a:lnTo>
                  <a:lnTo>
                    <a:pt x="10" y="80"/>
                  </a:lnTo>
                  <a:lnTo>
                    <a:pt x="20" y="69"/>
                  </a:lnTo>
                  <a:lnTo>
                    <a:pt x="30" y="58"/>
                  </a:lnTo>
                  <a:lnTo>
                    <a:pt x="39" y="46"/>
                  </a:lnTo>
                  <a:lnTo>
                    <a:pt x="50" y="35"/>
                  </a:lnTo>
                  <a:lnTo>
                    <a:pt x="61" y="23"/>
                  </a:lnTo>
                  <a:lnTo>
                    <a:pt x="72" y="12"/>
                  </a:lnTo>
                  <a:lnTo>
                    <a:pt x="83" y="0"/>
                  </a:lnTo>
                  <a:lnTo>
                    <a:pt x="90" y="31"/>
                  </a:lnTo>
                  <a:lnTo>
                    <a:pt x="97" y="60"/>
                  </a:lnTo>
                  <a:lnTo>
                    <a:pt x="101" y="90"/>
                  </a:lnTo>
                  <a:lnTo>
                    <a:pt x="105" y="119"/>
                  </a:lnTo>
                  <a:lnTo>
                    <a:pt x="109" y="149"/>
                  </a:lnTo>
                  <a:lnTo>
                    <a:pt x="114" y="178"/>
                  </a:lnTo>
                  <a:lnTo>
                    <a:pt x="119" y="207"/>
                  </a:lnTo>
                  <a:lnTo>
                    <a:pt x="127" y="236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4" name="Freeform 343"/>
            <p:cNvSpPr>
              <a:spLocks/>
            </p:cNvSpPr>
            <p:nvPr/>
          </p:nvSpPr>
          <p:spPr bwMode="auto">
            <a:xfrm>
              <a:off x="2245" y="1127"/>
              <a:ext cx="30" cy="52"/>
            </a:xfrm>
            <a:custGeom>
              <a:avLst/>
              <a:gdLst>
                <a:gd name="T0" fmla="*/ 27 w 119"/>
                <a:gd name="T1" fmla="*/ 2 h 208"/>
                <a:gd name="T2" fmla="*/ 29 w 119"/>
                <a:gd name="T3" fmla="*/ 3 h 208"/>
                <a:gd name="T4" fmla="*/ 30 w 119"/>
                <a:gd name="T5" fmla="*/ 5 h 208"/>
                <a:gd name="T6" fmla="*/ 30 w 119"/>
                <a:gd name="T7" fmla="*/ 6 h 208"/>
                <a:gd name="T8" fmla="*/ 30 w 119"/>
                <a:gd name="T9" fmla="*/ 8 h 208"/>
                <a:gd name="T10" fmla="*/ 28 w 119"/>
                <a:gd name="T11" fmla="*/ 13 h 208"/>
                <a:gd name="T12" fmla="*/ 26 w 119"/>
                <a:gd name="T13" fmla="*/ 17 h 208"/>
                <a:gd name="T14" fmla="*/ 24 w 119"/>
                <a:gd name="T15" fmla="*/ 21 h 208"/>
                <a:gd name="T16" fmla="*/ 23 w 119"/>
                <a:gd name="T17" fmla="*/ 26 h 208"/>
                <a:gd name="T18" fmla="*/ 21 w 119"/>
                <a:gd name="T19" fmla="*/ 30 h 208"/>
                <a:gd name="T20" fmla="*/ 19 w 119"/>
                <a:gd name="T21" fmla="*/ 34 h 208"/>
                <a:gd name="T22" fmla="*/ 16 w 119"/>
                <a:gd name="T23" fmla="*/ 38 h 208"/>
                <a:gd name="T24" fmla="*/ 14 w 119"/>
                <a:gd name="T25" fmla="*/ 42 h 208"/>
                <a:gd name="T26" fmla="*/ 13 w 119"/>
                <a:gd name="T27" fmla="*/ 45 h 208"/>
                <a:gd name="T28" fmla="*/ 11 w 119"/>
                <a:gd name="T29" fmla="*/ 47 h 208"/>
                <a:gd name="T30" fmla="*/ 9 w 119"/>
                <a:gd name="T31" fmla="*/ 50 h 208"/>
                <a:gd name="T32" fmla="*/ 8 w 119"/>
                <a:gd name="T33" fmla="*/ 52 h 208"/>
                <a:gd name="T34" fmla="*/ 7 w 119"/>
                <a:gd name="T35" fmla="*/ 51 h 208"/>
                <a:gd name="T36" fmla="*/ 6 w 119"/>
                <a:gd name="T37" fmla="*/ 50 h 208"/>
                <a:gd name="T38" fmla="*/ 7 w 119"/>
                <a:gd name="T39" fmla="*/ 49 h 208"/>
                <a:gd name="T40" fmla="*/ 7 w 119"/>
                <a:gd name="T41" fmla="*/ 48 h 208"/>
                <a:gd name="T42" fmla="*/ 5 w 119"/>
                <a:gd name="T43" fmla="*/ 35 h 208"/>
                <a:gd name="T44" fmla="*/ 4 w 119"/>
                <a:gd name="T45" fmla="*/ 24 h 208"/>
                <a:gd name="T46" fmla="*/ 2 w 119"/>
                <a:gd name="T47" fmla="*/ 12 h 208"/>
                <a:gd name="T48" fmla="*/ 0 w 119"/>
                <a:gd name="T49" fmla="*/ 0 h 208"/>
                <a:gd name="T50" fmla="*/ 3 w 119"/>
                <a:gd name="T51" fmla="*/ 0 h 208"/>
                <a:gd name="T52" fmla="*/ 7 w 119"/>
                <a:gd name="T53" fmla="*/ 1 h 208"/>
                <a:gd name="T54" fmla="*/ 10 w 119"/>
                <a:gd name="T55" fmla="*/ 1 h 208"/>
                <a:gd name="T56" fmla="*/ 14 w 119"/>
                <a:gd name="T57" fmla="*/ 2 h 208"/>
                <a:gd name="T58" fmla="*/ 17 w 119"/>
                <a:gd name="T59" fmla="*/ 2 h 208"/>
                <a:gd name="T60" fmla="*/ 21 w 119"/>
                <a:gd name="T61" fmla="*/ 2 h 208"/>
                <a:gd name="T62" fmla="*/ 24 w 119"/>
                <a:gd name="T63" fmla="*/ 2 h 208"/>
                <a:gd name="T64" fmla="*/ 27 w 119"/>
                <a:gd name="T65" fmla="*/ 2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"/>
                <a:gd name="T100" fmla="*/ 0 h 208"/>
                <a:gd name="T101" fmla="*/ 119 w 119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" h="208">
                  <a:moveTo>
                    <a:pt x="109" y="9"/>
                  </a:moveTo>
                  <a:lnTo>
                    <a:pt x="115" y="13"/>
                  </a:lnTo>
                  <a:lnTo>
                    <a:pt x="119" y="19"/>
                  </a:lnTo>
                  <a:lnTo>
                    <a:pt x="119" y="25"/>
                  </a:lnTo>
                  <a:lnTo>
                    <a:pt x="118" y="33"/>
                  </a:lnTo>
                  <a:lnTo>
                    <a:pt x="111" y="50"/>
                  </a:lnTo>
                  <a:lnTo>
                    <a:pt x="105" y="67"/>
                  </a:lnTo>
                  <a:lnTo>
                    <a:pt x="97" y="85"/>
                  </a:lnTo>
                  <a:lnTo>
                    <a:pt x="91" y="102"/>
                  </a:lnTo>
                  <a:lnTo>
                    <a:pt x="82" y="119"/>
                  </a:lnTo>
                  <a:lnTo>
                    <a:pt x="74" y="136"/>
                  </a:lnTo>
                  <a:lnTo>
                    <a:pt x="65" y="152"/>
                  </a:lnTo>
                  <a:lnTo>
                    <a:pt x="54" y="168"/>
                  </a:lnTo>
                  <a:lnTo>
                    <a:pt x="51" y="179"/>
                  </a:lnTo>
                  <a:lnTo>
                    <a:pt x="44" y="189"/>
                  </a:lnTo>
                  <a:lnTo>
                    <a:pt x="37" y="198"/>
                  </a:lnTo>
                  <a:lnTo>
                    <a:pt x="30" y="208"/>
                  </a:lnTo>
                  <a:lnTo>
                    <a:pt x="26" y="205"/>
                  </a:lnTo>
                  <a:lnTo>
                    <a:pt x="25" y="201"/>
                  </a:lnTo>
                  <a:lnTo>
                    <a:pt x="26" y="196"/>
                  </a:lnTo>
                  <a:lnTo>
                    <a:pt x="27" y="191"/>
                  </a:lnTo>
                  <a:lnTo>
                    <a:pt x="19" y="141"/>
                  </a:lnTo>
                  <a:lnTo>
                    <a:pt x="14" y="95"/>
                  </a:lnTo>
                  <a:lnTo>
                    <a:pt x="9" y="48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7" y="3"/>
                  </a:lnTo>
                  <a:lnTo>
                    <a:pt x="41" y="5"/>
                  </a:lnTo>
                  <a:lnTo>
                    <a:pt x="55" y="6"/>
                  </a:lnTo>
                  <a:lnTo>
                    <a:pt x="68" y="7"/>
                  </a:lnTo>
                  <a:lnTo>
                    <a:pt x="82" y="8"/>
                  </a:lnTo>
                  <a:lnTo>
                    <a:pt x="96" y="8"/>
                  </a:lnTo>
                  <a:lnTo>
                    <a:pt x="109" y="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5" name="Freeform 344"/>
            <p:cNvSpPr>
              <a:spLocks/>
            </p:cNvSpPr>
            <p:nvPr/>
          </p:nvSpPr>
          <p:spPr bwMode="auto">
            <a:xfrm>
              <a:off x="2147" y="1128"/>
              <a:ext cx="3" cy="5"/>
            </a:xfrm>
            <a:custGeom>
              <a:avLst/>
              <a:gdLst>
                <a:gd name="T0" fmla="*/ 3 w 14"/>
                <a:gd name="T1" fmla="*/ 5 h 18"/>
                <a:gd name="T2" fmla="*/ 0 w 14"/>
                <a:gd name="T3" fmla="*/ 5 h 18"/>
                <a:gd name="T4" fmla="*/ 0 w 14"/>
                <a:gd name="T5" fmla="*/ 0 h 18"/>
                <a:gd name="T6" fmla="*/ 3 w 14"/>
                <a:gd name="T7" fmla="*/ 0 h 18"/>
                <a:gd name="T8" fmla="*/ 3 w 14"/>
                <a:gd name="T9" fmla="*/ 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13" y="18"/>
                  </a:moveTo>
                  <a:lnTo>
                    <a:pt x="0" y="17"/>
                  </a:lnTo>
                  <a:lnTo>
                    <a:pt x="2" y="0"/>
                  </a:lnTo>
                  <a:lnTo>
                    <a:pt x="14" y="1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6" name="Freeform 345"/>
            <p:cNvSpPr>
              <a:spLocks/>
            </p:cNvSpPr>
            <p:nvPr/>
          </p:nvSpPr>
          <p:spPr bwMode="auto">
            <a:xfrm>
              <a:off x="2155" y="1128"/>
              <a:ext cx="3" cy="6"/>
            </a:xfrm>
            <a:custGeom>
              <a:avLst/>
              <a:gdLst>
                <a:gd name="T0" fmla="*/ 3 w 11"/>
                <a:gd name="T1" fmla="*/ 0 h 20"/>
                <a:gd name="T2" fmla="*/ 3 w 11"/>
                <a:gd name="T3" fmla="*/ 2 h 20"/>
                <a:gd name="T4" fmla="*/ 3 w 11"/>
                <a:gd name="T5" fmla="*/ 3 h 20"/>
                <a:gd name="T6" fmla="*/ 2 w 11"/>
                <a:gd name="T7" fmla="*/ 5 h 20"/>
                <a:gd name="T8" fmla="*/ 2 w 11"/>
                <a:gd name="T9" fmla="*/ 6 h 20"/>
                <a:gd name="T10" fmla="*/ 0 w 11"/>
                <a:gd name="T11" fmla="*/ 6 h 20"/>
                <a:gd name="T12" fmla="*/ 0 w 11"/>
                <a:gd name="T13" fmla="*/ 4 h 20"/>
                <a:gd name="T14" fmla="*/ 0 w 11"/>
                <a:gd name="T15" fmla="*/ 2 h 20"/>
                <a:gd name="T16" fmla="*/ 0 w 11"/>
                <a:gd name="T17" fmla="*/ 0 h 20"/>
                <a:gd name="T18" fmla="*/ 1 w 11"/>
                <a:gd name="T19" fmla="*/ 0 h 20"/>
                <a:gd name="T20" fmla="*/ 2 w 11"/>
                <a:gd name="T21" fmla="*/ 0 h 20"/>
                <a:gd name="T22" fmla="*/ 2 w 11"/>
                <a:gd name="T23" fmla="*/ 0 h 20"/>
                <a:gd name="T24" fmla="*/ 3 w 11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0"/>
                <a:gd name="T41" fmla="*/ 11 w 11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0">
                  <a:moveTo>
                    <a:pt x="11" y="1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9" y="16"/>
                  </a:lnTo>
                  <a:lnTo>
                    <a:pt x="8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7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7" name="Freeform 346"/>
            <p:cNvSpPr>
              <a:spLocks/>
            </p:cNvSpPr>
            <p:nvPr/>
          </p:nvSpPr>
          <p:spPr bwMode="auto">
            <a:xfrm>
              <a:off x="2139" y="1129"/>
              <a:ext cx="3" cy="5"/>
            </a:xfrm>
            <a:custGeom>
              <a:avLst/>
              <a:gdLst>
                <a:gd name="T0" fmla="*/ 3 w 12"/>
                <a:gd name="T1" fmla="*/ 0 h 18"/>
                <a:gd name="T2" fmla="*/ 3 w 12"/>
                <a:gd name="T3" fmla="*/ 1 h 18"/>
                <a:gd name="T4" fmla="*/ 3 w 12"/>
                <a:gd name="T5" fmla="*/ 3 h 18"/>
                <a:gd name="T6" fmla="*/ 3 w 12"/>
                <a:gd name="T7" fmla="*/ 4 h 18"/>
                <a:gd name="T8" fmla="*/ 2 w 12"/>
                <a:gd name="T9" fmla="*/ 5 h 18"/>
                <a:gd name="T10" fmla="*/ 1 w 12"/>
                <a:gd name="T11" fmla="*/ 4 h 18"/>
                <a:gd name="T12" fmla="*/ 1 w 12"/>
                <a:gd name="T13" fmla="*/ 3 h 18"/>
                <a:gd name="T14" fmla="*/ 1 w 12"/>
                <a:gd name="T15" fmla="*/ 2 h 18"/>
                <a:gd name="T16" fmla="*/ 0 w 12"/>
                <a:gd name="T17" fmla="*/ 0 h 18"/>
                <a:gd name="T18" fmla="*/ 1 w 12"/>
                <a:gd name="T19" fmla="*/ 0 h 18"/>
                <a:gd name="T20" fmla="*/ 1 w 12"/>
                <a:gd name="T21" fmla="*/ 0 h 18"/>
                <a:gd name="T22" fmla="*/ 2 w 12"/>
                <a:gd name="T23" fmla="*/ 0 h 18"/>
                <a:gd name="T24" fmla="*/ 3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12" y="0"/>
                  </a:moveTo>
                  <a:lnTo>
                    <a:pt x="12" y="5"/>
                  </a:lnTo>
                  <a:lnTo>
                    <a:pt x="12" y="11"/>
                  </a:lnTo>
                  <a:lnTo>
                    <a:pt x="10" y="16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2" y="7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8" name="Freeform 347"/>
            <p:cNvSpPr>
              <a:spLocks/>
            </p:cNvSpPr>
            <p:nvPr/>
          </p:nvSpPr>
          <p:spPr bwMode="auto">
            <a:xfrm>
              <a:off x="2161" y="1129"/>
              <a:ext cx="3" cy="5"/>
            </a:xfrm>
            <a:custGeom>
              <a:avLst/>
              <a:gdLst>
                <a:gd name="T0" fmla="*/ 3 w 12"/>
                <a:gd name="T1" fmla="*/ 0 h 18"/>
                <a:gd name="T2" fmla="*/ 2 w 12"/>
                <a:gd name="T3" fmla="*/ 2 h 18"/>
                <a:gd name="T4" fmla="*/ 2 w 12"/>
                <a:gd name="T5" fmla="*/ 4 h 18"/>
                <a:gd name="T6" fmla="*/ 2 w 12"/>
                <a:gd name="T7" fmla="*/ 5 h 18"/>
                <a:gd name="T8" fmla="*/ 0 w 12"/>
                <a:gd name="T9" fmla="*/ 5 h 18"/>
                <a:gd name="T10" fmla="*/ 1 w 12"/>
                <a:gd name="T11" fmla="*/ 0 h 18"/>
                <a:gd name="T12" fmla="*/ 2 w 12"/>
                <a:gd name="T13" fmla="*/ 0 h 18"/>
                <a:gd name="T14" fmla="*/ 2 w 12"/>
                <a:gd name="T15" fmla="*/ 1 h 18"/>
                <a:gd name="T16" fmla="*/ 3 w 12"/>
                <a:gd name="T17" fmla="*/ 0 h 18"/>
                <a:gd name="T18" fmla="*/ 3 w 1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8"/>
                <a:gd name="T32" fmla="*/ 12 w 1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8">
                  <a:moveTo>
                    <a:pt x="12" y="1"/>
                  </a:moveTo>
                  <a:lnTo>
                    <a:pt x="9" y="7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0" y="18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9" name="Freeform 348"/>
            <p:cNvSpPr>
              <a:spLocks/>
            </p:cNvSpPr>
            <p:nvPr/>
          </p:nvSpPr>
          <p:spPr bwMode="auto">
            <a:xfrm>
              <a:off x="2251" y="1130"/>
              <a:ext cx="19" cy="5"/>
            </a:xfrm>
            <a:custGeom>
              <a:avLst/>
              <a:gdLst>
                <a:gd name="T0" fmla="*/ 17 w 75"/>
                <a:gd name="T1" fmla="*/ 0 h 21"/>
                <a:gd name="T2" fmla="*/ 17 w 75"/>
                <a:gd name="T3" fmla="*/ 1 h 21"/>
                <a:gd name="T4" fmla="*/ 17 w 75"/>
                <a:gd name="T5" fmla="*/ 2 h 21"/>
                <a:gd name="T6" fmla="*/ 18 w 75"/>
                <a:gd name="T7" fmla="*/ 3 h 21"/>
                <a:gd name="T8" fmla="*/ 19 w 75"/>
                <a:gd name="T9" fmla="*/ 4 h 21"/>
                <a:gd name="T10" fmla="*/ 19 w 75"/>
                <a:gd name="T11" fmla="*/ 5 h 21"/>
                <a:gd name="T12" fmla="*/ 0 w 75"/>
                <a:gd name="T13" fmla="*/ 3 h 21"/>
                <a:gd name="T14" fmla="*/ 0 w 75"/>
                <a:gd name="T15" fmla="*/ 2 h 21"/>
                <a:gd name="T16" fmla="*/ 0 w 75"/>
                <a:gd name="T17" fmla="*/ 1 h 21"/>
                <a:gd name="T18" fmla="*/ 1 w 75"/>
                <a:gd name="T19" fmla="*/ 0 h 21"/>
                <a:gd name="T20" fmla="*/ 2 w 75"/>
                <a:gd name="T21" fmla="*/ 0 h 21"/>
                <a:gd name="T22" fmla="*/ 4 w 75"/>
                <a:gd name="T23" fmla="*/ 0 h 21"/>
                <a:gd name="T24" fmla="*/ 6 w 75"/>
                <a:gd name="T25" fmla="*/ 0 h 21"/>
                <a:gd name="T26" fmla="*/ 8 w 75"/>
                <a:gd name="T27" fmla="*/ 1 h 21"/>
                <a:gd name="T28" fmla="*/ 10 w 75"/>
                <a:gd name="T29" fmla="*/ 1 h 21"/>
                <a:gd name="T30" fmla="*/ 12 w 75"/>
                <a:gd name="T31" fmla="*/ 1 h 21"/>
                <a:gd name="T32" fmla="*/ 14 w 75"/>
                <a:gd name="T33" fmla="*/ 1 h 21"/>
                <a:gd name="T34" fmla="*/ 16 w 75"/>
                <a:gd name="T35" fmla="*/ 1 h 21"/>
                <a:gd name="T36" fmla="*/ 17 w 75"/>
                <a:gd name="T37" fmla="*/ 0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"/>
                <a:gd name="T59" fmla="*/ 75 w 75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">
                  <a:moveTo>
                    <a:pt x="69" y="2"/>
                  </a:moveTo>
                  <a:lnTo>
                    <a:pt x="66" y="6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5" y="15"/>
                  </a:lnTo>
                  <a:lnTo>
                    <a:pt x="74" y="21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14" y="1"/>
                  </a:lnTo>
                  <a:lnTo>
                    <a:pt x="22" y="2"/>
                  </a:lnTo>
                  <a:lnTo>
                    <a:pt x="31" y="5"/>
                  </a:lnTo>
                  <a:lnTo>
                    <a:pt x="40" y="6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62" y="5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0" name="Freeform 349"/>
            <p:cNvSpPr>
              <a:spLocks/>
            </p:cNvSpPr>
            <p:nvPr/>
          </p:nvSpPr>
          <p:spPr bwMode="auto">
            <a:xfrm>
              <a:off x="2131" y="1131"/>
              <a:ext cx="4" cy="4"/>
            </a:xfrm>
            <a:custGeom>
              <a:avLst/>
              <a:gdLst>
                <a:gd name="T0" fmla="*/ 4 w 17"/>
                <a:gd name="T1" fmla="*/ 0 h 19"/>
                <a:gd name="T2" fmla="*/ 3 w 17"/>
                <a:gd name="T3" fmla="*/ 1 h 19"/>
                <a:gd name="T4" fmla="*/ 4 w 17"/>
                <a:gd name="T5" fmla="*/ 2 h 19"/>
                <a:gd name="T6" fmla="*/ 4 w 17"/>
                <a:gd name="T7" fmla="*/ 3 h 19"/>
                <a:gd name="T8" fmla="*/ 4 w 17"/>
                <a:gd name="T9" fmla="*/ 4 h 19"/>
                <a:gd name="T10" fmla="*/ 1 w 17"/>
                <a:gd name="T11" fmla="*/ 4 h 19"/>
                <a:gd name="T12" fmla="*/ 0 w 17"/>
                <a:gd name="T13" fmla="*/ 3 h 19"/>
                <a:gd name="T14" fmla="*/ 0 w 17"/>
                <a:gd name="T15" fmla="*/ 2 h 19"/>
                <a:gd name="T16" fmla="*/ 0 w 17"/>
                <a:gd name="T17" fmla="*/ 2 h 19"/>
                <a:gd name="T18" fmla="*/ 0 w 17"/>
                <a:gd name="T19" fmla="*/ 1 h 19"/>
                <a:gd name="T20" fmla="*/ 1 w 17"/>
                <a:gd name="T21" fmla="*/ 1 h 19"/>
                <a:gd name="T22" fmla="*/ 2 w 17"/>
                <a:gd name="T23" fmla="*/ 0 h 19"/>
                <a:gd name="T24" fmla="*/ 3 w 17"/>
                <a:gd name="T25" fmla="*/ 0 h 19"/>
                <a:gd name="T26" fmla="*/ 4 w 17"/>
                <a:gd name="T27" fmla="*/ 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7" y="0"/>
                  </a:moveTo>
                  <a:lnTo>
                    <a:pt x="14" y="5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7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3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1" name="Freeform 350"/>
            <p:cNvSpPr>
              <a:spLocks/>
            </p:cNvSpPr>
            <p:nvPr/>
          </p:nvSpPr>
          <p:spPr bwMode="auto">
            <a:xfrm>
              <a:off x="2168" y="1131"/>
              <a:ext cx="4" cy="4"/>
            </a:xfrm>
            <a:custGeom>
              <a:avLst/>
              <a:gdLst>
                <a:gd name="T0" fmla="*/ 4 w 18"/>
                <a:gd name="T1" fmla="*/ 1 h 15"/>
                <a:gd name="T2" fmla="*/ 4 w 18"/>
                <a:gd name="T3" fmla="*/ 1 h 15"/>
                <a:gd name="T4" fmla="*/ 3 w 18"/>
                <a:gd name="T5" fmla="*/ 2 h 15"/>
                <a:gd name="T6" fmla="*/ 3 w 18"/>
                <a:gd name="T7" fmla="*/ 3 h 15"/>
                <a:gd name="T8" fmla="*/ 2 w 18"/>
                <a:gd name="T9" fmla="*/ 4 h 15"/>
                <a:gd name="T10" fmla="*/ 0 w 18"/>
                <a:gd name="T11" fmla="*/ 4 h 15"/>
                <a:gd name="T12" fmla="*/ 1 w 18"/>
                <a:gd name="T13" fmla="*/ 0 h 15"/>
                <a:gd name="T14" fmla="*/ 4 w 18"/>
                <a:gd name="T15" fmla="*/ 1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15"/>
                <a:gd name="T26" fmla="*/ 18 w 18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15">
                  <a:moveTo>
                    <a:pt x="18" y="2"/>
                  </a:moveTo>
                  <a:lnTo>
                    <a:pt x="17" y="5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4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2" name="Freeform 351"/>
            <p:cNvSpPr>
              <a:spLocks/>
            </p:cNvSpPr>
            <p:nvPr/>
          </p:nvSpPr>
          <p:spPr bwMode="auto">
            <a:xfrm>
              <a:off x="2125" y="1133"/>
              <a:ext cx="3" cy="4"/>
            </a:xfrm>
            <a:custGeom>
              <a:avLst/>
              <a:gdLst>
                <a:gd name="T0" fmla="*/ 3 w 10"/>
                <a:gd name="T1" fmla="*/ 4 h 17"/>
                <a:gd name="T2" fmla="*/ 1 w 10"/>
                <a:gd name="T3" fmla="*/ 4 h 17"/>
                <a:gd name="T4" fmla="*/ 0 w 10"/>
                <a:gd name="T5" fmla="*/ 3 h 17"/>
                <a:gd name="T6" fmla="*/ 0 w 10"/>
                <a:gd name="T7" fmla="*/ 2 h 17"/>
                <a:gd name="T8" fmla="*/ 0 w 10"/>
                <a:gd name="T9" fmla="*/ 1 h 17"/>
                <a:gd name="T10" fmla="*/ 1 w 10"/>
                <a:gd name="T11" fmla="*/ 0 h 17"/>
                <a:gd name="T12" fmla="*/ 2 w 10"/>
                <a:gd name="T13" fmla="*/ 0 h 17"/>
                <a:gd name="T14" fmla="*/ 3 w 10"/>
                <a:gd name="T15" fmla="*/ 2 h 17"/>
                <a:gd name="T16" fmla="*/ 3 w 10"/>
                <a:gd name="T17" fmla="*/ 3 h 17"/>
                <a:gd name="T18" fmla="*/ 3 w 10"/>
                <a:gd name="T19" fmla="*/ 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7"/>
                <a:gd name="T32" fmla="*/ 10 w 1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7">
                  <a:moveTo>
                    <a:pt x="9" y="15"/>
                  </a:moveTo>
                  <a:lnTo>
                    <a:pt x="2" y="17"/>
                  </a:lnTo>
                  <a:lnTo>
                    <a:pt x="1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2"/>
                  </a:lnTo>
                  <a:lnTo>
                    <a:pt x="9" y="7"/>
                  </a:lnTo>
                  <a:lnTo>
                    <a:pt x="10" y="11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3" name="Freeform 352"/>
            <p:cNvSpPr>
              <a:spLocks/>
            </p:cNvSpPr>
            <p:nvPr/>
          </p:nvSpPr>
          <p:spPr bwMode="auto">
            <a:xfrm>
              <a:off x="2176" y="1133"/>
              <a:ext cx="3" cy="3"/>
            </a:xfrm>
            <a:custGeom>
              <a:avLst/>
              <a:gdLst>
                <a:gd name="T0" fmla="*/ 0 w 11"/>
                <a:gd name="T1" fmla="*/ 3 h 13"/>
                <a:gd name="T2" fmla="*/ 0 w 11"/>
                <a:gd name="T3" fmla="*/ 2 h 13"/>
                <a:gd name="T4" fmla="*/ 1 w 11"/>
                <a:gd name="T5" fmla="*/ 2 h 13"/>
                <a:gd name="T6" fmla="*/ 2 w 11"/>
                <a:gd name="T7" fmla="*/ 1 h 13"/>
                <a:gd name="T8" fmla="*/ 2 w 11"/>
                <a:gd name="T9" fmla="*/ 0 h 13"/>
                <a:gd name="T10" fmla="*/ 3 w 11"/>
                <a:gd name="T11" fmla="*/ 0 h 13"/>
                <a:gd name="T12" fmla="*/ 0 w 11"/>
                <a:gd name="T13" fmla="*/ 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1" y="13"/>
                  </a:moveTo>
                  <a:lnTo>
                    <a:pt x="0" y="10"/>
                  </a:lnTo>
                  <a:lnTo>
                    <a:pt x="3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4" name="Freeform 353"/>
            <p:cNvSpPr>
              <a:spLocks/>
            </p:cNvSpPr>
            <p:nvPr/>
          </p:nvSpPr>
          <p:spPr bwMode="auto">
            <a:xfrm>
              <a:off x="2280" y="1134"/>
              <a:ext cx="71" cy="61"/>
            </a:xfrm>
            <a:custGeom>
              <a:avLst/>
              <a:gdLst>
                <a:gd name="T0" fmla="*/ 71 w 287"/>
                <a:gd name="T1" fmla="*/ 5 h 244"/>
                <a:gd name="T2" fmla="*/ 66 w 287"/>
                <a:gd name="T3" fmla="*/ 9 h 244"/>
                <a:gd name="T4" fmla="*/ 62 w 287"/>
                <a:gd name="T5" fmla="*/ 14 h 244"/>
                <a:gd name="T6" fmla="*/ 57 w 287"/>
                <a:gd name="T7" fmla="*/ 18 h 244"/>
                <a:gd name="T8" fmla="*/ 51 w 287"/>
                <a:gd name="T9" fmla="*/ 23 h 244"/>
                <a:gd name="T10" fmla="*/ 48 w 287"/>
                <a:gd name="T11" fmla="*/ 25 h 244"/>
                <a:gd name="T12" fmla="*/ 43 w 287"/>
                <a:gd name="T13" fmla="*/ 30 h 244"/>
                <a:gd name="T14" fmla="*/ 37 w 287"/>
                <a:gd name="T15" fmla="*/ 35 h 244"/>
                <a:gd name="T16" fmla="*/ 31 w 287"/>
                <a:gd name="T17" fmla="*/ 40 h 244"/>
                <a:gd name="T18" fmla="*/ 25 w 287"/>
                <a:gd name="T19" fmla="*/ 45 h 244"/>
                <a:gd name="T20" fmla="*/ 19 w 287"/>
                <a:gd name="T21" fmla="*/ 49 h 244"/>
                <a:gd name="T22" fmla="*/ 13 w 287"/>
                <a:gd name="T23" fmla="*/ 54 h 244"/>
                <a:gd name="T24" fmla="*/ 7 w 287"/>
                <a:gd name="T25" fmla="*/ 59 h 244"/>
                <a:gd name="T26" fmla="*/ 3 w 287"/>
                <a:gd name="T27" fmla="*/ 60 h 244"/>
                <a:gd name="T28" fmla="*/ 2 w 287"/>
                <a:gd name="T29" fmla="*/ 58 h 244"/>
                <a:gd name="T30" fmla="*/ 2 w 287"/>
                <a:gd name="T31" fmla="*/ 58 h 244"/>
                <a:gd name="T32" fmla="*/ 5 w 287"/>
                <a:gd name="T33" fmla="*/ 58 h 244"/>
                <a:gd name="T34" fmla="*/ 8 w 287"/>
                <a:gd name="T35" fmla="*/ 57 h 244"/>
                <a:gd name="T36" fmla="*/ 8 w 287"/>
                <a:gd name="T37" fmla="*/ 55 h 244"/>
                <a:gd name="T38" fmla="*/ 6 w 287"/>
                <a:gd name="T39" fmla="*/ 54 h 244"/>
                <a:gd name="T40" fmla="*/ 2 w 287"/>
                <a:gd name="T41" fmla="*/ 54 h 244"/>
                <a:gd name="T42" fmla="*/ 0 w 287"/>
                <a:gd name="T43" fmla="*/ 55 h 244"/>
                <a:gd name="T44" fmla="*/ 0 w 287"/>
                <a:gd name="T45" fmla="*/ 54 h 244"/>
                <a:gd name="T46" fmla="*/ 1 w 287"/>
                <a:gd name="T47" fmla="*/ 52 h 244"/>
                <a:gd name="T48" fmla="*/ 4 w 287"/>
                <a:gd name="T49" fmla="*/ 52 h 244"/>
                <a:gd name="T50" fmla="*/ 7 w 287"/>
                <a:gd name="T51" fmla="*/ 51 h 244"/>
                <a:gd name="T52" fmla="*/ 10 w 287"/>
                <a:gd name="T53" fmla="*/ 51 h 244"/>
                <a:gd name="T54" fmla="*/ 13 w 287"/>
                <a:gd name="T55" fmla="*/ 51 h 244"/>
                <a:gd name="T56" fmla="*/ 16 w 287"/>
                <a:gd name="T57" fmla="*/ 50 h 244"/>
                <a:gd name="T58" fmla="*/ 15 w 287"/>
                <a:gd name="T59" fmla="*/ 48 h 244"/>
                <a:gd name="T60" fmla="*/ 13 w 287"/>
                <a:gd name="T61" fmla="*/ 47 h 244"/>
                <a:gd name="T62" fmla="*/ 12 w 287"/>
                <a:gd name="T63" fmla="*/ 47 h 244"/>
                <a:gd name="T64" fmla="*/ 10 w 287"/>
                <a:gd name="T65" fmla="*/ 47 h 244"/>
                <a:gd name="T66" fmla="*/ 7 w 287"/>
                <a:gd name="T67" fmla="*/ 48 h 244"/>
                <a:gd name="T68" fmla="*/ 5 w 287"/>
                <a:gd name="T69" fmla="*/ 48 h 244"/>
                <a:gd name="T70" fmla="*/ 4 w 287"/>
                <a:gd name="T71" fmla="*/ 47 h 244"/>
                <a:gd name="T72" fmla="*/ 5 w 287"/>
                <a:gd name="T73" fmla="*/ 45 h 244"/>
                <a:gd name="T74" fmla="*/ 8 w 287"/>
                <a:gd name="T75" fmla="*/ 45 h 244"/>
                <a:gd name="T76" fmla="*/ 10 w 287"/>
                <a:gd name="T77" fmla="*/ 46 h 244"/>
                <a:gd name="T78" fmla="*/ 13 w 287"/>
                <a:gd name="T79" fmla="*/ 45 h 244"/>
                <a:gd name="T80" fmla="*/ 16 w 287"/>
                <a:gd name="T81" fmla="*/ 45 h 244"/>
                <a:gd name="T82" fmla="*/ 19 w 287"/>
                <a:gd name="T83" fmla="*/ 45 h 244"/>
                <a:gd name="T84" fmla="*/ 19 w 287"/>
                <a:gd name="T85" fmla="*/ 44 h 244"/>
                <a:gd name="T86" fmla="*/ 18 w 287"/>
                <a:gd name="T87" fmla="*/ 42 h 244"/>
                <a:gd name="T88" fmla="*/ 15 w 287"/>
                <a:gd name="T89" fmla="*/ 41 h 244"/>
                <a:gd name="T90" fmla="*/ 13 w 287"/>
                <a:gd name="T91" fmla="*/ 40 h 244"/>
                <a:gd name="T92" fmla="*/ 10 w 287"/>
                <a:gd name="T93" fmla="*/ 41 h 244"/>
                <a:gd name="T94" fmla="*/ 11 w 287"/>
                <a:gd name="T95" fmla="*/ 36 h 244"/>
                <a:gd name="T96" fmla="*/ 18 w 287"/>
                <a:gd name="T97" fmla="*/ 26 h 244"/>
                <a:gd name="T98" fmla="*/ 25 w 287"/>
                <a:gd name="T99" fmla="*/ 16 h 244"/>
                <a:gd name="T100" fmla="*/ 32 w 287"/>
                <a:gd name="T101" fmla="*/ 7 h 244"/>
                <a:gd name="T102" fmla="*/ 37 w 287"/>
                <a:gd name="T103" fmla="*/ 1 h 244"/>
                <a:gd name="T104" fmla="*/ 40 w 287"/>
                <a:gd name="T105" fmla="*/ 0 h 244"/>
                <a:gd name="T106" fmla="*/ 42 w 287"/>
                <a:gd name="T107" fmla="*/ 1 h 244"/>
                <a:gd name="T108" fmla="*/ 45 w 287"/>
                <a:gd name="T109" fmla="*/ 2 h 244"/>
                <a:gd name="T110" fmla="*/ 47 w 287"/>
                <a:gd name="T111" fmla="*/ 2 h 244"/>
                <a:gd name="T112" fmla="*/ 50 w 287"/>
                <a:gd name="T113" fmla="*/ 2 h 2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7"/>
                <a:gd name="T172" fmla="*/ 0 h 244"/>
                <a:gd name="T173" fmla="*/ 287 w 287"/>
                <a:gd name="T174" fmla="*/ 244 h 2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7" h="244">
                  <a:moveTo>
                    <a:pt x="205" y="8"/>
                  </a:moveTo>
                  <a:lnTo>
                    <a:pt x="287" y="19"/>
                  </a:lnTo>
                  <a:lnTo>
                    <a:pt x="277" y="29"/>
                  </a:lnTo>
                  <a:lnTo>
                    <a:pt x="268" y="37"/>
                  </a:lnTo>
                  <a:lnTo>
                    <a:pt x="258" y="47"/>
                  </a:lnTo>
                  <a:lnTo>
                    <a:pt x="249" y="55"/>
                  </a:lnTo>
                  <a:lnTo>
                    <a:pt x="240" y="63"/>
                  </a:lnTo>
                  <a:lnTo>
                    <a:pt x="229" y="72"/>
                  </a:lnTo>
                  <a:lnTo>
                    <a:pt x="219" y="81"/>
                  </a:lnTo>
                  <a:lnTo>
                    <a:pt x="208" y="90"/>
                  </a:lnTo>
                  <a:lnTo>
                    <a:pt x="207" y="88"/>
                  </a:lnTo>
                  <a:lnTo>
                    <a:pt x="196" y="99"/>
                  </a:lnTo>
                  <a:lnTo>
                    <a:pt x="184" y="109"/>
                  </a:lnTo>
                  <a:lnTo>
                    <a:pt x="174" y="118"/>
                  </a:lnTo>
                  <a:lnTo>
                    <a:pt x="162" y="129"/>
                  </a:lnTo>
                  <a:lnTo>
                    <a:pt x="150" y="139"/>
                  </a:lnTo>
                  <a:lnTo>
                    <a:pt x="138" y="149"/>
                  </a:lnTo>
                  <a:lnTo>
                    <a:pt x="126" y="158"/>
                  </a:lnTo>
                  <a:lnTo>
                    <a:pt x="114" y="168"/>
                  </a:lnTo>
                  <a:lnTo>
                    <a:pt x="102" y="178"/>
                  </a:lnTo>
                  <a:lnTo>
                    <a:pt x="89" y="188"/>
                  </a:lnTo>
                  <a:lnTo>
                    <a:pt x="77" y="197"/>
                  </a:lnTo>
                  <a:lnTo>
                    <a:pt x="64" y="207"/>
                  </a:lnTo>
                  <a:lnTo>
                    <a:pt x="52" y="216"/>
                  </a:lnTo>
                  <a:lnTo>
                    <a:pt x="39" y="226"/>
                  </a:lnTo>
                  <a:lnTo>
                    <a:pt x="27" y="235"/>
                  </a:lnTo>
                  <a:lnTo>
                    <a:pt x="14" y="244"/>
                  </a:lnTo>
                  <a:lnTo>
                    <a:pt x="12" y="241"/>
                  </a:lnTo>
                  <a:lnTo>
                    <a:pt x="10" y="236"/>
                  </a:lnTo>
                  <a:lnTo>
                    <a:pt x="8" y="233"/>
                  </a:lnTo>
                  <a:lnTo>
                    <a:pt x="5" y="230"/>
                  </a:lnTo>
                  <a:lnTo>
                    <a:pt x="10" y="232"/>
                  </a:lnTo>
                  <a:lnTo>
                    <a:pt x="17" y="232"/>
                  </a:lnTo>
                  <a:lnTo>
                    <a:pt x="22" y="231"/>
                  </a:lnTo>
                  <a:lnTo>
                    <a:pt x="27" y="230"/>
                  </a:lnTo>
                  <a:lnTo>
                    <a:pt x="31" y="227"/>
                  </a:lnTo>
                  <a:lnTo>
                    <a:pt x="33" y="223"/>
                  </a:lnTo>
                  <a:lnTo>
                    <a:pt x="33" y="220"/>
                  </a:lnTo>
                  <a:lnTo>
                    <a:pt x="32" y="216"/>
                  </a:lnTo>
                  <a:lnTo>
                    <a:pt x="25" y="216"/>
                  </a:lnTo>
                  <a:lnTo>
                    <a:pt x="18" y="216"/>
                  </a:lnTo>
                  <a:lnTo>
                    <a:pt x="9" y="217"/>
                  </a:lnTo>
                  <a:lnTo>
                    <a:pt x="3" y="219"/>
                  </a:lnTo>
                  <a:lnTo>
                    <a:pt x="1" y="218"/>
                  </a:lnTo>
                  <a:lnTo>
                    <a:pt x="0" y="216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6" y="206"/>
                  </a:lnTo>
                  <a:lnTo>
                    <a:pt x="11" y="206"/>
                  </a:lnTo>
                  <a:lnTo>
                    <a:pt x="18" y="207"/>
                  </a:lnTo>
                  <a:lnTo>
                    <a:pt x="25" y="206"/>
                  </a:lnTo>
                  <a:lnTo>
                    <a:pt x="30" y="205"/>
                  </a:lnTo>
                  <a:lnTo>
                    <a:pt x="35" y="204"/>
                  </a:lnTo>
                  <a:lnTo>
                    <a:pt x="41" y="205"/>
                  </a:lnTo>
                  <a:lnTo>
                    <a:pt x="48" y="205"/>
                  </a:lnTo>
                  <a:lnTo>
                    <a:pt x="54" y="204"/>
                  </a:lnTo>
                  <a:lnTo>
                    <a:pt x="60" y="203"/>
                  </a:lnTo>
                  <a:lnTo>
                    <a:pt x="63" y="200"/>
                  </a:lnTo>
                  <a:lnTo>
                    <a:pt x="65" y="194"/>
                  </a:lnTo>
                  <a:lnTo>
                    <a:pt x="62" y="192"/>
                  </a:lnTo>
                  <a:lnTo>
                    <a:pt x="59" y="190"/>
                  </a:lnTo>
                  <a:lnTo>
                    <a:pt x="54" y="189"/>
                  </a:lnTo>
                  <a:lnTo>
                    <a:pt x="51" y="191"/>
                  </a:lnTo>
                  <a:lnTo>
                    <a:pt x="48" y="189"/>
                  </a:lnTo>
                  <a:lnTo>
                    <a:pt x="44" y="188"/>
                  </a:lnTo>
                  <a:lnTo>
                    <a:pt x="39" y="188"/>
                  </a:lnTo>
                  <a:lnTo>
                    <a:pt x="34" y="189"/>
                  </a:lnTo>
                  <a:lnTo>
                    <a:pt x="30" y="190"/>
                  </a:lnTo>
                  <a:lnTo>
                    <a:pt x="25" y="191"/>
                  </a:lnTo>
                  <a:lnTo>
                    <a:pt x="21" y="191"/>
                  </a:lnTo>
                  <a:lnTo>
                    <a:pt x="17" y="190"/>
                  </a:lnTo>
                  <a:lnTo>
                    <a:pt x="18" y="187"/>
                  </a:lnTo>
                  <a:lnTo>
                    <a:pt x="20" y="183"/>
                  </a:lnTo>
                  <a:lnTo>
                    <a:pt x="22" y="180"/>
                  </a:lnTo>
                  <a:lnTo>
                    <a:pt x="25" y="177"/>
                  </a:lnTo>
                  <a:lnTo>
                    <a:pt x="31" y="181"/>
                  </a:lnTo>
                  <a:lnTo>
                    <a:pt x="36" y="182"/>
                  </a:lnTo>
                  <a:lnTo>
                    <a:pt x="41" y="182"/>
                  </a:lnTo>
                  <a:lnTo>
                    <a:pt x="48" y="181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6" y="179"/>
                  </a:lnTo>
                  <a:lnTo>
                    <a:pt x="73" y="182"/>
                  </a:lnTo>
                  <a:lnTo>
                    <a:pt x="76" y="180"/>
                  </a:lnTo>
                  <a:lnTo>
                    <a:pt x="76" y="177"/>
                  </a:lnTo>
                  <a:lnTo>
                    <a:pt x="76" y="174"/>
                  </a:lnTo>
                  <a:lnTo>
                    <a:pt x="76" y="170"/>
                  </a:lnTo>
                  <a:lnTo>
                    <a:pt x="72" y="167"/>
                  </a:lnTo>
                  <a:lnTo>
                    <a:pt x="66" y="164"/>
                  </a:lnTo>
                  <a:lnTo>
                    <a:pt x="62" y="162"/>
                  </a:lnTo>
                  <a:lnTo>
                    <a:pt x="57" y="161"/>
                  </a:lnTo>
                  <a:lnTo>
                    <a:pt x="51" y="161"/>
                  </a:lnTo>
                  <a:lnTo>
                    <a:pt x="45" y="161"/>
                  </a:lnTo>
                  <a:lnTo>
                    <a:pt x="39" y="162"/>
                  </a:lnTo>
                  <a:lnTo>
                    <a:pt x="34" y="164"/>
                  </a:lnTo>
                  <a:lnTo>
                    <a:pt x="46" y="143"/>
                  </a:lnTo>
                  <a:lnTo>
                    <a:pt x="59" y="124"/>
                  </a:lnTo>
                  <a:lnTo>
                    <a:pt x="73" y="104"/>
                  </a:lnTo>
                  <a:lnTo>
                    <a:pt x="87" y="85"/>
                  </a:lnTo>
                  <a:lnTo>
                    <a:pt x="101" y="65"/>
                  </a:lnTo>
                  <a:lnTo>
                    <a:pt x="116" y="46"/>
                  </a:lnTo>
                  <a:lnTo>
                    <a:pt x="130" y="27"/>
                  </a:lnTo>
                  <a:lnTo>
                    <a:pt x="145" y="8"/>
                  </a:lnTo>
                  <a:lnTo>
                    <a:pt x="150" y="4"/>
                  </a:lnTo>
                  <a:lnTo>
                    <a:pt x="155" y="1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0" y="4"/>
                  </a:lnTo>
                  <a:lnTo>
                    <a:pt x="175" y="5"/>
                  </a:lnTo>
                  <a:lnTo>
                    <a:pt x="180" y="6"/>
                  </a:lnTo>
                  <a:lnTo>
                    <a:pt x="184" y="6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201" y="7"/>
                  </a:lnTo>
                  <a:lnTo>
                    <a:pt x="205" y="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5" name="Freeform 354"/>
            <p:cNvSpPr>
              <a:spLocks/>
            </p:cNvSpPr>
            <p:nvPr/>
          </p:nvSpPr>
          <p:spPr bwMode="auto">
            <a:xfrm>
              <a:off x="2118" y="1136"/>
              <a:ext cx="3" cy="5"/>
            </a:xfrm>
            <a:custGeom>
              <a:avLst/>
              <a:gdLst>
                <a:gd name="T0" fmla="*/ 3 w 12"/>
                <a:gd name="T1" fmla="*/ 3 h 19"/>
                <a:gd name="T2" fmla="*/ 1 w 12"/>
                <a:gd name="T3" fmla="*/ 5 h 19"/>
                <a:gd name="T4" fmla="*/ 0 w 12"/>
                <a:gd name="T5" fmla="*/ 4 h 19"/>
                <a:gd name="T6" fmla="*/ 0 w 12"/>
                <a:gd name="T7" fmla="*/ 3 h 19"/>
                <a:gd name="T8" fmla="*/ 1 w 12"/>
                <a:gd name="T9" fmla="*/ 1 h 19"/>
                <a:gd name="T10" fmla="*/ 1 w 12"/>
                <a:gd name="T11" fmla="*/ 0 h 19"/>
                <a:gd name="T12" fmla="*/ 2 w 12"/>
                <a:gd name="T13" fmla="*/ 1 h 19"/>
                <a:gd name="T14" fmla="*/ 2 w 12"/>
                <a:gd name="T15" fmla="*/ 2 h 19"/>
                <a:gd name="T16" fmla="*/ 2 w 12"/>
                <a:gd name="T17" fmla="*/ 3 h 19"/>
                <a:gd name="T18" fmla="*/ 3 w 12"/>
                <a:gd name="T19" fmla="*/ 3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3"/>
                  </a:moveTo>
                  <a:lnTo>
                    <a:pt x="3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3"/>
                  </a:lnTo>
                  <a:lnTo>
                    <a:pt x="7" y="6"/>
                  </a:lnTo>
                  <a:lnTo>
                    <a:pt x="8" y="11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6" name="Freeform 355"/>
            <p:cNvSpPr>
              <a:spLocks/>
            </p:cNvSpPr>
            <p:nvPr/>
          </p:nvSpPr>
          <p:spPr bwMode="auto">
            <a:xfrm>
              <a:off x="2182" y="1136"/>
              <a:ext cx="3" cy="3"/>
            </a:xfrm>
            <a:custGeom>
              <a:avLst/>
              <a:gdLst>
                <a:gd name="T0" fmla="*/ 3 w 14"/>
                <a:gd name="T1" fmla="*/ 0 h 12"/>
                <a:gd name="T2" fmla="*/ 2 w 14"/>
                <a:gd name="T3" fmla="*/ 1 h 12"/>
                <a:gd name="T4" fmla="*/ 2 w 14"/>
                <a:gd name="T5" fmla="*/ 2 h 12"/>
                <a:gd name="T6" fmla="*/ 1 w 14"/>
                <a:gd name="T7" fmla="*/ 3 h 12"/>
                <a:gd name="T8" fmla="*/ 0 w 14"/>
                <a:gd name="T9" fmla="*/ 3 h 12"/>
                <a:gd name="T10" fmla="*/ 0 w 14"/>
                <a:gd name="T11" fmla="*/ 1 h 12"/>
                <a:gd name="T12" fmla="*/ 1 w 14"/>
                <a:gd name="T13" fmla="*/ 1 h 12"/>
                <a:gd name="T14" fmla="*/ 2 w 14"/>
                <a:gd name="T15" fmla="*/ 0 h 12"/>
                <a:gd name="T16" fmla="*/ 3 w 14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2"/>
                <a:gd name="T29" fmla="*/ 14 w 14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2">
                  <a:moveTo>
                    <a:pt x="14" y="1"/>
                  </a:moveTo>
                  <a:lnTo>
                    <a:pt x="10" y="4"/>
                  </a:lnTo>
                  <a:lnTo>
                    <a:pt x="7" y="9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7" name="Freeform 356"/>
            <p:cNvSpPr>
              <a:spLocks/>
            </p:cNvSpPr>
            <p:nvPr/>
          </p:nvSpPr>
          <p:spPr bwMode="auto">
            <a:xfrm>
              <a:off x="2253" y="1136"/>
              <a:ext cx="15" cy="5"/>
            </a:xfrm>
            <a:custGeom>
              <a:avLst/>
              <a:gdLst>
                <a:gd name="T0" fmla="*/ 15 w 60"/>
                <a:gd name="T1" fmla="*/ 5 h 21"/>
                <a:gd name="T2" fmla="*/ 13 w 60"/>
                <a:gd name="T3" fmla="*/ 5 h 21"/>
                <a:gd name="T4" fmla="*/ 11 w 60"/>
                <a:gd name="T5" fmla="*/ 5 h 21"/>
                <a:gd name="T6" fmla="*/ 9 w 60"/>
                <a:gd name="T7" fmla="*/ 5 h 21"/>
                <a:gd name="T8" fmla="*/ 7 w 60"/>
                <a:gd name="T9" fmla="*/ 5 h 21"/>
                <a:gd name="T10" fmla="*/ 6 w 60"/>
                <a:gd name="T11" fmla="*/ 5 h 21"/>
                <a:gd name="T12" fmla="*/ 4 w 60"/>
                <a:gd name="T13" fmla="*/ 4 h 21"/>
                <a:gd name="T14" fmla="*/ 2 w 60"/>
                <a:gd name="T15" fmla="*/ 4 h 21"/>
                <a:gd name="T16" fmla="*/ 0 w 60"/>
                <a:gd name="T17" fmla="*/ 3 h 21"/>
                <a:gd name="T18" fmla="*/ 0 w 60"/>
                <a:gd name="T19" fmla="*/ 2 h 21"/>
                <a:gd name="T20" fmla="*/ 1 w 60"/>
                <a:gd name="T21" fmla="*/ 1 h 21"/>
                <a:gd name="T22" fmla="*/ 3 w 60"/>
                <a:gd name="T23" fmla="*/ 0 h 21"/>
                <a:gd name="T24" fmla="*/ 4 w 60"/>
                <a:gd name="T25" fmla="*/ 0 h 21"/>
                <a:gd name="T26" fmla="*/ 6 w 60"/>
                <a:gd name="T27" fmla="*/ 0 h 21"/>
                <a:gd name="T28" fmla="*/ 7 w 60"/>
                <a:gd name="T29" fmla="*/ 1 h 21"/>
                <a:gd name="T30" fmla="*/ 9 w 60"/>
                <a:gd name="T31" fmla="*/ 1 h 21"/>
                <a:gd name="T32" fmla="*/ 11 w 60"/>
                <a:gd name="T33" fmla="*/ 1 h 21"/>
                <a:gd name="T34" fmla="*/ 12 w 60"/>
                <a:gd name="T35" fmla="*/ 2 h 21"/>
                <a:gd name="T36" fmla="*/ 14 w 60"/>
                <a:gd name="T37" fmla="*/ 2 h 21"/>
                <a:gd name="T38" fmla="*/ 15 w 60"/>
                <a:gd name="T39" fmla="*/ 3 h 21"/>
                <a:gd name="T40" fmla="*/ 15 w 60"/>
                <a:gd name="T41" fmla="*/ 5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21"/>
                <a:gd name="T65" fmla="*/ 60 w 6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21">
                  <a:moveTo>
                    <a:pt x="60" y="21"/>
                  </a:moveTo>
                  <a:lnTo>
                    <a:pt x="51" y="21"/>
                  </a:lnTo>
                  <a:lnTo>
                    <a:pt x="43" y="21"/>
                  </a:lnTo>
                  <a:lnTo>
                    <a:pt x="36" y="21"/>
                  </a:lnTo>
                  <a:lnTo>
                    <a:pt x="28" y="21"/>
                  </a:lnTo>
                  <a:lnTo>
                    <a:pt x="22" y="20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0" y="14"/>
                  </a:lnTo>
                  <a:lnTo>
                    <a:pt x="0" y="7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3"/>
                  </a:lnTo>
                  <a:lnTo>
                    <a:pt x="36" y="4"/>
                  </a:lnTo>
                  <a:lnTo>
                    <a:pt x="42" y="5"/>
                  </a:lnTo>
                  <a:lnTo>
                    <a:pt x="49" y="7"/>
                  </a:lnTo>
                  <a:lnTo>
                    <a:pt x="54" y="10"/>
                  </a:lnTo>
                  <a:lnTo>
                    <a:pt x="58" y="14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8" name="Freeform 357"/>
            <p:cNvSpPr>
              <a:spLocks/>
            </p:cNvSpPr>
            <p:nvPr/>
          </p:nvSpPr>
          <p:spPr bwMode="auto">
            <a:xfrm>
              <a:off x="2110" y="1139"/>
              <a:ext cx="4" cy="6"/>
            </a:xfrm>
            <a:custGeom>
              <a:avLst/>
              <a:gdLst>
                <a:gd name="T0" fmla="*/ 3 w 15"/>
                <a:gd name="T1" fmla="*/ 6 h 23"/>
                <a:gd name="T2" fmla="*/ 0 w 15"/>
                <a:gd name="T3" fmla="*/ 2 h 23"/>
                <a:gd name="T4" fmla="*/ 2 w 15"/>
                <a:gd name="T5" fmla="*/ 0 h 23"/>
                <a:gd name="T6" fmla="*/ 3 w 15"/>
                <a:gd name="T7" fmla="*/ 2 h 23"/>
                <a:gd name="T8" fmla="*/ 4 w 15"/>
                <a:gd name="T9" fmla="*/ 3 h 23"/>
                <a:gd name="T10" fmla="*/ 4 w 15"/>
                <a:gd name="T11" fmla="*/ 5 h 23"/>
                <a:gd name="T12" fmla="*/ 3 w 15"/>
                <a:gd name="T13" fmla="*/ 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3"/>
                <a:gd name="T23" fmla="*/ 15 w 15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3">
                  <a:moveTo>
                    <a:pt x="12" y="23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11" y="6"/>
                  </a:lnTo>
                  <a:lnTo>
                    <a:pt x="14" y="12"/>
                  </a:lnTo>
                  <a:lnTo>
                    <a:pt x="15" y="18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9" name="Freeform 358"/>
            <p:cNvSpPr>
              <a:spLocks/>
            </p:cNvSpPr>
            <p:nvPr/>
          </p:nvSpPr>
          <p:spPr bwMode="auto">
            <a:xfrm>
              <a:off x="2255" y="1144"/>
              <a:ext cx="11" cy="5"/>
            </a:xfrm>
            <a:custGeom>
              <a:avLst/>
              <a:gdLst>
                <a:gd name="T0" fmla="*/ 11 w 41"/>
                <a:gd name="T1" fmla="*/ 2 h 22"/>
                <a:gd name="T2" fmla="*/ 11 w 41"/>
                <a:gd name="T3" fmla="*/ 3 h 22"/>
                <a:gd name="T4" fmla="*/ 10 w 41"/>
                <a:gd name="T5" fmla="*/ 4 h 22"/>
                <a:gd name="T6" fmla="*/ 10 w 41"/>
                <a:gd name="T7" fmla="*/ 4 h 22"/>
                <a:gd name="T8" fmla="*/ 9 w 41"/>
                <a:gd name="T9" fmla="*/ 5 h 22"/>
                <a:gd name="T10" fmla="*/ 7 w 41"/>
                <a:gd name="T11" fmla="*/ 5 h 22"/>
                <a:gd name="T12" fmla="*/ 5 w 41"/>
                <a:gd name="T13" fmla="*/ 5 h 22"/>
                <a:gd name="T14" fmla="*/ 3 w 41"/>
                <a:gd name="T15" fmla="*/ 5 h 22"/>
                <a:gd name="T16" fmla="*/ 1 w 41"/>
                <a:gd name="T17" fmla="*/ 4 h 22"/>
                <a:gd name="T18" fmla="*/ 0 w 41"/>
                <a:gd name="T19" fmla="*/ 3 h 22"/>
                <a:gd name="T20" fmla="*/ 0 w 41"/>
                <a:gd name="T21" fmla="*/ 3 h 22"/>
                <a:gd name="T22" fmla="*/ 0 w 41"/>
                <a:gd name="T23" fmla="*/ 2 h 22"/>
                <a:gd name="T24" fmla="*/ 0 w 41"/>
                <a:gd name="T25" fmla="*/ 1 h 22"/>
                <a:gd name="T26" fmla="*/ 1 w 41"/>
                <a:gd name="T27" fmla="*/ 0 h 22"/>
                <a:gd name="T28" fmla="*/ 3 w 41"/>
                <a:gd name="T29" fmla="*/ 0 h 22"/>
                <a:gd name="T30" fmla="*/ 4 w 41"/>
                <a:gd name="T31" fmla="*/ 0 h 22"/>
                <a:gd name="T32" fmla="*/ 6 w 41"/>
                <a:gd name="T33" fmla="*/ 0 h 22"/>
                <a:gd name="T34" fmla="*/ 7 w 41"/>
                <a:gd name="T35" fmla="*/ 0 h 22"/>
                <a:gd name="T36" fmla="*/ 8 w 41"/>
                <a:gd name="T37" fmla="*/ 1 h 22"/>
                <a:gd name="T38" fmla="*/ 10 w 41"/>
                <a:gd name="T39" fmla="*/ 1 h 22"/>
                <a:gd name="T40" fmla="*/ 11 w 41"/>
                <a:gd name="T41" fmla="*/ 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22"/>
                <a:gd name="T65" fmla="*/ 41 w 41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22">
                  <a:moveTo>
                    <a:pt x="41" y="8"/>
                  </a:moveTo>
                  <a:lnTo>
                    <a:pt x="40" y="12"/>
                  </a:lnTo>
                  <a:lnTo>
                    <a:pt x="38" y="16"/>
                  </a:lnTo>
                  <a:lnTo>
                    <a:pt x="36" y="19"/>
                  </a:lnTo>
                  <a:lnTo>
                    <a:pt x="32" y="22"/>
                  </a:lnTo>
                  <a:lnTo>
                    <a:pt x="26" y="20"/>
                  </a:lnTo>
                  <a:lnTo>
                    <a:pt x="18" y="20"/>
                  </a:lnTo>
                  <a:lnTo>
                    <a:pt x="10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1" y="3"/>
                  </a:lnTo>
                  <a:lnTo>
                    <a:pt x="37" y="5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0" name="Freeform 359"/>
            <p:cNvSpPr>
              <a:spLocks/>
            </p:cNvSpPr>
            <p:nvPr/>
          </p:nvSpPr>
          <p:spPr bwMode="auto">
            <a:xfrm>
              <a:off x="2104" y="1144"/>
              <a:ext cx="3" cy="4"/>
            </a:xfrm>
            <a:custGeom>
              <a:avLst/>
              <a:gdLst>
                <a:gd name="T0" fmla="*/ 3 w 14"/>
                <a:gd name="T1" fmla="*/ 4 h 20"/>
                <a:gd name="T2" fmla="*/ 2 w 14"/>
                <a:gd name="T3" fmla="*/ 4 h 20"/>
                <a:gd name="T4" fmla="*/ 1 w 14"/>
                <a:gd name="T5" fmla="*/ 3 h 20"/>
                <a:gd name="T6" fmla="*/ 0 w 14"/>
                <a:gd name="T7" fmla="*/ 2 h 20"/>
                <a:gd name="T8" fmla="*/ 0 w 14"/>
                <a:gd name="T9" fmla="*/ 2 h 20"/>
                <a:gd name="T10" fmla="*/ 1 w 14"/>
                <a:gd name="T11" fmla="*/ 0 h 20"/>
                <a:gd name="T12" fmla="*/ 2 w 14"/>
                <a:gd name="T13" fmla="*/ 1 h 20"/>
                <a:gd name="T14" fmla="*/ 3 w 14"/>
                <a:gd name="T15" fmla="*/ 2 h 20"/>
                <a:gd name="T16" fmla="*/ 3 w 14"/>
                <a:gd name="T17" fmla="*/ 3 h 20"/>
                <a:gd name="T18" fmla="*/ 3 w 14"/>
                <a:gd name="T19" fmla="*/ 4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0"/>
                <a:gd name="T32" fmla="*/ 14 w 1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0">
                  <a:moveTo>
                    <a:pt x="14" y="20"/>
                  </a:moveTo>
                  <a:lnTo>
                    <a:pt x="10" y="18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lnTo>
                    <a:pt x="8" y="5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1" name="Freeform 360"/>
            <p:cNvSpPr>
              <a:spLocks/>
            </p:cNvSpPr>
            <p:nvPr/>
          </p:nvSpPr>
          <p:spPr bwMode="auto">
            <a:xfrm>
              <a:off x="2195" y="1145"/>
              <a:ext cx="4" cy="2"/>
            </a:xfrm>
            <a:custGeom>
              <a:avLst/>
              <a:gdLst>
                <a:gd name="T0" fmla="*/ 2 w 13"/>
                <a:gd name="T1" fmla="*/ 2 h 9"/>
                <a:gd name="T2" fmla="*/ 0 w 13"/>
                <a:gd name="T3" fmla="*/ 1 h 9"/>
                <a:gd name="T4" fmla="*/ 1 w 13"/>
                <a:gd name="T5" fmla="*/ 1 h 9"/>
                <a:gd name="T6" fmla="*/ 2 w 13"/>
                <a:gd name="T7" fmla="*/ 0 h 9"/>
                <a:gd name="T8" fmla="*/ 3 w 13"/>
                <a:gd name="T9" fmla="*/ 0 h 9"/>
                <a:gd name="T10" fmla="*/ 4 w 13"/>
                <a:gd name="T11" fmla="*/ 1 h 9"/>
                <a:gd name="T12" fmla="*/ 2 w 13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9"/>
                <a:gd name="T23" fmla="*/ 13 w 1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9">
                  <a:moveTo>
                    <a:pt x="8" y="9"/>
                  </a:moveTo>
                  <a:lnTo>
                    <a:pt x="0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2" name="Freeform 361"/>
            <p:cNvSpPr>
              <a:spLocks/>
            </p:cNvSpPr>
            <p:nvPr/>
          </p:nvSpPr>
          <p:spPr bwMode="auto">
            <a:xfrm>
              <a:off x="2097" y="1148"/>
              <a:ext cx="5" cy="6"/>
            </a:xfrm>
            <a:custGeom>
              <a:avLst/>
              <a:gdLst>
                <a:gd name="T0" fmla="*/ 5 w 20"/>
                <a:gd name="T1" fmla="*/ 4 h 24"/>
                <a:gd name="T2" fmla="*/ 3 w 20"/>
                <a:gd name="T3" fmla="*/ 6 h 24"/>
                <a:gd name="T4" fmla="*/ 0 w 20"/>
                <a:gd name="T5" fmla="*/ 3 h 24"/>
                <a:gd name="T6" fmla="*/ 3 w 20"/>
                <a:gd name="T7" fmla="*/ 0 h 24"/>
                <a:gd name="T8" fmla="*/ 3 w 20"/>
                <a:gd name="T9" fmla="*/ 1 h 24"/>
                <a:gd name="T10" fmla="*/ 4 w 20"/>
                <a:gd name="T11" fmla="*/ 2 h 24"/>
                <a:gd name="T12" fmla="*/ 5 w 20"/>
                <a:gd name="T13" fmla="*/ 3 h 24"/>
                <a:gd name="T14" fmla="*/ 5 w 20"/>
                <a:gd name="T15" fmla="*/ 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4"/>
                <a:gd name="T26" fmla="*/ 20 w 2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4">
                  <a:moveTo>
                    <a:pt x="20" y="15"/>
                  </a:moveTo>
                  <a:lnTo>
                    <a:pt x="10" y="24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13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3" name="Freeform 362"/>
            <p:cNvSpPr>
              <a:spLocks/>
            </p:cNvSpPr>
            <p:nvPr/>
          </p:nvSpPr>
          <p:spPr bwMode="auto">
            <a:xfrm>
              <a:off x="2400" y="1151"/>
              <a:ext cx="3" cy="3"/>
            </a:xfrm>
            <a:custGeom>
              <a:avLst/>
              <a:gdLst>
                <a:gd name="T0" fmla="*/ 3 w 14"/>
                <a:gd name="T1" fmla="*/ 0 h 14"/>
                <a:gd name="T2" fmla="*/ 3 w 14"/>
                <a:gd name="T3" fmla="*/ 2 h 14"/>
                <a:gd name="T4" fmla="*/ 2 w 14"/>
                <a:gd name="T5" fmla="*/ 3 h 14"/>
                <a:gd name="T6" fmla="*/ 0 w 14"/>
                <a:gd name="T7" fmla="*/ 2 h 14"/>
                <a:gd name="T8" fmla="*/ 0 w 14"/>
                <a:gd name="T9" fmla="*/ 0 h 14"/>
                <a:gd name="T10" fmla="*/ 3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14" y="0"/>
                  </a:moveTo>
                  <a:lnTo>
                    <a:pt x="14" y="11"/>
                  </a:lnTo>
                  <a:lnTo>
                    <a:pt x="8" y="14"/>
                  </a:lnTo>
                  <a:lnTo>
                    <a:pt x="0" y="9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4" name="Freeform 363"/>
            <p:cNvSpPr>
              <a:spLocks/>
            </p:cNvSpPr>
            <p:nvPr/>
          </p:nvSpPr>
          <p:spPr bwMode="auto">
            <a:xfrm>
              <a:off x="2408" y="1151"/>
              <a:ext cx="4" cy="4"/>
            </a:xfrm>
            <a:custGeom>
              <a:avLst/>
              <a:gdLst>
                <a:gd name="T0" fmla="*/ 4 w 17"/>
                <a:gd name="T1" fmla="*/ 0 h 18"/>
                <a:gd name="T2" fmla="*/ 3 w 17"/>
                <a:gd name="T3" fmla="*/ 2 h 18"/>
                <a:gd name="T4" fmla="*/ 3 w 17"/>
                <a:gd name="T5" fmla="*/ 3 h 18"/>
                <a:gd name="T6" fmla="*/ 2 w 17"/>
                <a:gd name="T7" fmla="*/ 4 h 18"/>
                <a:gd name="T8" fmla="*/ 0 w 17"/>
                <a:gd name="T9" fmla="*/ 4 h 18"/>
                <a:gd name="T10" fmla="*/ 1 w 17"/>
                <a:gd name="T11" fmla="*/ 0 h 18"/>
                <a:gd name="T12" fmla="*/ 2 w 17"/>
                <a:gd name="T13" fmla="*/ 0 h 18"/>
                <a:gd name="T14" fmla="*/ 2 w 17"/>
                <a:gd name="T15" fmla="*/ 0 h 18"/>
                <a:gd name="T16" fmla="*/ 3 w 17"/>
                <a:gd name="T17" fmla="*/ 0 h 18"/>
                <a:gd name="T18" fmla="*/ 4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17" y="2"/>
                  </a:moveTo>
                  <a:lnTo>
                    <a:pt x="13" y="7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0" y="17"/>
                  </a:lnTo>
                  <a:lnTo>
                    <a:pt x="4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5" name="Freeform 364"/>
            <p:cNvSpPr>
              <a:spLocks/>
            </p:cNvSpPr>
            <p:nvPr/>
          </p:nvSpPr>
          <p:spPr bwMode="auto">
            <a:xfrm>
              <a:off x="2256" y="1151"/>
              <a:ext cx="8" cy="5"/>
            </a:xfrm>
            <a:custGeom>
              <a:avLst/>
              <a:gdLst>
                <a:gd name="T0" fmla="*/ 8 w 29"/>
                <a:gd name="T1" fmla="*/ 3 h 19"/>
                <a:gd name="T2" fmla="*/ 8 w 29"/>
                <a:gd name="T3" fmla="*/ 3 h 19"/>
                <a:gd name="T4" fmla="*/ 8 w 29"/>
                <a:gd name="T5" fmla="*/ 4 h 19"/>
                <a:gd name="T6" fmla="*/ 7 w 29"/>
                <a:gd name="T7" fmla="*/ 5 h 19"/>
                <a:gd name="T8" fmla="*/ 7 w 29"/>
                <a:gd name="T9" fmla="*/ 5 h 19"/>
                <a:gd name="T10" fmla="*/ 5 w 29"/>
                <a:gd name="T11" fmla="*/ 5 h 19"/>
                <a:gd name="T12" fmla="*/ 3 w 29"/>
                <a:gd name="T13" fmla="*/ 5 h 19"/>
                <a:gd name="T14" fmla="*/ 1 w 29"/>
                <a:gd name="T15" fmla="*/ 4 h 19"/>
                <a:gd name="T16" fmla="*/ 0 w 29"/>
                <a:gd name="T17" fmla="*/ 3 h 19"/>
                <a:gd name="T18" fmla="*/ 0 w 29"/>
                <a:gd name="T19" fmla="*/ 2 h 19"/>
                <a:gd name="T20" fmla="*/ 1 w 29"/>
                <a:gd name="T21" fmla="*/ 1 h 19"/>
                <a:gd name="T22" fmla="*/ 1 w 29"/>
                <a:gd name="T23" fmla="*/ 1 h 19"/>
                <a:gd name="T24" fmla="*/ 2 w 29"/>
                <a:gd name="T25" fmla="*/ 0 h 19"/>
                <a:gd name="T26" fmla="*/ 4 w 29"/>
                <a:gd name="T27" fmla="*/ 0 h 19"/>
                <a:gd name="T28" fmla="*/ 6 w 29"/>
                <a:gd name="T29" fmla="*/ 1 h 19"/>
                <a:gd name="T30" fmla="*/ 7 w 29"/>
                <a:gd name="T31" fmla="*/ 1 h 19"/>
                <a:gd name="T32" fmla="*/ 8 w 29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19"/>
                <a:gd name="T53" fmla="*/ 29 w 2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19">
                  <a:moveTo>
                    <a:pt x="29" y="11"/>
                  </a:moveTo>
                  <a:lnTo>
                    <a:pt x="28" y="13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0" y="18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6" name="Freeform 365"/>
            <p:cNvSpPr>
              <a:spLocks/>
            </p:cNvSpPr>
            <p:nvPr/>
          </p:nvSpPr>
          <p:spPr bwMode="auto">
            <a:xfrm>
              <a:off x="2391" y="1151"/>
              <a:ext cx="3" cy="5"/>
            </a:xfrm>
            <a:custGeom>
              <a:avLst/>
              <a:gdLst>
                <a:gd name="T0" fmla="*/ 3 w 15"/>
                <a:gd name="T1" fmla="*/ 0 h 18"/>
                <a:gd name="T2" fmla="*/ 2 w 15"/>
                <a:gd name="T3" fmla="*/ 1 h 18"/>
                <a:gd name="T4" fmla="*/ 3 w 15"/>
                <a:gd name="T5" fmla="*/ 2 h 18"/>
                <a:gd name="T6" fmla="*/ 3 w 15"/>
                <a:gd name="T7" fmla="*/ 3 h 18"/>
                <a:gd name="T8" fmla="*/ 3 w 15"/>
                <a:gd name="T9" fmla="*/ 4 h 18"/>
                <a:gd name="T10" fmla="*/ 3 w 15"/>
                <a:gd name="T11" fmla="*/ 4 h 18"/>
                <a:gd name="T12" fmla="*/ 2 w 15"/>
                <a:gd name="T13" fmla="*/ 5 h 18"/>
                <a:gd name="T14" fmla="*/ 2 w 15"/>
                <a:gd name="T15" fmla="*/ 5 h 18"/>
                <a:gd name="T16" fmla="*/ 1 w 15"/>
                <a:gd name="T17" fmla="*/ 5 h 18"/>
                <a:gd name="T18" fmla="*/ 1 w 15"/>
                <a:gd name="T19" fmla="*/ 4 h 18"/>
                <a:gd name="T20" fmla="*/ 0 w 15"/>
                <a:gd name="T21" fmla="*/ 3 h 18"/>
                <a:gd name="T22" fmla="*/ 0 w 15"/>
                <a:gd name="T23" fmla="*/ 2 h 18"/>
                <a:gd name="T24" fmla="*/ 0 w 15"/>
                <a:gd name="T25" fmla="*/ 1 h 18"/>
                <a:gd name="T26" fmla="*/ 0 w 15"/>
                <a:gd name="T27" fmla="*/ 1 h 18"/>
                <a:gd name="T28" fmla="*/ 1 w 15"/>
                <a:gd name="T29" fmla="*/ 0 h 18"/>
                <a:gd name="T30" fmla="*/ 2 w 15"/>
                <a:gd name="T31" fmla="*/ 0 h 18"/>
                <a:gd name="T32" fmla="*/ 3 w 15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13" y="0"/>
                  </a:moveTo>
                  <a:lnTo>
                    <a:pt x="12" y="3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1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7" name="Freeform 366"/>
            <p:cNvSpPr>
              <a:spLocks/>
            </p:cNvSpPr>
            <p:nvPr/>
          </p:nvSpPr>
          <p:spPr bwMode="auto">
            <a:xfrm>
              <a:off x="2204" y="1152"/>
              <a:ext cx="3" cy="2"/>
            </a:xfrm>
            <a:custGeom>
              <a:avLst/>
              <a:gdLst>
                <a:gd name="T0" fmla="*/ 3 w 11"/>
                <a:gd name="T1" fmla="*/ 1 h 8"/>
                <a:gd name="T2" fmla="*/ 2 w 11"/>
                <a:gd name="T3" fmla="*/ 1 h 8"/>
                <a:gd name="T4" fmla="*/ 1 w 11"/>
                <a:gd name="T5" fmla="*/ 2 h 8"/>
                <a:gd name="T6" fmla="*/ 0 w 11"/>
                <a:gd name="T7" fmla="*/ 2 h 8"/>
                <a:gd name="T8" fmla="*/ 0 w 11"/>
                <a:gd name="T9" fmla="*/ 1 h 8"/>
                <a:gd name="T10" fmla="*/ 2 w 11"/>
                <a:gd name="T11" fmla="*/ 0 h 8"/>
                <a:gd name="T12" fmla="*/ 3 w 11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8"/>
                <a:gd name="T23" fmla="*/ 11 w 1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8">
                  <a:moveTo>
                    <a:pt x="11" y="5"/>
                  </a:moveTo>
                  <a:lnTo>
                    <a:pt x="8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8" name="Freeform 367"/>
            <p:cNvSpPr>
              <a:spLocks/>
            </p:cNvSpPr>
            <p:nvPr/>
          </p:nvSpPr>
          <p:spPr bwMode="auto">
            <a:xfrm>
              <a:off x="2415" y="1152"/>
              <a:ext cx="4" cy="4"/>
            </a:xfrm>
            <a:custGeom>
              <a:avLst/>
              <a:gdLst>
                <a:gd name="T0" fmla="*/ 4 w 18"/>
                <a:gd name="T1" fmla="*/ 0 h 15"/>
                <a:gd name="T2" fmla="*/ 3 w 18"/>
                <a:gd name="T3" fmla="*/ 2 h 15"/>
                <a:gd name="T4" fmla="*/ 2 w 18"/>
                <a:gd name="T5" fmla="*/ 3 h 15"/>
                <a:gd name="T6" fmla="*/ 1 w 18"/>
                <a:gd name="T7" fmla="*/ 4 h 15"/>
                <a:gd name="T8" fmla="*/ 0 w 18"/>
                <a:gd name="T9" fmla="*/ 3 h 15"/>
                <a:gd name="T10" fmla="*/ 1 w 18"/>
                <a:gd name="T11" fmla="*/ 3 h 15"/>
                <a:gd name="T12" fmla="*/ 1 w 18"/>
                <a:gd name="T13" fmla="*/ 2 h 15"/>
                <a:gd name="T14" fmla="*/ 1 w 18"/>
                <a:gd name="T15" fmla="*/ 1 h 15"/>
                <a:gd name="T16" fmla="*/ 1 w 18"/>
                <a:gd name="T17" fmla="*/ 0 h 15"/>
                <a:gd name="T18" fmla="*/ 2 w 18"/>
                <a:gd name="T19" fmla="*/ 0 h 15"/>
                <a:gd name="T20" fmla="*/ 3 w 18"/>
                <a:gd name="T21" fmla="*/ 0 h 15"/>
                <a:gd name="T22" fmla="*/ 3 w 18"/>
                <a:gd name="T23" fmla="*/ 1 h 15"/>
                <a:gd name="T24" fmla="*/ 4 w 18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5"/>
                <a:gd name="T41" fmla="*/ 18 w 18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5">
                  <a:moveTo>
                    <a:pt x="18" y="1"/>
                  </a:moveTo>
                  <a:lnTo>
                    <a:pt x="15" y="6"/>
                  </a:lnTo>
                  <a:lnTo>
                    <a:pt x="10" y="12"/>
                  </a:lnTo>
                  <a:lnTo>
                    <a:pt x="6" y="15"/>
                  </a:lnTo>
                  <a:lnTo>
                    <a:pt x="0" y="13"/>
                  </a:lnTo>
                  <a:lnTo>
                    <a:pt x="3" y="11"/>
                  </a:lnTo>
                  <a:lnTo>
                    <a:pt x="4" y="8"/>
                  </a:lnTo>
                  <a:lnTo>
                    <a:pt x="5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9" name="Freeform 368"/>
            <p:cNvSpPr>
              <a:spLocks/>
            </p:cNvSpPr>
            <p:nvPr/>
          </p:nvSpPr>
          <p:spPr bwMode="auto">
            <a:xfrm>
              <a:off x="2084" y="1153"/>
              <a:ext cx="118" cy="136"/>
            </a:xfrm>
            <a:custGeom>
              <a:avLst/>
              <a:gdLst>
                <a:gd name="T0" fmla="*/ 92 w 471"/>
                <a:gd name="T1" fmla="*/ 3 h 545"/>
                <a:gd name="T2" fmla="*/ 96 w 471"/>
                <a:gd name="T3" fmla="*/ 11 h 545"/>
                <a:gd name="T4" fmla="*/ 90 w 471"/>
                <a:gd name="T5" fmla="*/ 9 h 545"/>
                <a:gd name="T6" fmla="*/ 85 w 471"/>
                <a:gd name="T7" fmla="*/ 7 h 545"/>
                <a:gd name="T8" fmla="*/ 76 w 471"/>
                <a:gd name="T9" fmla="*/ 4 h 545"/>
                <a:gd name="T10" fmla="*/ 69 w 471"/>
                <a:gd name="T11" fmla="*/ 4 h 545"/>
                <a:gd name="T12" fmla="*/ 77 w 471"/>
                <a:gd name="T13" fmla="*/ 6 h 545"/>
                <a:gd name="T14" fmla="*/ 90 w 471"/>
                <a:gd name="T15" fmla="*/ 13 h 545"/>
                <a:gd name="T16" fmla="*/ 88 w 471"/>
                <a:gd name="T17" fmla="*/ 15 h 545"/>
                <a:gd name="T18" fmla="*/ 79 w 471"/>
                <a:gd name="T19" fmla="*/ 13 h 545"/>
                <a:gd name="T20" fmla="*/ 70 w 471"/>
                <a:gd name="T21" fmla="*/ 10 h 545"/>
                <a:gd name="T22" fmla="*/ 75 w 471"/>
                <a:gd name="T23" fmla="*/ 14 h 545"/>
                <a:gd name="T24" fmla="*/ 87 w 471"/>
                <a:gd name="T25" fmla="*/ 20 h 545"/>
                <a:gd name="T26" fmla="*/ 83 w 471"/>
                <a:gd name="T27" fmla="*/ 22 h 545"/>
                <a:gd name="T28" fmla="*/ 78 w 471"/>
                <a:gd name="T29" fmla="*/ 21 h 545"/>
                <a:gd name="T30" fmla="*/ 70 w 471"/>
                <a:gd name="T31" fmla="*/ 18 h 545"/>
                <a:gd name="T32" fmla="*/ 64 w 471"/>
                <a:gd name="T33" fmla="*/ 17 h 545"/>
                <a:gd name="T34" fmla="*/ 72 w 471"/>
                <a:gd name="T35" fmla="*/ 20 h 545"/>
                <a:gd name="T36" fmla="*/ 82 w 471"/>
                <a:gd name="T37" fmla="*/ 25 h 545"/>
                <a:gd name="T38" fmla="*/ 80 w 471"/>
                <a:gd name="T39" fmla="*/ 27 h 545"/>
                <a:gd name="T40" fmla="*/ 80 w 471"/>
                <a:gd name="T41" fmla="*/ 28 h 545"/>
                <a:gd name="T42" fmla="*/ 72 w 471"/>
                <a:gd name="T43" fmla="*/ 25 h 545"/>
                <a:gd name="T44" fmla="*/ 66 w 471"/>
                <a:gd name="T45" fmla="*/ 24 h 545"/>
                <a:gd name="T46" fmla="*/ 70 w 471"/>
                <a:gd name="T47" fmla="*/ 26 h 545"/>
                <a:gd name="T48" fmla="*/ 77 w 471"/>
                <a:gd name="T49" fmla="*/ 30 h 545"/>
                <a:gd name="T50" fmla="*/ 72 w 471"/>
                <a:gd name="T51" fmla="*/ 33 h 545"/>
                <a:gd name="T52" fmla="*/ 67 w 471"/>
                <a:gd name="T53" fmla="*/ 31 h 545"/>
                <a:gd name="T54" fmla="*/ 68 w 471"/>
                <a:gd name="T55" fmla="*/ 33 h 545"/>
                <a:gd name="T56" fmla="*/ 66 w 471"/>
                <a:gd name="T57" fmla="*/ 38 h 545"/>
                <a:gd name="T58" fmla="*/ 53 w 471"/>
                <a:gd name="T59" fmla="*/ 39 h 545"/>
                <a:gd name="T60" fmla="*/ 42 w 471"/>
                <a:gd name="T61" fmla="*/ 49 h 545"/>
                <a:gd name="T62" fmla="*/ 39 w 471"/>
                <a:gd name="T63" fmla="*/ 70 h 545"/>
                <a:gd name="T64" fmla="*/ 50 w 471"/>
                <a:gd name="T65" fmla="*/ 86 h 545"/>
                <a:gd name="T66" fmla="*/ 63 w 471"/>
                <a:gd name="T67" fmla="*/ 89 h 545"/>
                <a:gd name="T68" fmla="*/ 75 w 471"/>
                <a:gd name="T69" fmla="*/ 81 h 545"/>
                <a:gd name="T70" fmla="*/ 83 w 471"/>
                <a:gd name="T71" fmla="*/ 75 h 545"/>
                <a:gd name="T72" fmla="*/ 89 w 471"/>
                <a:gd name="T73" fmla="*/ 74 h 545"/>
                <a:gd name="T74" fmla="*/ 88 w 471"/>
                <a:gd name="T75" fmla="*/ 81 h 545"/>
                <a:gd name="T76" fmla="*/ 86 w 471"/>
                <a:gd name="T77" fmla="*/ 88 h 545"/>
                <a:gd name="T78" fmla="*/ 98 w 471"/>
                <a:gd name="T79" fmla="*/ 75 h 545"/>
                <a:gd name="T80" fmla="*/ 95 w 471"/>
                <a:gd name="T81" fmla="*/ 87 h 545"/>
                <a:gd name="T82" fmla="*/ 101 w 471"/>
                <a:gd name="T83" fmla="*/ 76 h 545"/>
                <a:gd name="T84" fmla="*/ 103 w 471"/>
                <a:gd name="T85" fmla="*/ 86 h 545"/>
                <a:gd name="T86" fmla="*/ 104 w 471"/>
                <a:gd name="T87" fmla="*/ 89 h 545"/>
                <a:gd name="T88" fmla="*/ 108 w 471"/>
                <a:gd name="T89" fmla="*/ 78 h 545"/>
                <a:gd name="T90" fmla="*/ 109 w 471"/>
                <a:gd name="T91" fmla="*/ 87 h 545"/>
                <a:gd name="T92" fmla="*/ 114 w 471"/>
                <a:gd name="T93" fmla="*/ 79 h 545"/>
                <a:gd name="T94" fmla="*/ 113 w 471"/>
                <a:gd name="T95" fmla="*/ 94 h 545"/>
                <a:gd name="T96" fmla="*/ 106 w 471"/>
                <a:gd name="T97" fmla="*/ 103 h 545"/>
                <a:gd name="T98" fmla="*/ 97 w 471"/>
                <a:gd name="T99" fmla="*/ 116 h 545"/>
                <a:gd name="T100" fmla="*/ 84 w 471"/>
                <a:gd name="T101" fmla="*/ 127 h 545"/>
                <a:gd name="T102" fmla="*/ 66 w 471"/>
                <a:gd name="T103" fmla="*/ 134 h 545"/>
                <a:gd name="T104" fmla="*/ 56 w 471"/>
                <a:gd name="T105" fmla="*/ 136 h 545"/>
                <a:gd name="T106" fmla="*/ 36 w 471"/>
                <a:gd name="T107" fmla="*/ 133 h 545"/>
                <a:gd name="T108" fmla="*/ 20 w 471"/>
                <a:gd name="T109" fmla="*/ 121 h 545"/>
                <a:gd name="T110" fmla="*/ 8 w 471"/>
                <a:gd name="T111" fmla="*/ 106 h 545"/>
                <a:gd name="T112" fmla="*/ 5 w 471"/>
                <a:gd name="T113" fmla="*/ 47 h 545"/>
                <a:gd name="T114" fmla="*/ 25 w 471"/>
                <a:gd name="T115" fmla="*/ 16 h 545"/>
                <a:gd name="T116" fmla="*/ 49 w 471"/>
                <a:gd name="T117" fmla="*/ 3 h 545"/>
                <a:gd name="T118" fmla="*/ 64 w 471"/>
                <a:gd name="T119" fmla="*/ 0 h 545"/>
                <a:gd name="T120" fmla="*/ 79 w 471"/>
                <a:gd name="T121" fmla="*/ 1 h 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1"/>
                <a:gd name="T184" fmla="*/ 0 h 545"/>
                <a:gd name="T185" fmla="*/ 471 w 471"/>
                <a:gd name="T186" fmla="*/ 545 h 5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1" h="545">
                  <a:moveTo>
                    <a:pt x="361" y="21"/>
                  </a:moveTo>
                  <a:lnTo>
                    <a:pt x="363" y="18"/>
                  </a:lnTo>
                  <a:lnTo>
                    <a:pt x="363" y="14"/>
                  </a:lnTo>
                  <a:lnTo>
                    <a:pt x="364" y="13"/>
                  </a:lnTo>
                  <a:lnTo>
                    <a:pt x="368" y="13"/>
                  </a:lnTo>
                  <a:lnTo>
                    <a:pt x="371" y="21"/>
                  </a:lnTo>
                  <a:lnTo>
                    <a:pt x="377" y="28"/>
                  </a:lnTo>
                  <a:lnTo>
                    <a:pt x="384" y="35"/>
                  </a:lnTo>
                  <a:lnTo>
                    <a:pt x="389" y="43"/>
                  </a:lnTo>
                  <a:lnTo>
                    <a:pt x="384" y="46"/>
                  </a:lnTo>
                  <a:lnTo>
                    <a:pt x="380" y="47"/>
                  </a:lnTo>
                  <a:lnTo>
                    <a:pt x="376" y="46"/>
                  </a:lnTo>
                  <a:lnTo>
                    <a:pt x="370" y="43"/>
                  </a:lnTo>
                  <a:lnTo>
                    <a:pt x="366" y="40"/>
                  </a:lnTo>
                  <a:lnTo>
                    <a:pt x="360" y="37"/>
                  </a:lnTo>
                  <a:lnTo>
                    <a:pt x="356" y="37"/>
                  </a:lnTo>
                  <a:lnTo>
                    <a:pt x="351" y="38"/>
                  </a:lnTo>
                  <a:lnTo>
                    <a:pt x="347" y="33"/>
                  </a:lnTo>
                  <a:lnTo>
                    <a:pt x="343" y="31"/>
                  </a:lnTo>
                  <a:lnTo>
                    <a:pt x="338" y="30"/>
                  </a:lnTo>
                  <a:lnTo>
                    <a:pt x="332" y="27"/>
                  </a:lnTo>
                  <a:lnTo>
                    <a:pt x="326" y="24"/>
                  </a:lnTo>
                  <a:lnTo>
                    <a:pt x="318" y="21"/>
                  </a:lnTo>
                  <a:lnTo>
                    <a:pt x="312" y="18"/>
                  </a:lnTo>
                  <a:lnTo>
                    <a:pt x="304" y="16"/>
                  </a:lnTo>
                  <a:lnTo>
                    <a:pt x="297" y="14"/>
                  </a:lnTo>
                  <a:lnTo>
                    <a:pt x="289" y="13"/>
                  </a:lnTo>
                  <a:lnTo>
                    <a:pt x="281" y="12"/>
                  </a:lnTo>
                  <a:lnTo>
                    <a:pt x="274" y="12"/>
                  </a:lnTo>
                  <a:lnTo>
                    <a:pt x="275" y="16"/>
                  </a:lnTo>
                  <a:lnTo>
                    <a:pt x="277" y="18"/>
                  </a:lnTo>
                  <a:lnTo>
                    <a:pt x="280" y="20"/>
                  </a:lnTo>
                  <a:lnTo>
                    <a:pt x="284" y="21"/>
                  </a:lnTo>
                  <a:lnTo>
                    <a:pt x="295" y="23"/>
                  </a:lnTo>
                  <a:lnTo>
                    <a:pt x="306" y="26"/>
                  </a:lnTo>
                  <a:lnTo>
                    <a:pt x="318" y="31"/>
                  </a:lnTo>
                  <a:lnTo>
                    <a:pt x="328" y="36"/>
                  </a:lnTo>
                  <a:lnTo>
                    <a:pt x="339" y="41"/>
                  </a:lnTo>
                  <a:lnTo>
                    <a:pt x="348" y="48"/>
                  </a:lnTo>
                  <a:lnTo>
                    <a:pt x="358" y="54"/>
                  </a:lnTo>
                  <a:lnTo>
                    <a:pt x="368" y="61"/>
                  </a:lnTo>
                  <a:lnTo>
                    <a:pt x="366" y="60"/>
                  </a:lnTo>
                  <a:lnTo>
                    <a:pt x="363" y="67"/>
                  </a:lnTo>
                  <a:lnTo>
                    <a:pt x="356" y="65"/>
                  </a:lnTo>
                  <a:lnTo>
                    <a:pt x="350" y="60"/>
                  </a:lnTo>
                  <a:lnTo>
                    <a:pt x="342" y="58"/>
                  </a:lnTo>
                  <a:lnTo>
                    <a:pt x="335" y="61"/>
                  </a:lnTo>
                  <a:lnTo>
                    <a:pt x="329" y="58"/>
                  </a:lnTo>
                  <a:lnTo>
                    <a:pt x="321" y="54"/>
                  </a:lnTo>
                  <a:lnTo>
                    <a:pt x="315" y="51"/>
                  </a:lnTo>
                  <a:lnTo>
                    <a:pt x="308" y="48"/>
                  </a:lnTo>
                  <a:lnTo>
                    <a:pt x="302" y="46"/>
                  </a:lnTo>
                  <a:lnTo>
                    <a:pt x="294" y="43"/>
                  </a:lnTo>
                  <a:lnTo>
                    <a:pt x="288" y="40"/>
                  </a:lnTo>
                  <a:lnTo>
                    <a:pt x="280" y="39"/>
                  </a:lnTo>
                  <a:lnTo>
                    <a:pt x="275" y="45"/>
                  </a:lnTo>
                  <a:lnTo>
                    <a:pt x="280" y="49"/>
                  </a:lnTo>
                  <a:lnTo>
                    <a:pt x="286" y="51"/>
                  </a:lnTo>
                  <a:lnTo>
                    <a:pt x="292" y="53"/>
                  </a:lnTo>
                  <a:lnTo>
                    <a:pt x="299" y="56"/>
                  </a:lnTo>
                  <a:lnTo>
                    <a:pt x="305" y="58"/>
                  </a:lnTo>
                  <a:lnTo>
                    <a:pt x="312" y="60"/>
                  </a:lnTo>
                  <a:lnTo>
                    <a:pt x="318" y="62"/>
                  </a:lnTo>
                  <a:lnTo>
                    <a:pt x="324" y="65"/>
                  </a:lnTo>
                  <a:lnTo>
                    <a:pt x="348" y="80"/>
                  </a:lnTo>
                  <a:lnTo>
                    <a:pt x="344" y="86"/>
                  </a:lnTo>
                  <a:lnTo>
                    <a:pt x="345" y="87"/>
                  </a:lnTo>
                  <a:lnTo>
                    <a:pt x="342" y="89"/>
                  </a:lnTo>
                  <a:lnTo>
                    <a:pt x="338" y="88"/>
                  </a:lnTo>
                  <a:lnTo>
                    <a:pt x="333" y="87"/>
                  </a:lnTo>
                  <a:lnTo>
                    <a:pt x="329" y="85"/>
                  </a:lnTo>
                  <a:lnTo>
                    <a:pt x="326" y="83"/>
                  </a:lnTo>
                  <a:lnTo>
                    <a:pt x="321" y="80"/>
                  </a:lnTo>
                  <a:lnTo>
                    <a:pt x="317" y="80"/>
                  </a:lnTo>
                  <a:lnTo>
                    <a:pt x="313" y="83"/>
                  </a:lnTo>
                  <a:lnTo>
                    <a:pt x="307" y="79"/>
                  </a:lnTo>
                  <a:lnTo>
                    <a:pt x="301" y="76"/>
                  </a:lnTo>
                  <a:lnTo>
                    <a:pt x="294" y="74"/>
                  </a:lnTo>
                  <a:lnTo>
                    <a:pt x="287" y="72"/>
                  </a:lnTo>
                  <a:lnTo>
                    <a:pt x="280" y="71"/>
                  </a:lnTo>
                  <a:lnTo>
                    <a:pt x="273" y="69"/>
                  </a:lnTo>
                  <a:lnTo>
                    <a:pt x="266" y="67"/>
                  </a:lnTo>
                  <a:lnTo>
                    <a:pt x="260" y="65"/>
                  </a:lnTo>
                  <a:lnTo>
                    <a:pt x="258" y="67"/>
                  </a:lnTo>
                  <a:lnTo>
                    <a:pt x="256" y="69"/>
                  </a:lnTo>
                  <a:lnTo>
                    <a:pt x="256" y="71"/>
                  </a:lnTo>
                  <a:lnTo>
                    <a:pt x="256" y="74"/>
                  </a:lnTo>
                  <a:lnTo>
                    <a:pt x="266" y="75"/>
                  </a:lnTo>
                  <a:lnTo>
                    <a:pt x="276" y="77"/>
                  </a:lnTo>
                  <a:lnTo>
                    <a:pt x="286" y="80"/>
                  </a:lnTo>
                  <a:lnTo>
                    <a:pt x="294" y="84"/>
                  </a:lnTo>
                  <a:lnTo>
                    <a:pt x="303" y="87"/>
                  </a:lnTo>
                  <a:lnTo>
                    <a:pt x="312" y="91"/>
                  </a:lnTo>
                  <a:lnTo>
                    <a:pt x="319" y="97"/>
                  </a:lnTo>
                  <a:lnTo>
                    <a:pt x="328" y="101"/>
                  </a:lnTo>
                  <a:lnTo>
                    <a:pt x="326" y="110"/>
                  </a:lnTo>
                  <a:lnTo>
                    <a:pt x="325" y="109"/>
                  </a:lnTo>
                  <a:lnTo>
                    <a:pt x="324" y="109"/>
                  </a:lnTo>
                  <a:lnTo>
                    <a:pt x="323" y="108"/>
                  </a:lnTo>
                  <a:lnTo>
                    <a:pt x="321" y="108"/>
                  </a:lnTo>
                  <a:lnTo>
                    <a:pt x="321" y="109"/>
                  </a:lnTo>
                  <a:lnTo>
                    <a:pt x="320" y="110"/>
                  </a:lnTo>
                  <a:lnTo>
                    <a:pt x="319" y="111"/>
                  </a:lnTo>
                  <a:lnTo>
                    <a:pt x="319" y="112"/>
                  </a:lnTo>
                  <a:lnTo>
                    <a:pt x="321" y="113"/>
                  </a:lnTo>
                  <a:lnTo>
                    <a:pt x="315" y="113"/>
                  </a:lnTo>
                  <a:lnTo>
                    <a:pt x="308" y="112"/>
                  </a:lnTo>
                  <a:lnTo>
                    <a:pt x="302" y="109"/>
                  </a:lnTo>
                  <a:lnTo>
                    <a:pt x="295" y="105"/>
                  </a:lnTo>
                  <a:lnTo>
                    <a:pt x="288" y="101"/>
                  </a:lnTo>
                  <a:lnTo>
                    <a:pt x="280" y="98"/>
                  </a:lnTo>
                  <a:lnTo>
                    <a:pt x="273" y="96"/>
                  </a:lnTo>
                  <a:lnTo>
                    <a:pt x="265" y="95"/>
                  </a:lnTo>
                  <a:lnTo>
                    <a:pt x="263" y="96"/>
                  </a:lnTo>
                  <a:lnTo>
                    <a:pt x="262" y="98"/>
                  </a:lnTo>
                  <a:lnTo>
                    <a:pt x="261" y="99"/>
                  </a:lnTo>
                  <a:lnTo>
                    <a:pt x="260" y="101"/>
                  </a:lnTo>
                  <a:lnTo>
                    <a:pt x="266" y="102"/>
                  </a:lnTo>
                  <a:lnTo>
                    <a:pt x="273" y="104"/>
                  </a:lnTo>
                  <a:lnTo>
                    <a:pt x="278" y="106"/>
                  </a:lnTo>
                  <a:lnTo>
                    <a:pt x="284" y="110"/>
                  </a:lnTo>
                  <a:lnTo>
                    <a:pt x="289" y="113"/>
                  </a:lnTo>
                  <a:lnTo>
                    <a:pt x="295" y="115"/>
                  </a:lnTo>
                  <a:lnTo>
                    <a:pt x="301" y="118"/>
                  </a:lnTo>
                  <a:lnTo>
                    <a:pt x="306" y="120"/>
                  </a:lnTo>
                  <a:lnTo>
                    <a:pt x="305" y="125"/>
                  </a:lnTo>
                  <a:lnTo>
                    <a:pt x="302" y="128"/>
                  </a:lnTo>
                  <a:lnTo>
                    <a:pt x="298" y="131"/>
                  </a:lnTo>
                  <a:lnTo>
                    <a:pt x="293" y="135"/>
                  </a:lnTo>
                  <a:lnTo>
                    <a:pt x="289" y="133"/>
                  </a:lnTo>
                  <a:lnTo>
                    <a:pt x="285" y="131"/>
                  </a:lnTo>
                  <a:lnTo>
                    <a:pt x="280" y="128"/>
                  </a:lnTo>
                  <a:lnTo>
                    <a:pt x="277" y="126"/>
                  </a:lnTo>
                  <a:lnTo>
                    <a:pt x="273" y="125"/>
                  </a:lnTo>
                  <a:lnTo>
                    <a:pt x="268" y="123"/>
                  </a:lnTo>
                  <a:lnTo>
                    <a:pt x="264" y="123"/>
                  </a:lnTo>
                  <a:lnTo>
                    <a:pt x="260" y="124"/>
                  </a:lnTo>
                  <a:lnTo>
                    <a:pt x="262" y="128"/>
                  </a:lnTo>
                  <a:lnTo>
                    <a:pt x="266" y="131"/>
                  </a:lnTo>
                  <a:lnTo>
                    <a:pt x="272" y="133"/>
                  </a:lnTo>
                  <a:lnTo>
                    <a:pt x="277" y="135"/>
                  </a:lnTo>
                  <a:lnTo>
                    <a:pt x="288" y="144"/>
                  </a:lnTo>
                  <a:lnTo>
                    <a:pt x="280" y="151"/>
                  </a:lnTo>
                  <a:lnTo>
                    <a:pt x="272" y="154"/>
                  </a:lnTo>
                  <a:lnTo>
                    <a:pt x="262" y="154"/>
                  </a:lnTo>
                  <a:lnTo>
                    <a:pt x="252" y="153"/>
                  </a:lnTo>
                  <a:lnTo>
                    <a:pt x="242" y="152"/>
                  </a:lnTo>
                  <a:lnTo>
                    <a:pt x="232" y="151"/>
                  </a:lnTo>
                  <a:lnTo>
                    <a:pt x="221" y="152"/>
                  </a:lnTo>
                  <a:lnTo>
                    <a:pt x="211" y="155"/>
                  </a:lnTo>
                  <a:lnTo>
                    <a:pt x="200" y="162"/>
                  </a:lnTo>
                  <a:lnTo>
                    <a:pt x="190" y="170"/>
                  </a:lnTo>
                  <a:lnTo>
                    <a:pt x="182" y="179"/>
                  </a:lnTo>
                  <a:lnTo>
                    <a:pt x="174" y="188"/>
                  </a:lnTo>
                  <a:lnTo>
                    <a:pt x="167" y="198"/>
                  </a:lnTo>
                  <a:lnTo>
                    <a:pt x="161" y="208"/>
                  </a:lnTo>
                  <a:lnTo>
                    <a:pt x="157" y="220"/>
                  </a:lnTo>
                  <a:lnTo>
                    <a:pt x="154" y="232"/>
                  </a:lnTo>
                  <a:lnTo>
                    <a:pt x="151" y="257"/>
                  </a:lnTo>
                  <a:lnTo>
                    <a:pt x="156" y="280"/>
                  </a:lnTo>
                  <a:lnTo>
                    <a:pt x="163" y="302"/>
                  </a:lnTo>
                  <a:lnTo>
                    <a:pt x="172" y="324"/>
                  </a:lnTo>
                  <a:lnTo>
                    <a:pt x="180" y="333"/>
                  </a:lnTo>
                  <a:lnTo>
                    <a:pt x="188" y="339"/>
                  </a:lnTo>
                  <a:lnTo>
                    <a:pt x="198" y="346"/>
                  </a:lnTo>
                  <a:lnTo>
                    <a:pt x="208" y="351"/>
                  </a:lnTo>
                  <a:lnTo>
                    <a:pt x="219" y="354"/>
                  </a:lnTo>
                  <a:lnTo>
                    <a:pt x="231" y="356"/>
                  </a:lnTo>
                  <a:lnTo>
                    <a:pt x="241" y="358"/>
                  </a:lnTo>
                  <a:lnTo>
                    <a:pt x="253" y="355"/>
                  </a:lnTo>
                  <a:lnTo>
                    <a:pt x="264" y="351"/>
                  </a:lnTo>
                  <a:lnTo>
                    <a:pt x="274" y="346"/>
                  </a:lnTo>
                  <a:lnTo>
                    <a:pt x="282" y="339"/>
                  </a:lnTo>
                  <a:lnTo>
                    <a:pt x="291" y="332"/>
                  </a:lnTo>
                  <a:lnTo>
                    <a:pt x="299" y="324"/>
                  </a:lnTo>
                  <a:lnTo>
                    <a:pt x="306" y="315"/>
                  </a:lnTo>
                  <a:lnTo>
                    <a:pt x="313" y="306"/>
                  </a:lnTo>
                  <a:lnTo>
                    <a:pt x="318" y="296"/>
                  </a:lnTo>
                  <a:lnTo>
                    <a:pt x="326" y="295"/>
                  </a:lnTo>
                  <a:lnTo>
                    <a:pt x="331" y="300"/>
                  </a:lnTo>
                  <a:lnTo>
                    <a:pt x="335" y="303"/>
                  </a:lnTo>
                  <a:lnTo>
                    <a:pt x="339" y="296"/>
                  </a:lnTo>
                  <a:lnTo>
                    <a:pt x="343" y="297"/>
                  </a:lnTo>
                  <a:lnTo>
                    <a:pt x="348" y="297"/>
                  </a:lnTo>
                  <a:lnTo>
                    <a:pt x="354" y="298"/>
                  </a:lnTo>
                  <a:lnTo>
                    <a:pt x="359" y="299"/>
                  </a:lnTo>
                  <a:lnTo>
                    <a:pt x="357" y="306"/>
                  </a:lnTo>
                  <a:lnTo>
                    <a:pt x="354" y="312"/>
                  </a:lnTo>
                  <a:lnTo>
                    <a:pt x="352" y="319"/>
                  </a:lnTo>
                  <a:lnTo>
                    <a:pt x="353" y="325"/>
                  </a:lnTo>
                  <a:lnTo>
                    <a:pt x="350" y="332"/>
                  </a:lnTo>
                  <a:lnTo>
                    <a:pt x="346" y="338"/>
                  </a:lnTo>
                  <a:lnTo>
                    <a:pt x="342" y="345"/>
                  </a:lnTo>
                  <a:lnTo>
                    <a:pt x="339" y="351"/>
                  </a:lnTo>
                  <a:lnTo>
                    <a:pt x="342" y="354"/>
                  </a:lnTo>
                  <a:lnTo>
                    <a:pt x="352" y="342"/>
                  </a:lnTo>
                  <a:lnTo>
                    <a:pt x="359" y="328"/>
                  </a:lnTo>
                  <a:lnTo>
                    <a:pt x="367" y="314"/>
                  </a:lnTo>
                  <a:lnTo>
                    <a:pt x="373" y="299"/>
                  </a:lnTo>
                  <a:lnTo>
                    <a:pt x="392" y="302"/>
                  </a:lnTo>
                  <a:lnTo>
                    <a:pt x="390" y="313"/>
                  </a:lnTo>
                  <a:lnTo>
                    <a:pt x="386" y="324"/>
                  </a:lnTo>
                  <a:lnTo>
                    <a:pt x="381" y="334"/>
                  </a:lnTo>
                  <a:lnTo>
                    <a:pt x="377" y="343"/>
                  </a:lnTo>
                  <a:lnTo>
                    <a:pt x="380" y="347"/>
                  </a:lnTo>
                  <a:lnTo>
                    <a:pt x="387" y="338"/>
                  </a:lnTo>
                  <a:lnTo>
                    <a:pt x="393" y="327"/>
                  </a:lnTo>
                  <a:lnTo>
                    <a:pt x="397" y="316"/>
                  </a:lnTo>
                  <a:lnTo>
                    <a:pt x="400" y="305"/>
                  </a:lnTo>
                  <a:lnTo>
                    <a:pt x="405" y="306"/>
                  </a:lnTo>
                  <a:lnTo>
                    <a:pt x="410" y="307"/>
                  </a:lnTo>
                  <a:lnTo>
                    <a:pt x="415" y="308"/>
                  </a:lnTo>
                  <a:lnTo>
                    <a:pt x="420" y="308"/>
                  </a:lnTo>
                  <a:lnTo>
                    <a:pt x="417" y="326"/>
                  </a:lnTo>
                  <a:lnTo>
                    <a:pt x="410" y="343"/>
                  </a:lnTo>
                  <a:lnTo>
                    <a:pt x="403" y="361"/>
                  </a:lnTo>
                  <a:lnTo>
                    <a:pt x="397" y="378"/>
                  </a:lnTo>
                  <a:lnTo>
                    <a:pt x="404" y="372"/>
                  </a:lnTo>
                  <a:lnTo>
                    <a:pt x="409" y="364"/>
                  </a:lnTo>
                  <a:lnTo>
                    <a:pt x="415" y="356"/>
                  </a:lnTo>
                  <a:lnTo>
                    <a:pt x="418" y="348"/>
                  </a:lnTo>
                  <a:lnTo>
                    <a:pt x="421" y="338"/>
                  </a:lnTo>
                  <a:lnTo>
                    <a:pt x="424" y="329"/>
                  </a:lnTo>
                  <a:lnTo>
                    <a:pt x="426" y="320"/>
                  </a:lnTo>
                  <a:lnTo>
                    <a:pt x="430" y="311"/>
                  </a:lnTo>
                  <a:lnTo>
                    <a:pt x="446" y="311"/>
                  </a:lnTo>
                  <a:lnTo>
                    <a:pt x="446" y="321"/>
                  </a:lnTo>
                  <a:lnTo>
                    <a:pt x="444" y="330"/>
                  </a:lnTo>
                  <a:lnTo>
                    <a:pt x="439" y="340"/>
                  </a:lnTo>
                  <a:lnTo>
                    <a:pt x="437" y="349"/>
                  </a:lnTo>
                  <a:lnTo>
                    <a:pt x="439" y="351"/>
                  </a:lnTo>
                  <a:lnTo>
                    <a:pt x="442" y="353"/>
                  </a:lnTo>
                  <a:lnTo>
                    <a:pt x="444" y="353"/>
                  </a:lnTo>
                  <a:lnTo>
                    <a:pt x="447" y="351"/>
                  </a:lnTo>
                  <a:lnTo>
                    <a:pt x="456" y="315"/>
                  </a:lnTo>
                  <a:lnTo>
                    <a:pt x="471" y="316"/>
                  </a:lnTo>
                  <a:lnTo>
                    <a:pt x="466" y="333"/>
                  </a:lnTo>
                  <a:lnTo>
                    <a:pt x="463" y="349"/>
                  </a:lnTo>
                  <a:lnTo>
                    <a:pt x="458" y="364"/>
                  </a:lnTo>
                  <a:lnTo>
                    <a:pt x="450" y="378"/>
                  </a:lnTo>
                  <a:lnTo>
                    <a:pt x="444" y="379"/>
                  </a:lnTo>
                  <a:lnTo>
                    <a:pt x="440" y="386"/>
                  </a:lnTo>
                  <a:lnTo>
                    <a:pt x="437" y="394"/>
                  </a:lnTo>
                  <a:lnTo>
                    <a:pt x="433" y="401"/>
                  </a:lnTo>
                  <a:lnTo>
                    <a:pt x="425" y="412"/>
                  </a:lnTo>
                  <a:lnTo>
                    <a:pt x="418" y="422"/>
                  </a:lnTo>
                  <a:lnTo>
                    <a:pt x="410" y="433"/>
                  </a:lnTo>
                  <a:lnTo>
                    <a:pt x="403" y="444"/>
                  </a:lnTo>
                  <a:lnTo>
                    <a:pt x="395" y="454"/>
                  </a:lnTo>
                  <a:lnTo>
                    <a:pt x="386" y="464"/>
                  </a:lnTo>
                  <a:lnTo>
                    <a:pt x="378" y="473"/>
                  </a:lnTo>
                  <a:lnTo>
                    <a:pt x="368" y="481"/>
                  </a:lnTo>
                  <a:lnTo>
                    <a:pt x="358" y="492"/>
                  </a:lnTo>
                  <a:lnTo>
                    <a:pt x="346" y="502"/>
                  </a:lnTo>
                  <a:lnTo>
                    <a:pt x="334" y="510"/>
                  </a:lnTo>
                  <a:lnTo>
                    <a:pt x="321" y="517"/>
                  </a:lnTo>
                  <a:lnTo>
                    <a:pt x="307" y="522"/>
                  </a:lnTo>
                  <a:lnTo>
                    <a:pt x="293" y="527"/>
                  </a:lnTo>
                  <a:lnTo>
                    <a:pt x="279" y="533"/>
                  </a:lnTo>
                  <a:lnTo>
                    <a:pt x="265" y="538"/>
                  </a:lnTo>
                  <a:lnTo>
                    <a:pt x="260" y="539"/>
                  </a:lnTo>
                  <a:lnTo>
                    <a:pt x="253" y="539"/>
                  </a:lnTo>
                  <a:lnTo>
                    <a:pt x="246" y="540"/>
                  </a:lnTo>
                  <a:lnTo>
                    <a:pt x="239" y="542"/>
                  </a:lnTo>
                  <a:lnTo>
                    <a:pt x="222" y="544"/>
                  </a:lnTo>
                  <a:lnTo>
                    <a:pt x="206" y="545"/>
                  </a:lnTo>
                  <a:lnTo>
                    <a:pt x="189" y="544"/>
                  </a:lnTo>
                  <a:lnTo>
                    <a:pt x="173" y="540"/>
                  </a:lnTo>
                  <a:lnTo>
                    <a:pt x="158" y="536"/>
                  </a:lnTo>
                  <a:lnTo>
                    <a:pt x="144" y="531"/>
                  </a:lnTo>
                  <a:lnTo>
                    <a:pt x="130" y="524"/>
                  </a:lnTo>
                  <a:lnTo>
                    <a:pt x="116" y="517"/>
                  </a:lnTo>
                  <a:lnTo>
                    <a:pt x="103" y="507"/>
                  </a:lnTo>
                  <a:lnTo>
                    <a:pt x="91" y="497"/>
                  </a:lnTo>
                  <a:lnTo>
                    <a:pt x="79" y="486"/>
                  </a:lnTo>
                  <a:lnTo>
                    <a:pt x="68" y="476"/>
                  </a:lnTo>
                  <a:lnTo>
                    <a:pt x="57" y="463"/>
                  </a:lnTo>
                  <a:lnTo>
                    <a:pt x="48" y="451"/>
                  </a:lnTo>
                  <a:lnTo>
                    <a:pt x="39" y="437"/>
                  </a:lnTo>
                  <a:lnTo>
                    <a:pt x="30" y="424"/>
                  </a:lnTo>
                  <a:lnTo>
                    <a:pt x="0" y="347"/>
                  </a:lnTo>
                  <a:lnTo>
                    <a:pt x="2" y="303"/>
                  </a:lnTo>
                  <a:lnTo>
                    <a:pt x="2" y="263"/>
                  </a:lnTo>
                  <a:lnTo>
                    <a:pt x="5" y="225"/>
                  </a:lnTo>
                  <a:lnTo>
                    <a:pt x="19" y="187"/>
                  </a:lnTo>
                  <a:lnTo>
                    <a:pt x="30" y="161"/>
                  </a:lnTo>
                  <a:lnTo>
                    <a:pt x="44" y="136"/>
                  </a:lnTo>
                  <a:lnTo>
                    <a:pt x="61" y="111"/>
                  </a:lnTo>
                  <a:lnTo>
                    <a:pt x="79" y="87"/>
                  </a:lnTo>
                  <a:lnTo>
                    <a:pt x="100" y="65"/>
                  </a:lnTo>
                  <a:lnTo>
                    <a:pt x="122" y="47"/>
                  </a:lnTo>
                  <a:lnTo>
                    <a:pt x="147" y="32"/>
                  </a:lnTo>
                  <a:lnTo>
                    <a:pt x="173" y="21"/>
                  </a:lnTo>
                  <a:lnTo>
                    <a:pt x="184" y="17"/>
                  </a:lnTo>
                  <a:lnTo>
                    <a:pt x="195" y="12"/>
                  </a:lnTo>
                  <a:lnTo>
                    <a:pt x="207" y="9"/>
                  </a:lnTo>
                  <a:lnTo>
                    <a:pt x="219" y="7"/>
                  </a:lnTo>
                  <a:lnTo>
                    <a:pt x="231" y="4"/>
                  </a:lnTo>
                  <a:lnTo>
                    <a:pt x="242" y="3"/>
                  </a:lnTo>
                  <a:lnTo>
                    <a:pt x="255" y="0"/>
                  </a:lnTo>
                  <a:lnTo>
                    <a:pt x="267" y="0"/>
                  </a:lnTo>
                  <a:lnTo>
                    <a:pt x="280" y="0"/>
                  </a:lnTo>
                  <a:lnTo>
                    <a:pt x="292" y="0"/>
                  </a:lnTo>
                  <a:lnTo>
                    <a:pt x="305" y="3"/>
                  </a:lnTo>
                  <a:lnTo>
                    <a:pt x="317" y="5"/>
                  </a:lnTo>
                  <a:lnTo>
                    <a:pt x="329" y="7"/>
                  </a:lnTo>
                  <a:lnTo>
                    <a:pt x="340" y="11"/>
                  </a:lnTo>
                  <a:lnTo>
                    <a:pt x="351" y="16"/>
                  </a:lnTo>
                  <a:lnTo>
                    <a:pt x="361" y="2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0" name="Freeform 369"/>
            <p:cNvSpPr>
              <a:spLocks/>
            </p:cNvSpPr>
            <p:nvPr/>
          </p:nvSpPr>
          <p:spPr bwMode="auto">
            <a:xfrm>
              <a:off x="2423" y="1153"/>
              <a:ext cx="4" cy="4"/>
            </a:xfrm>
            <a:custGeom>
              <a:avLst/>
              <a:gdLst>
                <a:gd name="T0" fmla="*/ 4 w 18"/>
                <a:gd name="T1" fmla="*/ 0 h 17"/>
                <a:gd name="T2" fmla="*/ 3 w 18"/>
                <a:gd name="T3" fmla="*/ 2 h 17"/>
                <a:gd name="T4" fmla="*/ 3 w 18"/>
                <a:gd name="T5" fmla="*/ 3 h 17"/>
                <a:gd name="T6" fmla="*/ 1 w 18"/>
                <a:gd name="T7" fmla="*/ 4 h 17"/>
                <a:gd name="T8" fmla="*/ 0 w 18"/>
                <a:gd name="T9" fmla="*/ 4 h 17"/>
                <a:gd name="T10" fmla="*/ 0 w 18"/>
                <a:gd name="T11" fmla="*/ 2 h 17"/>
                <a:gd name="T12" fmla="*/ 1 w 18"/>
                <a:gd name="T13" fmla="*/ 1 h 17"/>
                <a:gd name="T14" fmla="*/ 2 w 18"/>
                <a:gd name="T15" fmla="*/ 0 h 17"/>
                <a:gd name="T16" fmla="*/ 4 w 18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7"/>
                <a:gd name="T29" fmla="*/ 18 w 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7">
                  <a:moveTo>
                    <a:pt x="18" y="2"/>
                  </a:moveTo>
                  <a:lnTo>
                    <a:pt x="15" y="8"/>
                  </a:lnTo>
                  <a:lnTo>
                    <a:pt x="12" y="13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1" name="Freeform 370"/>
            <p:cNvSpPr>
              <a:spLocks/>
            </p:cNvSpPr>
            <p:nvPr/>
          </p:nvSpPr>
          <p:spPr bwMode="auto">
            <a:xfrm>
              <a:off x="2430" y="1155"/>
              <a:ext cx="5" cy="5"/>
            </a:xfrm>
            <a:custGeom>
              <a:avLst/>
              <a:gdLst>
                <a:gd name="T0" fmla="*/ 5 w 20"/>
                <a:gd name="T1" fmla="*/ 1 h 17"/>
                <a:gd name="T2" fmla="*/ 3 w 20"/>
                <a:gd name="T3" fmla="*/ 2 h 17"/>
                <a:gd name="T4" fmla="*/ 3 w 20"/>
                <a:gd name="T5" fmla="*/ 4 h 17"/>
                <a:gd name="T6" fmla="*/ 2 w 20"/>
                <a:gd name="T7" fmla="*/ 5 h 17"/>
                <a:gd name="T8" fmla="*/ 0 w 20"/>
                <a:gd name="T9" fmla="*/ 4 h 17"/>
                <a:gd name="T10" fmla="*/ 1 w 20"/>
                <a:gd name="T11" fmla="*/ 3 h 17"/>
                <a:gd name="T12" fmla="*/ 2 w 20"/>
                <a:gd name="T13" fmla="*/ 1 h 17"/>
                <a:gd name="T14" fmla="*/ 3 w 20"/>
                <a:gd name="T15" fmla="*/ 0 h 17"/>
                <a:gd name="T16" fmla="*/ 5 w 20"/>
                <a:gd name="T17" fmla="*/ 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7"/>
                <a:gd name="T29" fmla="*/ 20 w 2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7">
                  <a:moveTo>
                    <a:pt x="20" y="4"/>
                  </a:moveTo>
                  <a:lnTo>
                    <a:pt x="14" y="8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0" y="14"/>
                  </a:lnTo>
                  <a:lnTo>
                    <a:pt x="5" y="9"/>
                  </a:lnTo>
                  <a:lnTo>
                    <a:pt x="8" y="3"/>
                  </a:lnTo>
                  <a:lnTo>
                    <a:pt x="12" y="0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2" name="Freeform 371"/>
            <p:cNvSpPr>
              <a:spLocks/>
            </p:cNvSpPr>
            <p:nvPr/>
          </p:nvSpPr>
          <p:spPr bwMode="auto">
            <a:xfrm>
              <a:off x="2089" y="1157"/>
              <a:ext cx="5" cy="4"/>
            </a:xfrm>
            <a:custGeom>
              <a:avLst/>
              <a:gdLst>
                <a:gd name="T0" fmla="*/ 5 w 20"/>
                <a:gd name="T1" fmla="*/ 2 h 20"/>
                <a:gd name="T2" fmla="*/ 5 w 20"/>
                <a:gd name="T3" fmla="*/ 2 h 20"/>
                <a:gd name="T4" fmla="*/ 5 w 20"/>
                <a:gd name="T5" fmla="*/ 3 h 20"/>
                <a:gd name="T6" fmla="*/ 4 w 20"/>
                <a:gd name="T7" fmla="*/ 4 h 20"/>
                <a:gd name="T8" fmla="*/ 4 w 20"/>
                <a:gd name="T9" fmla="*/ 4 h 20"/>
                <a:gd name="T10" fmla="*/ 4 w 20"/>
                <a:gd name="T11" fmla="*/ 3 h 20"/>
                <a:gd name="T12" fmla="*/ 3 w 20"/>
                <a:gd name="T13" fmla="*/ 2 h 20"/>
                <a:gd name="T14" fmla="*/ 3 w 20"/>
                <a:gd name="T15" fmla="*/ 2 h 20"/>
                <a:gd name="T16" fmla="*/ 2 w 20"/>
                <a:gd name="T17" fmla="*/ 2 h 20"/>
                <a:gd name="T18" fmla="*/ 0 w 20"/>
                <a:gd name="T19" fmla="*/ 2 h 20"/>
                <a:gd name="T20" fmla="*/ 1 w 20"/>
                <a:gd name="T21" fmla="*/ 1 h 20"/>
                <a:gd name="T22" fmla="*/ 2 w 20"/>
                <a:gd name="T23" fmla="*/ 0 h 20"/>
                <a:gd name="T24" fmla="*/ 4 w 20"/>
                <a:gd name="T25" fmla="*/ 0 h 20"/>
                <a:gd name="T26" fmla="*/ 5 w 20"/>
                <a:gd name="T27" fmla="*/ 2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0"/>
                <a:gd name="T44" fmla="*/ 20 w 20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0">
                  <a:moveTo>
                    <a:pt x="19" y="8"/>
                  </a:moveTo>
                  <a:lnTo>
                    <a:pt x="20" y="11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7" y="8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3" name="Freeform 372"/>
            <p:cNvSpPr>
              <a:spLocks/>
            </p:cNvSpPr>
            <p:nvPr/>
          </p:nvSpPr>
          <p:spPr bwMode="auto">
            <a:xfrm>
              <a:off x="2438" y="1157"/>
              <a:ext cx="4" cy="5"/>
            </a:xfrm>
            <a:custGeom>
              <a:avLst/>
              <a:gdLst>
                <a:gd name="T0" fmla="*/ 4 w 18"/>
                <a:gd name="T1" fmla="*/ 1 h 19"/>
                <a:gd name="T2" fmla="*/ 4 w 18"/>
                <a:gd name="T3" fmla="*/ 2 h 19"/>
                <a:gd name="T4" fmla="*/ 3 w 18"/>
                <a:gd name="T5" fmla="*/ 2 h 19"/>
                <a:gd name="T6" fmla="*/ 3 w 18"/>
                <a:gd name="T7" fmla="*/ 2 h 19"/>
                <a:gd name="T8" fmla="*/ 2 w 18"/>
                <a:gd name="T9" fmla="*/ 2 h 19"/>
                <a:gd name="T10" fmla="*/ 1 w 18"/>
                <a:gd name="T11" fmla="*/ 3 h 19"/>
                <a:gd name="T12" fmla="*/ 1 w 18"/>
                <a:gd name="T13" fmla="*/ 4 h 19"/>
                <a:gd name="T14" fmla="*/ 1 w 18"/>
                <a:gd name="T15" fmla="*/ 5 h 19"/>
                <a:gd name="T16" fmla="*/ 0 w 18"/>
                <a:gd name="T17" fmla="*/ 5 h 19"/>
                <a:gd name="T18" fmla="*/ 1 w 18"/>
                <a:gd name="T19" fmla="*/ 4 h 19"/>
                <a:gd name="T20" fmla="*/ 1 w 18"/>
                <a:gd name="T21" fmla="*/ 2 h 19"/>
                <a:gd name="T22" fmla="*/ 1 w 18"/>
                <a:gd name="T23" fmla="*/ 1 h 19"/>
                <a:gd name="T24" fmla="*/ 1 w 18"/>
                <a:gd name="T25" fmla="*/ 0 h 19"/>
                <a:gd name="T26" fmla="*/ 2 w 18"/>
                <a:gd name="T27" fmla="*/ 1 h 19"/>
                <a:gd name="T28" fmla="*/ 2 w 18"/>
                <a:gd name="T29" fmla="*/ 1 h 19"/>
                <a:gd name="T30" fmla="*/ 3 w 18"/>
                <a:gd name="T31" fmla="*/ 1 h 19"/>
                <a:gd name="T32" fmla="*/ 4 w 18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9"/>
                <a:gd name="T53" fmla="*/ 18 w 1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9">
                  <a:moveTo>
                    <a:pt x="18" y="5"/>
                  </a:moveTo>
                  <a:lnTo>
                    <a:pt x="17" y="8"/>
                  </a:lnTo>
                  <a:lnTo>
                    <a:pt x="15" y="8"/>
                  </a:lnTo>
                  <a:lnTo>
                    <a:pt x="12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4" y="9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3"/>
                  </a:lnTo>
                  <a:lnTo>
                    <a:pt x="15" y="4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4" name="Freeform 373"/>
            <p:cNvSpPr>
              <a:spLocks/>
            </p:cNvSpPr>
            <p:nvPr/>
          </p:nvSpPr>
          <p:spPr bwMode="auto">
            <a:xfrm>
              <a:off x="2258" y="1160"/>
              <a:ext cx="3" cy="3"/>
            </a:xfrm>
            <a:custGeom>
              <a:avLst/>
              <a:gdLst>
                <a:gd name="T0" fmla="*/ 3 w 12"/>
                <a:gd name="T1" fmla="*/ 1 h 14"/>
                <a:gd name="T2" fmla="*/ 3 w 12"/>
                <a:gd name="T3" fmla="*/ 2 h 14"/>
                <a:gd name="T4" fmla="*/ 2 w 12"/>
                <a:gd name="T5" fmla="*/ 3 h 14"/>
                <a:gd name="T6" fmla="*/ 2 w 12"/>
                <a:gd name="T7" fmla="*/ 3 h 14"/>
                <a:gd name="T8" fmla="*/ 1 w 12"/>
                <a:gd name="T9" fmla="*/ 3 h 14"/>
                <a:gd name="T10" fmla="*/ 0 w 12"/>
                <a:gd name="T11" fmla="*/ 2 h 14"/>
                <a:gd name="T12" fmla="*/ 0 w 12"/>
                <a:gd name="T13" fmla="*/ 2 h 14"/>
                <a:gd name="T14" fmla="*/ 1 w 12"/>
                <a:gd name="T15" fmla="*/ 1 h 14"/>
                <a:gd name="T16" fmla="*/ 2 w 12"/>
                <a:gd name="T17" fmla="*/ 0 h 14"/>
                <a:gd name="T18" fmla="*/ 2 w 12"/>
                <a:gd name="T19" fmla="*/ 0 h 14"/>
                <a:gd name="T20" fmla="*/ 2 w 12"/>
                <a:gd name="T21" fmla="*/ 0 h 14"/>
                <a:gd name="T22" fmla="*/ 3 w 12"/>
                <a:gd name="T23" fmla="*/ 1 h 14"/>
                <a:gd name="T24" fmla="*/ 3 w 12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4"/>
                <a:gd name="T41" fmla="*/ 12 w 1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4">
                  <a:moveTo>
                    <a:pt x="12" y="5"/>
                  </a:moveTo>
                  <a:lnTo>
                    <a:pt x="11" y="8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5" name="Freeform 374"/>
            <p:cNvSpPr>
              <a:spLocks/>
            </p:cNvSpPr>
            <p:nvPr/>
          </p:nvSpPr>
          <p:spPr bwMode="auto">
            <a:xfrm>
              <a:off x="2266" y="1160"/>
              <a:ext cx="20" cy="9"/>
            </a:xfrm>
            <a:custGeom>
              <a:avLst/>
              <a:gdLst>
                <a:gd name="T0" fmla="*/ 20 w 80"/>
                <a:gd name="T1" fmla="*/ 7 h 39"/>
                <a:gd name="T2" fmla="*/ 20 w 80"/>
                <a:gd name="T3" fmla="*/ 8 h 39"/>
                <a:gd name="T4" fmla="*/ 20 w 80"/>
                <a:gd name="T5" fmla="*/ 9 h 39"/>
                <a:gd name="T6" fmla="*/ 19 w 80"/>
                <a:gd name="T7" fmla="*/ 9 h 39"/>
                <a:gd name="T8" fmla="*/ 18 w 80"/>
                <a:gd name="T9" fmla="*/ 9 h 39"/>
                <a:gd name="T10" fmla="*/ 16 w 80"/>
                <a:gd name="T11" fmla="*/ 9 h 39"/>
                <a:gd name="T12" fmla="*/ 15 w 80"/>
                <a:gd name="T13" fmla="*/ 9 h 39"/>
                <a:gd name="T14" fmla="*/ 14 w 80"/>
                <a:gd name="T15" fmla="*/ 9 h 39"/>
                <a:gd name="T16" fmla="*/ 13 w 80"/>
                <a:gd name="T17" fmla="*/ 9 h 39"/>
                <a:gd name="T18" fmla="*/ 11 w 80"/>
                <a:gd name="T19" fmla="*/ 9 h 39"/>
                <a:gd name="T20" fmla="*/ 10 w 80"/>
                <a:gd name="T21" fmla="*/ 8 h 39"/>
                <a:gd name="T22" fmla="*/ 8 w 80"/>
                <a:gd name="T23" fmla="*/ 7 h 39"/>
                <a:gd name="T24" fmla="*/ 6 w 80"/>
                <a:gd name="T25" fmla="*/ 6 h 39"/>
                <a:gd name="T26" fmla="*/ 5 w 80"/>
                <a:gd name="T27" fmla="*/ 5 h 39"/>
                <a:gd name="T28" fmla="*/ 3 w 80"/>
                <a:gd name="T29" fmla="*/ 5 h 39"/>
                <a:gd name="T30" fmla="*/ 2 w 80"/>
                <a:gd name="T31" fmla="*/ 4 h 39"/>
                <a:gd name="T32" fmla="*/ 0 w 80"/>
                <a:gd name="T33" fmla="*/ 5 h 39"/>
                <a:gd name="T34" fmla="*/ 2 w 80"/>
                <a:gd name="T35" fmla="*/ 0 h 39"/>
                <a:gd name="T36" fmla="*/ 3 w 80"/>
                <a:gd name="T37" fmla="*/ 2 h 39"/>
                <a:gd name="T38" fmla="*/ 5 w 80"/>
                <a:gd name="T39" fmla="*/ 3 h 39"/>
                <a:gd name="T40" fmla="*/ 7 w 80"/>
                <a:gd name="T41" fmla="*/ 5 h 39"/>
                <a:gd name="T42" fmla="*/ 10 w 80"/>
                <a:gd name="T43" fmla="*/ 6 h 39"/>
                <a:gd name="T44" fmla="*/ 12 w 80"/>
                <a:gd name="T45" fmla="*/ 6 h 39"/>
                <a:gd name="T46" fmla="*/ 15 w 80"/>
                <a:gd name="T47" fmla="*/ 7 h 39"/>
                <a:gd name="T48" fmla="*/ 18 w 80"/>
                <a:gd name="T49" fmla="*/ 7 h 39"/>
                <a:gd name="T50" fmla="*/ 20 w 80"/>
                <a:gd name="T51" fmla="*/ 7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39"/>
                <a:gd name="T80" fmla="*/ 80 w 80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39">
                  <a:moveTo>
                    <a:pt x="79" y="32"/>
                  </a:moveTo>
                  <a:lnTo>
                    <a:pt x="80" y="35"/>
                  </a:lnTo>
                  <a:lnTo>
                    <a:pt x="78" y="37"/>
                  </a:lnTo>
                  <a:lnTo>
                    <a:pt x="75" y="38"/>
                  </a:lnTo>
                  <a:lnTo>
                    <a:pt x="71" y="39"/>
                  </a:lnTo>
                  <a:lnTo>
                    <a:pt x="65" y="39"/>
                  </a:lnTo>
                  <a:lnTo>
                    <a:pt x="61" y="39"/>
                  </a:lnTo>
                  <a:lnTo>
                    <a:pt x="56" y="39"/>
                  </a:lnTo>
                  <a:lnTo>
                    <a:pt x="52" y="38"/>
                  </a:lnTo>
                  <a:lnTo>
                    <a:pt x="46" y="37"/>
                  </a:lnTo>
                  <a:lnTo>
                    <a:pt x="38" y="34"/>
                  </a:lnTo>
                  <a:lnTo>
                    <a:pt x="33" y="31"/>
                  </a:lnTo>
                  <a:lnTo>
                    <a:pt x="26" y="26"/>
                  </a:lnTo>
                  <a:lnTo>
                    <a:pt x="20" y="22"/>
                  </a:lnTo>
                  <a:lnTo>
                    <a:pt x="14" y="20"/>
                  </a:lnTo>
                  <a:lnTo>
                    <a:pt x="7" y="19"/>
                  </a:lnTo>
                  <a:lnTo>
                    <a:pt x="0" y="20"/>
                  </a:lnTo>
                  <a:lnTo>
                    <a:pt x="7" y="0"/>
                  </a:lnTo>
                  <a:lnTo>
                    <a:pt x="13" y="9"/>
                  </a:lnTo>
                  <a:lnTo>
                    <a:pt x="21" y="15"/>
                  </a:lnTo>
                  <a:lnTo>
                    <a:pt x="30" y="21"/>
                  </a:lnTo>
                  <a:lnTo>
                    <a:pt x="39" y="25"/>
                  </a:lnTo>
                  <a:lnTo>
                    <a:pt x="49" y="27"/>
                  </a:lnTo>
                  <a:lnTo>
                    <a:pt x="59" y="29"/>
                  </a:lnTo>
                  <a:lnTo>
                    <a:pt x="70" y="31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6" name="Freeform 375"/>
            <p:cNvSpPr>
              <a:spLocks/>
            </p:cNvSpPr>
            <p:nvPr/>
          </p:nvSpPr>
          <p:spPr bwMode="auto">
            <a:xfrm>
              <a:off x="2445" y="1162"/>
              <a:ext cx="3" cy="3"/>
            </a:xfrm>
            <a:custGeom>
              <a:avLst/>
              <a:gdLst>
                <a:gd name="T0" fmla="*/ 3 w 14"/>
                <a:gd name="T1" fmla="*/ 2 h 12"/>
                <a:gd name="T2" fmla="*/ 2 w 14"/>
                <a:gd name="T3" fmla="*/ 3 h 12"/>
                <a:gd name="T4" fmla="*/ 2 w 14"/>
                <a:gd name="T5" fmla="*/ 3 h 12"/>
                <a:gd name="T6" fmla="*/ 1 w 14"/>
                <a:gd name="T7" fmla="*/ 3 h 12"/>
                <a:gd name="T8" fmla="*/ 0 w 14"/>
                <a:gd name="T9" fmla="*/ 2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0 h 12"/>
                <a:gd name="T16" fmla="*/ 2 w 14"/>
                <a:gd name="T17" fmla="*/ 1 h 12"/>
                <a:gd name="T18" fmla="*/ 2 w 14"/>
                <a:gd name="T19" fmla="*/ 1 h 12"/>
                <a:gd name="T20" fmla="*/ 3 w 14"/>
                <a:gd name="T21" fmla="*/ 1 h 12"/>
                <a:gd name="T22" fmla="*/ 3 w 14"/>
                <a:gd name="T23" fmla="*/ 1 h 12"/>
                <a:gd name="T24" fmla="*/ 3 w 14"/>
                <a:gd name="T25" fmla="*/ 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2"/>
                <a:gd name="T41" fmla="*/ 14 w 14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2">
                  <a:moveTo>
                    <a:pt x="14" y="7"/>
                  </a:moveTo>
                  <a:lnTo>
                    <a:pt x="11" y="11"/>
                  </a:lnTo>
                  <a:lnTo>
                    <a:pt x="7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7" name="Freeform 376"/>
            <p:cNvSpPr>
              <a:spLocks/>
            </p:cNvSpPr>
            <p:nvPr/>
          </p:nvSpPr>
          <p:spPr bwMode="auto">
            <a:xfrm>
              <a:off x="2084" y="1163"/>
              <a:ext cx="6" cy="6"/>
            </a:xfrm>
            <a:custGeom>
              <a:avLst/>
              <a:gdLst>
                <a:gd name="T0" fmla="*/ 4 w 23"/>
                <a:gd name="T1" fmla="*/ 6 h 25"/>
                <a:gd name="T2" fmla="*/ 3 w 23"/>
                <a:gd name="T3" fmla="*/ 5 h 25"/>
                <a:gd name="T4" fmla="*/ 1 w 23"/>
                <a:gd name="T5" fmla="*/ 4 h 25"/>
                <a:gd name="T6" fmla="*/ 0 w 23"/>
                <a:gd name="T7" fmla="*/ 3 h 25"/>
                <a:gd name="T8" fmla="*/ 0 w 23"/>
                <a:gd name="T9" fmla="*/ 2 h 25"/>
                <a:gd name="T10" fmla="*/ 1 w 23"/>
                <a:gd name="T11" fmla="*/ 0 h 25"/>
                <a:gd name="T12" fmla="*/ 3 w 23"/>
                <a:gd name="T13" fmla="*/ 1 h 25"/>
                <a:gd name="T14" fmla="*/ 5 w 23"/>
                <a:gd name="T15" fmla="*/ 3 h 25"/>
                <a:gd name="T16" fmla="*/ 6 w 23"/>
                <a:gd name="T17" fmla="*/ 4 h 25"/>
                <a:gd name="T18" fmla="*/ 4 w 23"/>
                <a:gd name="T19" fmla="*/ 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17" y="25"/>
                  </a:moveTo>
                  <a:lnTo>
                    <a:pt x="11" y="22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0" y="7"/>
                  </a:lnTo>
                  <a:lnTo>
                    <a:pt x="5" y="0"/>
                  </a:lnTo>
                  <a:lnTo>
                    <a:pt x="11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8" name="Freeform 377"/>
            <p:cNvSpPr>
              <a:spLocks/>
            </p:cNvSpPr>
            <p:nvPr/>
          </p:nvSpPr>
          <p:spPr bwMode="auto">
            <a:xfrm>
              <a:off x="2258" y="1165"/>
              <a:ext cx="24" cy="19"/>
            </a:xfrm>
            <a:custGeom>
              <a:avLst/>
              <a:gdLst>
                <a:gd name="T0" fmla="*/ 17 w 95"/>
                <a:gd name="T1" fmla="*/ 7 h 77"/>
                <a:gd name="T2" fmla="*/ 19 w 95"/>
                <a:gd name="T3" fmla="*/ 8 h 77"/>
                <a:gd name="T4" fmla="*/ 21 w 95"/>
                <a:gd name="T5" fmla="*/ 8 h 77"/>
                <a:gd name="T6" fmla="*/ 22 w 95"/>
                <a:gd name="T7" fmla="*/ 8 h 77"/>
                <a:gd name="T8" fmla="*/ 24 w 95"/>
                <a:gd name="T9" fmla="*/ 9 h 77"/>
                <a:gd name="T10" fmla="*/ 23 w 95"/>
                <a:gd name="T11" fmla="*/ 11 h 77"/>
                <a:gd name="T12" fmla="*/ 21 w 95"/>
                <a:gd name="T13" fmla="*/ 13 h 77"/>
                <a:gd name="T14" fmla="*/ 20 w 95"/>
                <a:gd name="T15" fmla="*/ 14 h 77"/>
                <a:gd name="T16" fmla="*/ 18 w 95"/>
                <a:gd name="T17" fmla="*/ 16 h 77"/>
                <a:gd name="T18" fmla="*/ 16 w 95"/>
                <a:gd name="T19" fmla="*/ 17 h 77"/>
                <a:gd name="T20" fmla="*/ 15 w 95"/>
                <a:gd name="T21" fmla="*/ 18 h 77"/>
                <a:gd name="T22" fmla="*/ 13 w 95"/>
                <a:gd name="T23" fmla="*/ 18 h 77"/>
                <a:gd name="T24" fmla="*/ 11 w 95"/>
                <a:gd name="T25" fmla="*/ 18 h 77"/>
                <a:gd name="T26" fmla="*/ 10 w 95"/>
                <a:gd name="T27" fmla="*/ 19 h 77"/>
                <a:gd name="T28" fmla="*/ 8 w 95"/>
                <a:gd name="T29" fmla="*/ 19 h 77"/>
                <a:gd name="T30" fmla="*/ 7 w 95"/>
                <a:gd name="T31" fmla="*/ 19 h 77"/>
                <a:gd name="T32" fmla="*/ 5 w 95"/>
                <a:gd name="T33" fmla="*/ 18 h 77"/>
                <a:gd name="T34" fmla="*/ 1 w 95"/>
                <a:gd name="T35" fmla="*/ 15 h 77"/>
                <a:gd name="T36" fmla="*/ 1 w 95"/>
                <a:gd name="T37" fmla="*/ 15 h 77"/>
                <a:gd name="T38" fmla="*/ 0 w 95"/>
                <a:gd name="T39" fmla="*/ 15 h 77"/>
                <a:gd name="T40" fmla="*/ 0 w 95"/>
                <a:gd name="T41" fmla="*/ 15 h 77"/>
                <a:gd name="T42" fmla="*/ 0 w 95"/>
                <a:gd name="T43" fmla="*/ 15 h 77"/>
                <a:gd name="T44" fmla="*/ 0 w 95"/>
                <a:gd name="T45" fmla="*/ 13 h 77"/>
                <a:gd name="T46" fmla="*/ 1 w 95"/>
                <a:gd name="T47" fmla="*/ 10 h 77"/>
                <a:gd name="T48" fmla="*/ 3 w 95"/>
                <a:gd name="T49" fmla="*/ 9 h 77"/>
                <a:gd name="T50" fmla="*/ 5 w 95"/>
                <a:gd name="T51" fmla="*/ 6 h 77"/>
                <a:gd name="T52" fmla="*/ 5 w 95"/>
                <a:gd name="T53" fmla="*/ 5 h 77"/>
                <a:gd name="T54" fmla="*/ 6 w 95"/>
                <a:gd name="T55" fmla="*/ 3 h 77"/>
                <a:gd name="T56" fmla="*/ 7 w 95"/>
                <a:gd name="T57" fmla="*/ 1 h 77"/>
                <a:gd name="T58" fmla="*/ 8 w 95"/>
                <a:gd name="T59" fmla="*/ 0 h 77"/>
                <a:gd name="T60" fmla="*/ 8 w 95"/>
                <a:gd name="T61" fmla="*/ 2 h 77"/>
                <a:gd name="T62" fmla="*/ 8 w 95"/>
                <a:gd name="T63" fmla="*/ 3 h 77"/>
                <a:gd name="T64" fmla="*/ 9 w 95"/>
                <a:gd name="T65" fmla="*/ 4 h 77"/>
                <a:gd name="T66" fmla="*/ 11 w 95"/>
                <a:gd name="T67" fmla="*/ 5 h 77"/>
                <a:gd name="T68" fmla="*/ 13 w 95"/>
                <a:gd name="T69" fmla="*/ 6 h 77"/>
                <a:gd name="T70" fmla="*/ 14 w 95"/>
                <a:gd name="T71" fmla="*/ 6 h 77"/>
                <a:gd name="T72" fmla="*/ 16 w 95"/>
                <a:gd name="T73" fmla="*/ 7 h 77"/>
                <a:gd name="T74" fmla="*/ 17 w 95"/>
                <a:gd name="T75" fmla="*/ 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77"/>
                <a:gd name="T116" fmla="*/ 95 w 9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77">
                  <a:moveTo>
                    <a:pt x="69" y="30"/>
                  </a:moveTo>
                  <a:lnTo>
                    <a:pt x="76" y="32"/>
                  </a:lnTo>
                  <a:lnTo>
                    <a:pt x="82" y="32"/>
                  </a:lnTo>
                  <a:lnTo>
                    <a:pt x="89" y="32"/>
                  </a:lnTo>
                  <a:lnTo>
                    <a:pt x="95" y="35"/>
                  </a:lnTo>
                  <a:lnTo>
                    <a:pt x="91" y="43"/>
                  </a:lnTo>
                  <a:lnTo>
                    <a:pt x="84" y="51"/>
                  </a:lnTo>
                  <a:lnTo>
                    <a:pt x="78" y="58"/>
                  </a:lnTo>
                  <a:lnTo>
                    <a:pt x="71" y="65"/>
                  </a:lnTo>
                  <a:lnTo>
                    <a:pt x="64" y="68"/>
                  </a:lnTo>
                  <a:lnTo>
                    <a:pt x="58" y="71"/>
                  </a:lnTo>
                  <a:lnTo>
                    <a:pt x="52" y="74"/>
                  </a:lnTo>
                  <a:lnTo>
                    <a:pt x="44" y="71"/>
                  </a:lnTo>
                  <a:lnTo>
                    <a:pt x="40" y="75"/>
                  </a:lnTo>
                  <a:lnTo>
                    <a:pt x="32" y="77"/>
                  </a:lnTo>
                  <a:lnTo>
                    <a:pt x="26" y="76"/>
                  </a:lnTo>
                  <a:lnTo>
                    <a:pt x="19" y="72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2" y="35"/>
                  </a:lnTo>
                  <a:lnTo>
                    <a:pt x="19" y="26"/>
                  </a:lnTo>
                  <a:lnTo>
                    <a:pt x="20" y="19"/>
                  </a:lnTo>
                  <a:lnTo>
                    <a:pt x="24" y="12"/>
                  </a:lnTo>
                  <a:lnTo>
                    <a:pt x="27" y="5"/>
                  </a:lnTo>
                  <a:lnTo>
                    <a:pt x="30" y="0"/>
                  </a:lnTo>
                  <a:lnTo>
                    <a:pt x="30" y="8"/>
                  </a:lnTo>
                  <a:lnTo>
                    <a:pt x="32" y="13"/>
                  </a:lnTo>
                  <a:lnTo>
                    <a:pt x="37" y="17"/>
                  </a:lnTo>
                  <a:lnTo>
                    <a:pt x="43" y="19"/>
                  </a:lnTo>
                  <a:lnTo>
                    <a:pt x="50" y="23"/>
                  </a:lnTo>
                  <a:lnTo>
                    <a:pt x="57" y="24"/>
                  </a:lnTo>
                  <a:lnTo>
                    <a:pt x="64" y="27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9" name="Freeform 378"/>
            <p:cNvSpPr>
              <a:spLocks/>
            </p:cNvSpPr>
            <p:nvPr/>
          </p:nvSpPr>
          <p:spPr bwMode="auto">
            <a:xfrm>
              <a:off x="2146" y="1166"/>
              <a:ext cx="81" cy="61"/>
            </a:xfrm>
            <a:custGeom>
              <a:avLst/>
              <a:gdLst>
                <a:gd name="T0" fmla="*/ 61 w 322"/>
                <a:gd name="T1" fmla="*/ 13 h 244"/>
                <a:gd name="T2" fmla="*/ 67 w 322"/>
                <a:gd name="T3" fmla="*/ 34 h 244"/>
                <a:gd name="T4" fmla="*/ 67 w 322"/>
                <a:gd name="T5" fmla="*/ 52 h 244"/>
                <a:gd name="T6" fmla="*/ 74 w 322"/>
                <a:gd name="T7" fmla="*/ 58 h 244"/>
                <a:gd name="T8" fmla="*/ 79 w 322"/>
                <a:gd name="T9" fmla="*/ 59 h 244"/>
                <a:gd name="T10" fmla="*/ 79 w 322"/>
                <a:gd name="T11" fmla="*/ 61 h 244"/>
                <a:gd name="T12" fmla="*/ 75 w 322"/>
                <a:gd name="T13" fmla="*/ 61 h 244"/>
                <a:gd name="T14" fmla="*/ 70 w 322"/>
                <a:gd name="T15" fmla="*/ 60 h 244"/>
                <a:gd name="T16" fmla="*/ 64 w 322"/>
                <a:gd name="T17" fmla="*/ 59 h 244"/>
                <a:gd name="T18" fmla="*/ 59 w 322"/>
                <a:gd name="T19" fmla="*/ 58 h 244"/>
                <a:gd name="T20" fmla="*/ 48 w 322"/>
                <a:gd name="T21" fmla="*/ 56 h 244"/>
                <a:gd name="T22" fmla="*/ 34 w 322"/>
                <a:gd name="T23" fmla="*/ 54 h 244"/>
                <a:gd name="T24" fmla="*/ 21 w 322"/>
                <a:gd name="T25" fmla="*/ 52 h 244"/>
                <a:gd name="T26" fmla="*/ 7 w 322"/>
                <a:gd name="T27" fmla="*/ 49 h 244"/>
                <a:gd name="T28" fmla="*/ 3 w 322"/>
                <a:gd name="T29" fmla="*/ 45 h 244"/>
                <a:gd name="T30" fmla="*/ 9 w 322"/>
                <a:gd name="T31" fmla="*/ 38 h 244"/>
                <a:gd name="T32" fmla="*/ 15 w 322"/>
                <a:gd name="T33" fmla="*/ 42 h 244"/>
                <a:gd name="T34" fmla="*/ 17 w 322"/>
                <a:gd name="T35" fmla="*/ 50 h 244"/>
                <a:gd name="T36" fmla="*/ 18 w 322"/>
                <a:gd name="T37" fmla="*/ 41 h 244"/>
                <a:gd name="T38" fmla="*/ 17 w 322"/>
                <a:gd name="T39" fmla="*/ 33 h 244"/>
                <a:gd name="T40" fmla="*/ 22 w 322"/>
                <a:gd name="T41" fmla="*/ 42 h 244"/>
                <a:gd name="T42" fmla="*/ 23 w 322"/>
                <a:gd name="T43" fmla="*/ 50 h 244"/>
                <a:gd name="T44" fmla="*/ 25 w 322"/>
                <a:gd name="T45" fmla="*/ 49 h 244"/>
                <a:gd name="T46" fmla="*/ 25 w 322"/>
                <a:gd name="T47" fmla="*/ 46 h 244"/>
                <a:gd name="T48" fmla="*/ 20 w 322"/>
                <a:gd name="T49" fmla="*/ 27 h 244"/>
                <a:gd name="T50" fmla="*/ 27 w 322"/>
                <a:gd name="T51" fmla="*/ 33 h 244"/>
                <a:gd name="T52" fmla="*/ 30 w 322"/>
                <a:gd name="T53" fmla="*/ 46 h 244"/>
                <a:gd name="T54" fmla="*/ 31 w 322"/>
                <a:gd name="T55" fmla="*/ 51 h 244"/>
                <a:gd name="T56" fmla="*/ 33 w 322"/>
                <a:gd name="T57" fmla="*/ 39 h 244"/>
                <a:gd name="T58" fmla="*/ 27 w 322"/>
                <a:gd name="T59" fmla="*/ 24 h 244"/>
                <a:gd name="T60" fmla="*/ 31 w 322"/>
                <a:gd name="T61" fmla="*/ 25 h 244"/>
                <a:gd name="T62" fmla="*/ 36 w 322"/>
                <a:gd name="T63" fmla="*/ 38 h 244"/>
                <a:gd name="T64" fmla="*/ 38 w 322"/>
                <a:gd name="T65" fmla="*/ 48 h 244"/>
                <a:gd name="T66" fmla="*/ 41 w 322"/>
                <a:gd name="T67" fmla="*/ 44 h 244"/>
                <a:gd name="T68" fmla="*/ 37 w 322"/>
                <a:gd name="T69" fmla="*/ 27 h 244"/>
                <a:gd name="T70" fmla="*/ 31 w 322"/>
                <a:gd name="T71" fmla="*/ 14 h 244"/>
                <a:gd name="T72" fmla="*/ 42 w 322"/>
                <a:gd name="T73" fmla="*/ 32 h 244"/>
                <a:gd name="T74" fmla="*/ 46 w 322"/>
                <a:gd name="T75" fmla="*/ 52 h 244"/>
                <a:gd name="T76" fmla="*/ 48 w 322"/>
                <a:gd name="T77" fmla="*/ 51 h 244"/>
                <a:gd name="T78" fmla="*/ 48 w 322"/>
                <a:gd name="T79" fmla="*/ 42 h 244"/>
                <a:gd name="T80" fmla="*/ 44 w 322"/>
                <a:gd name="T81" fmla="*/ 25 h 244"/>
                <a:gd name="T82" fmla="*/ 35 w 322"/>
                <a:gd name="T83" fmla="*/ 10 h 244"/>
                <a:gd name="T84" fmla="*/ 44 w 322"/>
                <a:gd name="T85" fmla="*/ 21 h 244"/>
                <a:gd name="T86" fmla="*/ 50 w 322"/>
                <a:gd name="T87" fmla="*/ 40 h 244"/>
                <a:gd name="T88" fmla="*/ 53 w 322"/>
                <a:gd name="T89" fmla="*/ 51 h 244"/>
                <a:gd name="T90" fmla="*/ 53 w 322"/>
                <a:gd name="T91" fmla="*/ 33 h 244"/>
                <a:gd name="T92" fmla="*/ 45 w 322"/>
                <a:gd name="T93" fmla="*/ 9 h 244"/>
                <a:gd name="T94" fmla="*/ 45 w 322"/>
                <a:gd name="T95" fmla="*/ 0 h 244"/>
                <a:gd name="T96" fmla="*/ 51 w 322"/>
                <a:gd name="T97" fmla="*/ 4 h 2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2"/>
                <a:gd name="T148" fmla="*/ 0 h 244"/>
                <a:gd name="T149" fmla="*/ 322 w 322"/>
                <a:gd name="T150" fmla="*/ 244 h 2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2" h="244">
                  <a:moveTo>
                    <a:pt x="211" y="17"/>
                  </a:moveTo>
                  <a:lnTo>
                    <a:pt x="217" y="9"/>
                  </a:lnTo>
                  <a:lnTo>
                    <a:pt x="230" y="30"/>
                  </a:lnTo>
                  <a:lnTo>
                    <a:pt x="241" y="50"/>
                  </a:lnTo>
                  <a:lnTo>
                    <a:pt x="250" y="72"/>
                  </a:lnTo>
                  <a:lnTo>
                    <a:pt x="256" y="92"/>
                  </a:lnTo>
                  <a:lnTo>
                    <a:pt x="261" y="115"/>
                  </a:lnTo>
                  <a:lnTo>
                    <a:pt x="265" y="137"/>
                  </a:lnTo>
                  <a:lnTo>
                    <a:pt x="267" y="159"/>
                  </a:lnTo>
                  <a:lnTo>
                    <a:pt x="269" y="183"/>
                  </a:lnTo>
                  <a:lnTo>
                    <a:pt x="270" y="195"/>
                  </a:lnTo>
                  <a:lnTo>
                    <a:pt x="267" y="209"/>
                  </a:lnTo>
                  <a:lnTo>
                    <a:pt x="269" y="221"/>
                  </a:lnTo>
                  <a:lnTo>
                    <a:pt x="281" y="229"/>
                  </a:lnTo>
                  <a:lnTo>
                    <a:pt x="287" y="229"/>
                  </a:lnTo>
                  <a:lnTo>
                    <a:pt x="293" y="230"/>
                  </a:lnTo>
                  <a:lnTo>
                    <a:pt x="299" y="230"/>
                  </a:lnTo>
                  <a:lnTo>
                    <a:pt x="305" y="231"/>
                  </a:lnTo>
                  <a:lnTo>
                    <a:pt x="310" y="233"/>
                  </a:lnTo>
                  <a:lnTo>
                    <a:pt x="315" y="235"/>
                  </a:lnTo>
                  <a:lnTo>
                    <a:pt x="319" y="238"/>
                  </a:lnTo>
                  <a:lnTo>
                    <a:pt x="322" y="243"/>
                  </a:lnTo>
                  <a:lnTo>
                    <a:pt x="318" y="244"/>
                  </a:lnTo>
                  <a:lnTo>
                    <a:pt x="315" y="244"/>
                  </a:lnTo>
                  <a:lnTo>
                    <a:pt x="310" y="244"/>
                  </a:lnTo>
                  <a:lnTo>
                    <a:pt x="306" y="244"/>
                  </a:lnTo>
                  <a:lnTo>
                    <a:pt x="302" y="244"/>
                  </a:lnTo>
                  <a:lnTo>
                    <a:pt x="299" y="243"/>
                  </a:lnTo>
                  <a:lnTo>
                    <a:pt x="294" y="242"/>
                  </a:lnTo>
                  <a:lnTo>
                    <a:pt x="290" y="241"/>
                  </a:lnTo>
                  <a:lnTo>
                    <a:pt x="283" y="240"/>
                  </a:lnTo>
                  <a:lnTo>
                    <a:pt x="278" y="238"/>
                  </a:lnTo>
                  <a:lnTo>
                    <a:pt x="272" y="237"/>
                  </a:lnTo>
                  <a:lnTo>
                    <a:pt x="266" y="236"/>
                  </a:lnTo>
                  <a:lnTo>
                    <a:pt x="261" y="236"/>
                  </a:lnTo>
                  <a:lnTo>
                    <a:pt x="255" y="235"/>
                  </a:lnTo>
                  <a:lnTo>
                    <a:pt x="249" y="235"/>
                  </a:lnTo>
                  <a:lnTo>
                    <a:pt x="243" y="234"/>
                  </a:lnTo>
                  <a:lnTo>
                    <a:pt x="239" y="231"/>
                  </a:lnTo>
                  <a:lnTo>
                    <a:pt x="233" y="230"/>
                  </a:lnTo>
                  <a:lnTo>
                    <a:pt x="226" y="231"/>
                  </a:lnTo>
                  <a:lnTo>
                    <a:pt x="220" y="229"/>
                  </a:lnTo>
                  <a:lnTo>
                    <a:pt x="205" y="227"/>
                  </a:lnTo>
                  <a:lnTo>
                    <a:pt x="191" y="223"/>
                  </a:lnTo>
                  <a:lnTo>
                    <a:pt x="178" y="221"/>
                  </a:lnTo>
                  <a:lnTo>
                    <a:pt x="164" y="219"/>
                  </a:lnTo>
                  <a:lnTo>
                    <a:pt x="150" y="217"/>
                  </a:lnTo>
                  <a:lnTo>
                    <a:pt x="137" y="215"/>
                  </a:lnTo>
                  <a:lnTo>
                    <a:pt x="123" y="212"/>
                  </a:lnTo>
                  <a:lnTo>
                    <a:pt x="110" y="210"/>
                  </a:lnTo>
                  <a:lnTo>
                    <a:pt x="96" y="208"/>
                  </a:lnTo>
                  <a:lnTo>
                    <a:pt x="82" y="206"/>
                  </a:lnTo>
                  <a:lnTo>
                    <a:pt x="69" y="204"/>
                  </a:lnTo>
                  <a:lnTo>
                    <a:pt x="55" y="202"/>
                  </a:lnTo>
                  <a:lnTo>
                    <a:pt x="41" y="199"/>
                  </a:lnTo>
                  <a:lnTo>
                    <a:pt x="28" y="196"/>
                  </a:lnTo>
                  <a:lnTo>
                    <a:pt x="14" y="194"/>
                  </a:lnTo>
                  <a:lnTo>
                    <a:pt x="0" y="191"/>
                  </a:lnTo>
                  <a:lnTo>
                    <a:pt x="4" y="184"/>
                  </a:lnTo>
                  <a:lnTo>
                    <a:pt x="10" y="178"/>
                  </a:lnTo>
                  <a:lnTo>
                    <a:pt x="16" y="171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4" y="152"/>
                  </a:lnTo>
                  <a:lnTo>
                    <a:pt x="41" y="145"/>
                  </a:lnTo>
                  <a:lnTo>
                    <a:pt x="47" y="139"/>
                  </a:lnTo>
                  <a:lnTo>
                    <a:pt x="55" y="152"/>
                  </a:lnTo>
                  <a:lnTo>
                    <a:pt x="60" y="167"/>
                  </a:lnTo>
                  <a:lnTo>
                    <a:pt x="64" y="181"/>
                  </a:lnTo>
                  <a:lnTo>
                    <a:pt x="65" y="196"/>
                  </a:lnTo>
                  <a:lnTo>
                    <a:pt x="67" y="197"/>
                  </a:lnTo>
                  <a:lnTo>
                    <a:pt x="69" y="198"/>
                  </a:lnTo>
                  <a:lnTo>
                    <a:pt x="72" y="197"/>
                  </a:lnTo>
                  <a:lnTo>
                    <a:pt x="76" y="197"/>
                  </a:lnTo>
                  <a:lnTo>
                    <a:pt x="77" y="181"/>
                  </a:lnTo>
                  <a:lnTo>
                    <a:pt x="72" y="164"/>
                  </a:lnTo>
                  <a:lnTo>
                    <a:pt x="65" y="146"/>
                  </a:lnTo>
                  <a:lnTo>
                    <a:pt x="56" y="130"/>
                  </a:lnTo>
                  <a:lnTo>
                    <a:pt x="63" y="124"/>
                  </a:lnTo>
                  <a:lnTo>
                    <a:pt x="67" y="133"/>
                  </a:lnTo>
                  <a:lnTo>
                    <a:pt x="72" y="142"/>
                  </a:lnTo>
                  <a:lnTo>
                    <a:pt x="78" y="150"/>
                  </a:lnTo>
                  <a:lnTo>
                    <a:pt x="83" y="158"/>
                  </a:lnTo>
                  <a:lnTo>
                    <a:pt x="87" y="167"/>
                  </a:lnTo>
                  <a:lnTo>
                    <a:pt x="91" y="176"/>
                  </a:lnTo>
                  <a:lnTo>
                    <a:pt x="92" y="185"/>
                  </a:lnTo>
                  <a:lnTo>
                    <a:pt x="91" y="197"/>
                  </a:lnTo>
                  <a:lnTo>
                    <a:pt x="92" y="198"/>
                  </a:lnTo>
                  <a:lnTo>
                    <a:pt x="94" y="199"/>
                  </a:lnTo>
                  <a:lnTo>
                    <a:pt x="95" y="199"/>
                  </a:lnTo>
                  <a:lnTo>
                    <a:pt x="97" y="199"/>
                  </a:lnTo>
                  <a:lnTo>
                    <a:pt x="98" y="196"/>
                  </a:lnTo>
                  <a:lnTo>
                    <a:pt x="99" y="192"/>
                  </a:lnTo>
                  <a:lnTo>
                    <a:pt x="99" y="188"/>
                  </a:lnTo>
                  <a:lnTo>
                    <a:pt x="99" y="183"/>
                  </a:lnTo>
                  <a:lnTo>
                    <a:pt x="100" y="185"/>
                  </a:lnTo>
                  <a:lnTo>
                    <a:pt x="102" y="164"/>
                  </a:lnTo>
                  <a:lnTo>
                    <a:pt x="98" y="144"/>
                  </a:lnTo>
                  <a:lnTo>
                    <a:pt x="90" y="125"/>
                  </a:lnTo>
                  <a:lnTo>
                    <a:pt x="79" y="106"/>
                  </a:lnTo>
                  <a:lnTo>
                    <a:pt x="85" y="100"/>
                  </a:lnTo>
                  <a:lnTo>
                    <a:pt x="94" y="110"/>
                  </a:lnTo>
                  <a:lnTo>
                    <a:pt x="102" y="120"/>
                  </a:lnTo>
                  <a:lnTo>
                    <a:pt x="108" y="132"/>
                  </a:lnTo>
                  <a:lnTo>
                    <a:pt x="113" y="144"/>
                  </a:lnTo>
                  <a:lnTo>
                    <a:pt x="117" y="157"/>
                  </a:lnTo>
                  <a:lnTo>
                    <a:pt x="120" y="171"/>
                  </a:lnTo>
                  <a:lnTo>
                    <a:pt x="121" y="185"/>
                  </a:lnTo>
                  <a:lnTo>
                    <a:pt x="120" y="199"/>
                  </a:lnTo>
                  <a:lnTo>
                    <a:pt x="122" y="201"/>
                  </a:lnTo>
                  <a:lnTo>
                    <a:pt x="123" y="203"/>
                  </a:lnTo>
                  <a:lnTo>
                    <a:pt x="125" y="204"/>
                  </a:lnTo>
                  <a:lnTo>
                    <a:pt x="129" y="203"/>
                  </a:lnTo>
                  <a:lnTo>
                    <a:pt x="133" y="186"/>
                  </a:lnTo>
                  <a:lnTo>
                    <a:pt x="134" y="171"/>
                  </a:lnTo>
                  <a:lnTo>
                    <a:pt x="133" y="155"/>
                  </a:lnTo>
                  <a:lnTo>
                    <a:pt x="130" y="139"/>
                  </a:lnTo>
                  <a:lnTo>
                    <a:pt x="124" y="124"/>
                  </a:lnTo>
                  <a:lnTo>
                    <a:pt x="118" y="110"/>
                  </a:lnTo>
                  <a:lnTo>
                    <a:pt x="109" y="96"/>
                  </a:lnTo>
                  <a:lnTo>
                    <a:pt x="99" y="83"/>
                  </a:lnTo>
                  <a:lnTo>
                    <a:pt x="106" y="76"/>
                  </a:lnTo>
                  <a:lnTo>
                    <a:pt x="116" y="87"/>
                  </a:lnTo>
                  <a:lnTo>
                    <a:pt x="123" y="99"/>
                  </a:lnTo>
                  <a:lnTo>
                    <a:pt x="131" y="111"/>
                  </a:lnTo>
                  <a:lnTo>
                    <a:pt x="136" y="124"/>
                  </a:lnTo>
                  <a:lnTo>
                    <a:pt x="142" y="137"/>
                  </a:lnTo>
                  <a:lnTo>
                    <a:pt x="145" y="151"/>
                  </a:lnTo>
                  <a:lnTo>
                    <a:pt x="146" y="164"/>
                  </a:lnTo>
                  <a:lnTo>
                    <a:pt x="147" y="177"/>
                  </a:lnTo>
                  <a:lnTo>
                    <a:pt x="151" y="182"/>
                  </a:lnTo>
                  <a:lnTo>
                    <a:pt x="152" y="190"/>
                  </a:lnTo>
                  <a:lnTo>
                    <a:pt x="152" y="197"/>
                  </a:lnTo>
                  <a:lnTo>
                    <a:pt x="155" y="205"/>
                  </a:lnTo>
                  <a:lnTo>
                    <a:pt x="167" y="192"/>
                  </a:lnTo>
                  <a:lnTo>
                    <a:pt x="164" y="175"/>
                  </a:lnTo>
                  <a:lnTo>
                    <a:pt x="162" y="157"/>
                  </a:lnTo>
                  <a:lnTo>
                    <a:pt x="158" y="140"/>
                  </a:lnTo>
                  <a:lnTo>
                    <a:pt x="154" y="124"/>
                  </a:lnTo>
                  <a:lnTo>
                    <a:pt x="148" y="107"/>
                  </a:lnTo>
                  <a:lnTo>
                    <a:pt x="141" y="91"/>
                  </a:lnTo>
                  <a:lnTo>
                    <a:pt x="132" y="77"/>
                  </a:lnTo>
                  <a:lnTo>
                    <a:pt x="120" y="63"/>
                  </a:lnTo>
                  <a:lnTo>
                    <a:pt x="125" y="54"/>
                  </a:lnTo>
                  <a:lnTo>
                    <a:pt x="138" y="71"/>
                  </a:lnTo>
                  <a:lnTo>
                    <a:pt x="149" y="88"/>
                  </a:lnTo>
                  <a:lnTo>
                    <a:pt x="159" y="107"/>
                  </a:lnTo>
                  <a:lnTo>
                    <a:pt x="167" y="127"/>
                  </a:lnTo>
                  <a:lnTo>
                    <a:pt x="173" y="148"/>
                  </a:lnTo>
                  <a:lnTo>
                    <a:pt x="177" y="168"/>
                  </a:lnTo>
                  <a:lnTo>
                    <a:pt x="181" y="189"/>
                  </a:lnTo>
                  <a:lnTo>
                    <a:pt x="182" y="208"/>
                  </a:lnTo>
                  <a:lnTo>
                    <a:pt x="185" y="208"/>
                  </a:lnTo>
                  <a:lnTo>
                    <a:pt x="186" y="207"/>
                  </a:lnTo>
                  <a:lnTo>
                    <a:pt x="188" y="205"/>
                  </a:lnTo>
                  <a:lnTo>
                    <a:pt x="189" y="203"/>
                  </a:lnTo>
                  <a:lnTo>
                    <a:pt x="189" y="193"/>
                  </a:lnTo>
                  <a:lnTo>
                    <a:pt x="187" y="184"/>
                  </a:lnTo>
                  <a:lnTo>
                    <a:pt x="187" y="176"/>
                  </a:lnTo>
                  <a:lnTo>
                    <a:pt x="191" y="168"/>
                  </a:lnTo>
                  <a:lnTo>
                    <a:pt x="189" y="151"/>
                  </a:lnTo>
                  <a:lnTo>
                    <a:pt x="185" y="133"/>
                  </a:lnTo>
                  <a:lnTo>
                    <a:pt x="179" y="116"/>
                  </a:lnTo>
                  <a:lnTo>
                    <a:pt x="174" y="100"/>
                  </a:lnTo>
                  <a:lnTo>
                    <a:pt x="167" y="85"/>
                  </a:lnTo>
                  <a:lnTo>
                    <a:pt x="159" y="68"/>
                  </a:lnTo>
                  <a:lnTo>
                    <a:pt x="150" y="53"/>
                  </a:lnTo>
                  <a:lnTo>
                    <a:pt x="141" y="38"/>
                  </a:lnTo>
                  <a:lnTo>
                    <a:pt x="146" y="34"/>
                  </a:lnTo>
                  <a:lnTo>
                    <a:pt x="160" y="49"/>
                  </a:lnTo>
                  <a:lnTo>
                    <a:pt x="170" y="66"/>
                  </a:lnTo>
                  <a:lnTo>
                    <a:pt x="176" y="85"/>
                  </a:lnTo>
                  <a:lnTo>
                    <a:pt x="182" y="103"/>
                  </a:lnTo>
                  <a:lnTo>
                    <a:pt x="187" y="123"/>
                  </a:lnTo>
                  <a:lnTo>
                    <a:pt x="191" y="141"/>
                  </a:lnTo>
                  <a:lnTo>
                    <a:pt x="198" y="159"/>
                  </a:lnTo>
                  <a:lnTo>
                    <a:pt x="208" y="177"/>
                  </a:lnTo>
                  <a:lnTo>
                    <a:pt x="208" y="186"/>
                  </a:lnTo>
                  <a:lnTo>
                    <a:pt x="208" y="196"/>
                  </a:lnTo>
                  <a:lnTo>
                    <a:pt x="209" y="205"/>
                  </a:lnTo>
                  <a:lnTo>
                    <a:pt x="213" y="211"/>
                  </a:lnTo>
                  <a:lnTo>
                    <a:pt x="213" y="185"/>
                  </a:lnTo>
                  <a:lnTo>
                    <a:pt x="212" y="158"/>
                  </a:lnTo>
                  <a:lnTo>
                    <a:pt x="210" y="133"/>
                  </a:lnTo>
                  <a:lnTo>
                    <a:pt x="205" y="107"/>
                  </a:lnTo>
                  <a:lnTo>
                    <a:pt x="199" y="84"/>
                  </a:lnTo>
                  <a:lnTo>
                    <a:pt x="190" y="60"/>
                  </a:lnTo>
                  <a:lnTo>
                    <a:pt x="178" y="37"/>
                  </a:lnTo>
                  <a:lnTo>
                    <a:pt x="163" y="17"/>
                  </a:lnTo>
                  <a:lnTo>
                    <a:pt x="169" y="11"/>
                  </a:lnTo>
                  <a:lnTo>
                    <a:pt x="173" y="6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2" y="5"/>
                  </a:lnTo>
                  <a:lnTo>
                    <a:pt x="198" y="11"/>
                  </a:lnTo>
                  <a:lnTo>
                    <a:pt x="202" y="17"/>
                  </a:lnTo>
                  <a:lnTo>
                    <a:pt x="211" y="17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0" name="Freeform 379"/>
            <p:cNvSpPr>
              <a:spLocks/>
            </p:cNvSpPr>
            <p:nvPr/>
          </p:nvSpPr>
          <p:spPr bwMode="auto">
            <a:xfrm>
              <a:off x="2190" y="1168"/>
              <a:ext cx="17" cy="52"/>
            </a:xfrm>
            <a:custGeom>
              <a:avLst/>
              <a:gdLst>
                <a:gd name="T0" fmla="*/ 2 w 69"/>
                <a:gd name="T1" fmla="*/ 0 h 208"/>
                <a:gd name="T2" fmla="*/ 5 w 69"/>
                <a:gd name="T3" fmla="*/ 3 h 208"/>
                <a:gd name="T4" fmla="*/ 7 w 69"/>
                <a:gd name="T5" fmla="*/ 7 h 208"/>
                <a:gd name="T6" fmla="*/ 9 w 69"/>
                <a:gd name="T7" fmla="*/ 10 h 208"/>
                <a:gd name="T8" fmla="*/ 11 w 69"/>
                <a:gd name="T9" fmla="*/ 13 h 208"/>
                <a:gd name="T10" fmla="*/ 13 w 69"/>
                <a:gd name="T11" fmla="*/ 17 h 208"/>
                <a:gd name="T12" fmla="*/ 14 w 69"/>
                <a:gd name="T13" fmla="*/ 21 h 208"/>
                <a:gd name="T14" fmla="*/ 16 w 69"/>
                <a:gd name="T15" fmla="*/ 25 h 208"/>
                <a:gd name="T16" fmla="*/ 16 w 69"/>
                <a:gd name="T17" fmla="*/ 29 h 208"/>
                <a:gd name="T18" fmla="*/ 16 w 69"/>
                <a:gd name="T19" fmla="*/ 31 h 208"/>
                <a:gd name="T20" fmla="*/ 16 w 69"/>
                <a:gd name="T21" fmla="*/ 33 h 208"/>
                <a:gd name="T22" fmla="*/ 17 w 69"/>
                <a:gd name="T23" fmla="*/ 35 h 208"/>
                <a:gd name="T24" fmla="*/ 17 w 69"/>
                <a:gd name="T25" fmla="*/ 37 h 208"/>
                <a:gd name="T26" fmla="*/ 17 w 69"/>
                <a:gd name="T27" fmla="*/ 41 h 208"/>
                <a:gd name="T28" fmla="*/ 17 w 69"/>
                <a:gd name="T29" fmla="*/ 45 h 208"/>
                <a:gd name="T30" fmla="*/ 17 w 69"/>
                <a:gd name="T31" fmla="*/ 48 h 208"/>
                <a:gd name="T32" fmla="*/ 17 w 69"/>
                <a:gd name="T33" fmla="*/ 52 h 208"/>
                <a:gd name="T34" fmla="*/ 15 w 69"/>
                <a:gd name="T35" fmla="*/ 52 h 208"/>
                <a:gd name="T36" fmla="*/ 14 w 69"/>
                <a:gd name="T37" fmla="*/ 43 h 208"/>
                <a:gd name="T38" fmla="*/ 13 w 69"/>
                <a:gd name="T39" fmla="*/ 35 h 208"/>
                <a:gd name="T40" fmla="*/ 12 w 69"/>
                <a:gd name="T41" fmla="*/ 27 h 208"/>
                <a:gd name="T42" fmla="*/ 9 w 69"/>
                <a:gd name="T43" fmla="*/ 19 h 208"/>
                <a:gd name="T44" fmla="*/ 8 w 69"/>
                <a:gd name="T45" fmla="*/ 17 h 208"/>
                <a:gd name="T46" fmla="*/ 7 w 69"/>
                <a:gd name="T47" fmla="*/ 14 h 208"/>
                <a:gd name="T48" fmla="*/ 6 w 69"/>
                <a:gd name="T49" fmla="*/ 13 h 208"/>
                <a:gd name="T50" fmla="*/ 5 w 69"/>
                <a:gd name="T51" fmla="*/ 10 h 208"/>
                <a:gd name="T52" fmla="*/ 4 w 69"/>
                <a:gd name="T53" fmla="*/ 8 h 208"/>
                <a:gd name="T54" fmla="*/ 3 w 69"/>
                <a:gd name="T55" fmla="*/ 6 h 208"/>
                <a:gd name="T56" fmla="*/ 2 w 69"/>
                <a:gd name="T57" fmla="*/ 4 h 208"/>
                <a:gd name="T58" fmla="*/ 0 w 69"/>
                <a:gd name="T59" fmla="*/ 2 h 208"/>
                <a:gd name="T60" fmla="*/ 0 w 69"/>
                <a:gd name="T61" fmla="*/ 0 h 208"/>
                <a:gd name="T62" fmla="*/ 2 w 69"/>
                <a:gd name="T63" fmla="*/ 0 h 2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"/>
                <a:gd name="T97" fmla="*/ 0 h 208"/>
                <a:gd name="T98" fmla="*/ 69 w 69"/>
                <a:gd name="T99" fmla="*/ 208 h 2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" h="208">
                  <a:moveTo>
                    <a:pt x="8" y="0"/>
                  </a:moveTo>
                  <a:lnTo>
                    <a:pt x="20" y="13"/>
                  </a:lnTo>
                  <a:lnTo>
                    <a:pt x="29" y="26"/>
                  </a:lnTo>
                  <a:lnTo>
                    <a:pt x="38" y="40"/>
                  </a:lnTo>
                  <a:lnTo>
                    <a:pt x="46" y="54"/>
                  </a:lnTo>
                  <a:lnTo>
                    <a:pt x="52" y="69"/>
                  </a:lnTo>
                  <a:lnTo>
                    <a:pt x="57" y="84"/>
                  </a:lnTo>
                  <a:lnTo>
                    <a:pt x="63" y="100"/>
                  </a:lnTo>
                  <a:lnTo>
                    <a:pt x="66" y="117"/>
                  </a:lnTo>
                  <a:lnTo>
                    <a:pt x="64" y="124"/>
                  </a:lnTo>
                  <a:lnTo>
                    <a:pt x="65" y="132"/>
                  </a:lnTo>
                  <a:lnTo>
                    <a:pt x="67" y="141"/>
                  </a:lnTo>
                  <a:lnTo>
                    <a:pt x="68" y="149"/>
                  </a:lnTo>
                  <a:lnTo>
                    <a:pt x="68" y="163"/>
                  </a:lnTo>
                  <a:lnTo>
                    <a:pt x="69" y="178"/>
                  </a:lnTo>
                  <a:lnTo>
                    <a:pt x="69" y="192"/>
                  </a:lnTo>
                  <a:lnTo>
                    <a:pt x="68" y="208"/>
                  </a:lnTo>
                  <a:lnTo>
                    <a:pt x="60" y="208"/>
                  </a:lnTo>
                  <a:lnTo>
                    <a:pt x="57" y="173"/>
                  </a:lnTo>
                  <a:lnTo>
                    <a:pt x="53" y="139"/>
                  </a:lnTo>
                  <a:lnTo>
                    <a:pt x="47" y="108"/>
                  </a:lnTo>
                  <a:lnTo>
                    <a:pt x="37" y="76"/>
                  </a:lnTo>
                  <a:lnTo>
                    <a:pt x="33" y="67"/>
                  </a:lnTo>
                  <a:lnTo>
                    <a:pt x="29" y="58"/>
                  </a:lnTo>
                  <a:lnTo>
                    <a:pt x="26" y="50"/>
                  </a:lnTo>
                  <a:lnTo>
                    <a:pt x="22" y="41"/>
                  </a:lnTo>
                  <a:lnTo>
                    <a:pt x="17" y="32"/>
                  </a:lnTo>
                  <a:lnTo>
                    <a:pt x="13" y="24"/>
                  </a:lnTo>
                  <a:lnTo>
                    <a:pt x="7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1" name="Freeform 380"/>
            <p:cNvSpPr>
              <a:spLocks/>
            </p:cNvSpPr>
            <p:nvPr/>
          </p:nvSpPr>
          <p:spPr bwMode="auto">
            <a:xfrm>
              <a:off x="2291" y="1168"/>
              <a:ext cx="5" cy="4"/>
            </a:xfrm>
            <a:custGeom>
              <a:avLst/>
              <a:gdLst>
                <a:gd name="T0" fmla="*/ 5 w 20"/>
                <a:gd name="T1" fmla="*/ 1 h 15"/>
                <a:gd name="T2" fmla="*/ 5 w 20"/>
                <a:gd name="T3" fmla="*/ 2 h 15"/>
                <a:gd name="T4" fmla="*/ 4 w 20"/>
                <a:gd name="T5" fmla="*/ 3 h 15"/>
                <a:gd name="T6" fmla="*/ 3 w 20"/>
                <a:gd name="T7" fmla="*/ 3 h 15"/>
                <a:gd name="T8" fmla="*/ 3 w 20"/>
                <a:gd name="T9" fmla="*/ 4 h 15"/>
                <a:gd name="T10" fmla="*/ 2 w 20"/>
                <a:gd name="T11" fmla="*/ 3 h 15"/>
                <a:gd name="T12" fmla="*/ 1 w 20"/>
                <a:gd name="T13" fmla="*/ 3 h 15"/>
                <a:gd name="T14" fmla="*/ 0 w 20"/>
                <a:gd name="T15" fmla="*/ 3 h 15"/>
                <a:gd name="T16" fmla="*/ 0 w 20"/>
                <a:gd name="T17" fmla="*/ 1 h 15"/>
                <a:gd name="T18" fmla="*/ 1 w 20"/>
                <a:gd name="T19" fmla="*/ 0 h 15"/>
                <a:gd name="T20" fmla="*/ 3 w 20"/>
                <a:gd name="T21" fmla="*/ 0 h 15"/>
                <a:gd name="T22" fmla="*/ 4 w 20"/>
                <a:gd name="T23" fmla="*/ 0 h 15"/>
                <a:gd name="T24" fmla="*/ 5 w 20"/>
                <a:gd name="T25" fmla="*/ 1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5"/>
                <a:gd name="T41" fmla="*/ 20 w 20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5">
                  <a:moveTo>
                    <a:pt x="19" y="2"/>
                  </a:moveTo>
                  <a:lnTo>
                    <a:pt x="20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1" y="4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2" name="Freeform 381"/>
            <p:cNvSpPr>
              <a:spLocks/>
            </p:cNvSpPr>
            <p:nvPr/>
          </p:nvSpPr>
          <p:spPr bwMode="auto">
            <a:xfrm>
              <a:off x="2078" y="1171"/>
              <a:ext cx="6" cy="6"/>
            </a:xfrm>
            <a:custGeom>
              <a:avLst/>
              <a:gdLst>
                <a:gd name="T0" fmla="*/ 6 w 27"/>
                <a:gd name="T1" fmla="*/ 3 h 24"/>
                <a:gd name="T2" fmla="*/ 6 w 27"/>
                <a:gd name="T3" fmla="*/ 4 h 24"/>
                <a:gd name="T4" fmla="*/ 5 w 27"/>
                <a:gd name="T5" fmla="*/ 5 h 24"/>
                <a:gd name="T6" fmla="*/ 5 w 27"/>
                <a:gd name="T7" fmla="*/ 5 h 24"/>
                <a:gd name="T8" fmla="*/ 4 w 27"/>
                <a:gd name="T9" fmla="*/ 6 h 24"/>
                <a:gd name="T10" fmla="*/ 4 w 27"/>
                <a:gd name="T11" fmla="*/ 4 h 24"/>
                <a:gd name="T12" fmla="*/ 3 w 27"/>
                <a:gd name="T13" fmla="*/ 4 h 24"/>
                <a:gd name="T14" fmla="*/ 1 w 27"/>
                <a:gd name="T15" fmla="*/ 3 h 24"/>
                <a:gd name="T16" fmla="*/ 0 w 27"/>
                <a:gd name="T17" fmla="*/ 3 h 24"/>
                <a:gd name="T18" fmla="*/ 1 w 27"/>
                <a:gd name="T19" fmla="*/ 0 h 24"/>
                <a:gd name="T20" fmla="*/ 3 w 27"/>
                <a:gd name="T21" fmla="*/ 1 h 24"/>
                <a:gd name="T22" fmla="*/ 4 w 27"/>
                <a:gd name="T23" fmla="*/ 2 h 24"/>
                <a:gd name="T24" fmla="*/ 5 w 27"/>
                <a:gd name="T25" fmla="*/ 3 h 24"/>
                <a:gd name="T26" fmla="*/ 6 w 27"/>
                <a:gd name="T27" fmla="*/ 3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24"/>
                <a:gd name="T44" fmla="*/ 27 w 27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24">
                  <a:moveTo>
                    <a:pt x="27" y="13"/>
                  </a:moveTo>
                  <a:lnTo>
                    <a:pt x="25" y="15"/>
                  </a:lnTo>
                  <a:lnTo>
                    <a:pt x="24" y="18"/>
                  </a:lnTo>
                  <a:lnTo>
                    <a:pt x="22" y="21"/>
                  </a:lnTo>
                  <a:lnTo>
                    <a:pt x="18" y="24"/>
                  </a:lnTo>
                  <a:lnTo>
                    <a:pt x="17" y="17"/>
                  </a:lnTo>
                  <a:lnTo>
                    <a:pt x="13" y="15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4" y="10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3" name="Freeform 382"/>
            <p:cNvSpPr>
              <a:spLocks/>
            </p:cNvSpPr>
            <p:nvPr/>
          </p:nvSpPr>
          <p:spPr bwMode="auto">
            <a:xfrm>
              <a:off x="2348" y="1175"/>
              <a:ext cx="3" cy="3"/>
            </a:xfrm>
            <a:custGeom>
              <a:avLst/>
              <a:gdLst>
                <a:gd name="T0" fmla="*/ 3 w 13"/>
                <a:gd name="T1" fmla="*/ 3 h 12"/>
                <a:gd name="T2" fmla="*/ 2 w 13"/>
                <a:gd name="T3" fmla="*/ 3 h 12"/>
                <a:gd name="T4" fmla="*/ 1 w 13"/>
                <a:gd name="T5" fmla="*/ 2 h 12"/>
                <a:gd name="T6" fmla="*/ 0 w 13"/>
                <a:gd name="T7" fmla="*/ 2 h 12"/>
                <a:gd name="T8" fmla="*/ 0 w 13"/>
                <a:gd name="T9" fmla="*/ 1 h 12"/>
                <a:gd name="T10" fmla="*/ 1 w 13"/>
                <a:gd name="T11" fmla="*/ 0 h 12"/>
                <a:gd name="T12" fmla="*/ 2 w 13"/>
                <a:gd name="T13" fmla="*/ 1 h 12"/>
                <a:gd name="T14" fmla="*/ 3 w 13"/>
                <a:gd name="T15" fmla="*/ 2 h 12"/>
                <a:gd name="T16" fmla="*/ 3 w 13"/>
                <a:gd name="T17" fmla="*/ 3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2"/>
                <a:gd name="T29" fmla="*/ 13 w 1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2">
                  <a:moveTo>
                    <a:pt x="13" y="12"/>
                  </a:moveTo>
                  <a:lnTo>
                    <a:pt x="10" y="10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1" y="8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4" name="Freeform 383"/>
            <p:cNvSpPr>
              <a:spLocks/>
            </p:cNvSpPr>
            <p:nvPr/>
          </p:nvSpPr>
          <p:spPr bwMode="auto">
            <a:xfrm>
              <a:off x="2392" y="1177"/>
              <a:ext cx="64" cy="67"/>
            </a:xfrm>
            <a:custGeom>
              <a:avLst/>
              <a:gdLst>
                <a:gd name="T0" fmla="*/ 28 w 254"/>
                <a:gd name="T1" fmla="*/ 4 h 267"/>
                <a:gd name="T2" fmla="*/ 30 w 254"/>
                <a:gd name="T3" fmla="*/ 5 h 267"/>
                <a:gd name="T4" fmla="*/ 32 w 254"/>
                <a:gd name="T5" fmla="*/ 5 h 267"/>
                <a:gd name="T6" fmla="*/ 34 w 254"/>
                <a:gd name="T7" fmla="*/ 7 h 267"/>
                <a:gd name="T8" fmla="*/ 36 w 254"/>
                <a:gd name="T9" fmla="*/ 7 h 267"/>
                <a:gd name="T10" fmla="*/ 38 w 254"/>
                <a:gd name="T11" fmla="*/ 8 h 267"/>
                <a:gd name="T12" fmla="*/ 40 w 254"/>
                <a:gd name="T13" fmla="*/ 9 h 267"/>
                <a:gd name="T14" fmla="*/ 42 w 254"/>
                <a:gd name="T15" fmla="*/ 11 h 267"/>
                <a:gd name="T16" fmla="*/ 44 w 254"/>
                <a:gd name="T17" fmla="*/ 11 h 267"/>
                <a:gd name="T18" fmla="*/ 45 w 254"/>
                <a:gd name="T19" fmla="*/ 13 h 267"/>
                <a:gd name="T20" fmla="*/ 46 w 254"/>
                <a:gd name="T21" fmla="*/ 14 h 267"/>
                <a:gd name="T22" fmla="*/ 47 w 254"/>
                <a:gd name="T23" fmla="*/ 16 h 267"/>
                <a:gd name="T24" fmla="*/ 48 w 254"/>
                <a:gd name="T25" fmla="*/ 17 h 267"/>
                <a:gd name="T26" fmla="*/ 50 w 254"/>
                <a:gd name="T27" fmla="*/ 18 h 267"/>
                <a:gd name="T28" fmla="*/ 51 w 254"/>
                <a:gd name="T29" fmla="*/ 20 h 267"/>
                <a:gd name="T30" fmla="*/ 52 w 254"/>
                <a:gd name="T31" fmla="*/ 21 h 267"/>
                <a:gd name="T32" fmla="*/ 53 w 254"/>
                <a:gd name="T33" fmla="*/ 22 h 267"/>
                <a:gd name="T34" fmla="*/ 55 w 254"/>
                <a:gd name="T35" fmla="*/ 26 h 267"/>
                <a:gd name="T36" fmla="*/ 57 w 254"/>
                <a:gd name="T37" fmla="*/ 30 h 267"/>
                <a:gd name="T38" fmla="*/ 59 w 254"/>
                <a:gd name="T39" fmla="*/ 34 h 267"/>
                <a:gd name="T40" fmla="*/ 61 w 254"/>
                <a:gd name="T41" fmla="*/ 37 h 267"/>
                <a:gd name="T42" fmla="*/ 62 w 254"/>
                <a:gd name="T43" fmla="*/ 42 h 267"/>
                <a:gd name="T44" fmla="*/ 63 w 254"/>
                <a:gd name="T45" fmla="*/ 46 h 267"/>
                <a:gd name="T46" fmla="*/ 63 w 254"/>
                <a:gd name="T47" fmla="*/ 50 h 267"/>
                <a:gd name="T48" fmla="*/ 64 w 254"/>
                <a:gd name="T49" fmla="*/ 54 h 267"/>
                <a:gd name="T50" fmla="*/ 63 w 254"/>
                <a:gd name="T51" fmla="*/ 67 h 267"/>
                <a:gd name="T52" fmla="*/ 63 w 254"/>
                <a:gd name="T53" fmla="*/ 67 h 267"/>
                <a:gd name="T54" fmla="*/ 63 w 254"/>
                <a:gd name="T55" fmla="*/ 67 h 267"/>
                <a:gd name="T56" fmla="*/ 62 w 254"/>
                <a:gd name="T57" fmla="*/ 66 h 267"/>
                <a:gd name="T58" fmla="*/ 62 w 254"/>
                <a:gd name="T59" fmla="*/ 66 h 267"/>
                <a:gd name="T60" fmla="*/ 62 w 254"/>
                <a:gd name="T61" fmla="*/ 58 h 267"/>
                <a:gd name="T62" fmla="*/ 61 w 254"/>
                <a:gd name="T63" fmla="*/ 50 h 267"/>
                <a:gd name="T64" fmla="*/ 60 w 254"/>
                <a:gd name="T65" fmla="*/ 42 h 267"/>
                <a:gd name="T66" fmla="*/ 57 w 254"/>
                <a:gd name="T67" fmla="*/ 35 h 267"/>
                <a:gd name="T68" fmla="*/ 53 w 254"/>
                <a:gd name="T69" fmla="*/ 28 h 267"/>
                <a:gd name="T70" fmla="*/ 48 w 254"/>
                <a:gd name="T71" fmla="*/ 22 h 267"/>
                <a:gd name="T72" fmla="*/ 42 w 254"/>
                <a:gd name="T73" fmla="*/ 16 h 267"/>
                <a:gd name="T74" fmla="*/ 36 w 254"/>
                <a:gd name="T75" fmla="*/ 11 h 267"/>
                <a:gd name="T76" fmla="*/ 31 w 254"/>
                <a:gd name="T77" fmla="*/ 9 h 267"/>
                <a:gd name="T78" fmla="*/ 27 w 254"/>
                <a:gd name="T79" fmla="*/ 7 h 267"/>
                <a:gd name="T80" fmla="*/ 23 w 254"/>
                <a:gd name="T81" fmla="*/ 5 h 267"/>
                <a:gd name="T82" fmla="*/ 19 w 254"/>
                <a:gd name="T83" fmla="*/ 3 h 267"/>
                <a:gd name="T84" fmla="*/ 14 w 254"/>
                <a:gd name="T85" fmla="*/ 2 h 267"/>
                <a:gd name="T86" fmla="*/ 10 w 254"/>
                <a:gd name="T87" fmla="*/ 1 h 267"/>
                <a:gd name="T88" fmla="*/ 5 w 254"/>
                <a:gd name="T89" fmla="*/ 1 h 267"/>
                <a:gd name="T90" fmla="*/ 0 w 254"/>
                <a:gd name="T91" fmla="*/ 2 h 267"/>
                <a:gd name="T92" fmla="*/ 1 w 254"/>
                <a:gd name="T93" fmla="*/ 1 h 267"/>
                <a:gd name="T94" fmla="*/ 3 w 254"/>
                <a:gd name="T95" fmla="*/ 1 h 267"/>
                <a:gd name="T96" fmla="*/ 5 w 254"/>
                <a:gd name="T97" fmla="*/ 1 h 267"/>
                <a:gd name="T98" fmla="*/ 7 w 254"/>
                <a:gd name="T99" fmla="*/ 0 h 267"/>
                <a:gd name="T100" fmla="*/ 10 w 254"/>
                <a:gd name="T101" fmla="*/ 1 h 267"/>
                <a:gd name="T102" fmla="*/ 13 w 254"/>
                <a:gd name="T103" fmla="*/ 1 h 267"/>
                <a:gd name="T104" fmla="*/ 15 w 254"/>
                <a:gd name="T105" fmla="*/ 1 h 267"/>
                <a:gd name="T106" fmla="*/ 18 w 254"/>
                <a:gd name="T107" fmla="*/ 1 h 267"/>
                <a:gd name="T108" fmla="*/ 21 w 254"/>
                <a:gd name="T109" fmla="*/ 1 h 267"/>
                <a:gd name="T110" fmla="*/ 23 w 254"/>
                <a:gd name="T111" fmla="*/ 1 h 267"/>
                <a:gd name="T112" fmla="*/ 26 w 254"/>
                <a:gd name="T113" fmla="*/ 2 h 267"/>
                <a:gd name="T114" fmla="*/ 28 w 254"/>
                <a:gd name="T115" fmla="*/ 4 h 2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4"/>
                <a:gd name="T175" fmla="*/ 0 h 267"/>
                <a:gd name="T176" fmla="*/ 254 w 254"/>
                <a:gd name="T177" fmla="*/ 267 h 2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4" h="267">
                  <a:moveTo>
                    <a:pt x="113" y="16"/>
                  </a:moveTo>
                  <a:lnTo>
                    <a:pt x="121" y="18"/>
                  </a:lnTo>
                  <a:lnTo>
                    <a:pt x="128" y="21"/>
                  </a:lnTo>
                  <a:lnTo>
                    <a:pt x="136" y="26"/>
                  </a:lnTo>
                  <a:lnTo>
                    <a:pt x="144" y="29"/>
                  </a:lnTo>
                  <a:lnTo>
                    <a:pt x="151" y="33"/>
                  </a:lnTo>
                  <a:lnTo>
                    <a:pt x="159" y="37"/>
                  </a:lnTo>
                  <a:lnTo>
                    <a:pt x="166" y="42"/>
                  </a:lnTo>
                  <a:lnTo>
                    <a:pt x="174" y="45"/>
                  </a:lnTo>
                  <a:lnTo>
                    <a:pt x="177" y="52"/>
                  </a:lnTo>
                  <a:lnTo>
                    <a:pt x="181" y="57"/>
                  </a:lnTo>
                  <a:lnTo>
                    <a:pt x="187" y="62"/>
                  </a:lnTo>
                  <a:lnTo>
                    <a:pt x="191" y="68"/>
                  </a:lnTo>
                  <a:lnTo>
                    <a:pt x="197" y="73"/>
                  </a:lnTo>
                  <a:lnTo>
                    <a:pt x="201" y="79"/>
                  </a:lnTo>
                  <a:lnTo>
                    <a:pt x="205" y="83"/>
                  </a:lnTo>
                  <a:lnTo>
                    <a:pt x="209" y="88"/>
                  </a:lnTo>
                  <a:lnTo>
                    <a:pt x="219" y="102"/>
                  </a:lnTo>
                  <a:lnTo>
                    <a:pt x="228" y="118"/>
                  </a:lnTo>
                  <a:lnTo>
                    <a:pt x="236" y="134"/>
                  </a:lnTo>
                  <a:lnTo>
                    <a:pt x="241" y="149"/>
                  </a:lnTo>
                  <a:lnTo>
                    <a:pt x="245" y="166"/>
                  </a:lnTo>
                  <a:lnTo>
                    <a:pt x="249" y="183"/>
                  </a:lnTo>
                  <a:lnTo>
                    <a:pt x="251" y="200"/>
                  </a:lnTo>
                  <a:lnTo>
                    <a:pt x="254" y="217"/>
                  </a:lnTo>
                  <a:lnTo>
                    <a:pt x="252" y="267"/>
                  </a:lnTo>
                  <a:lnTo>
                    <a:pt x="251" y="267"/>
                  </a:lnTo>
                  <a:lnTo>
                    <a:pt x="250" y="266"/>
                  </a:lnTo>
                  <a:lnTo>
                    <a:pt x="248" y="265"/>
                  </a:lnTo>
                  <a:lnTo>
                    <a:pt x="246" y="264"/>
                  </a:lnTo>
                  <a:lnTo>
                    <a:pt x="248" y="230"/>
                  </a:lnTo>
                  <a:lnTo>
                    <a:pt x="244" y="198"/>
                  </a:lnTo>
                  <a:lnTo>
                    <a:pt x="237" y="167"/>
                  </a:lnTo>
                  <a:lnTo>
                    <a:pt x="225" y="138"/>
                  </a:lnTo>
                  <a:lnTo>
                    <a:pt x="209" y="111"/>
                  </a:lnTo>
                  <a:lnTo>
                    <a:pt x="190" y="86"/>
                  </a:lnTo>
                  <a:lnTo>
                    <a:pt x="167" y="62"/>
                  </a:lnTo>
                  <a:lnTo>
                    <a:pt x="143" y="42"/>
                  </a:lnTo>
                  <a:lnTo>
                    <a:pt x="125" y="34"/>
                  </a:lnTo>
                  <a:lnTo>
                    <a:pt x="109" y="27"/>
                  </a:lnTo>
                  <a:lnTo>
                    <a:pt x="92" y="18"/>
                  </a:lnTo>
                  <a:lnTo>
                    <a:pt x="74" y="12"/>
                  </a:lnTo>
                  <a:lnTo>
                    <a:pt x="56" y="6"/>
                  </a:lnTo>
                  <a:lnTo>
                    <a:pt x="38" y="3"/>
                  </a:lnTo>
                  <a:lnTo>
                    <a:pt x="19" y="3"/>
                  </a:lnTo>
                  <a:lnTo>
                    <a:pt x="0" y="7"/>
                  </a:lnTo>
                  <a:lnTo>
                    <a:pt x="5" y="4"/>
                  </a:lnTo>
                  <a:lnTo>
                    <a:pt x="13" y="3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1" y="3"/>
                  </a:lnTo>
                  <a:lnTo>
                    <a:pt x="61" y="3"/>
                  </a:lnTo>
                  <a:lnTo>
                    <a:pt x="72" y="3"/>
                  </a:lnTo>
                  <a:lnTo>
                    <a:pt x="82" y="3"/>
                  </a:lnTo>
                  <a:lnTo>
                    <a:pt x="93" y="5"/>
                  </a:lnTo>
                  <a:lnTo>
                    <a:pt x="102" y="8"/>
                  </a:lnTo>
                  <a:lnTo>
                    <a:pt x="113" y="16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5" name="Freeform 384"/>
            <p:cNvSpPr>
              <a:spLocks/>
            </p:cNvSpPr>
            <p:nvPr/>
          </p:nvSpPr>
          <p:spPr bwMode="auto">
            <a:xfrm>
              <a:off x="2074" y="1179"/>
              <a:ext cx="5" cy="4"/>
            </a:xfrm>
            <a:custGeom>
              <a:avLst/>
              <a:gdLst>
                <a:gd name="T0" fmla="*/ 4 w 21"/>
                <a:gd name="T1" fmla="*/ 4 h 19"/>
                <a:gd name="T2" fmla="*/ 3 w 21"/>
                <a:gd name="T3" fmla="*/ 4 h 19"/>
                <a:gd name="T4" fmla="*/ 1 w 21"/>
                <a:gd name="T5" fmla="*/ 3 h 19"/>
                <a:gd name="T6" fmla="*/ 0 w 21"/>
                <a:gd name="T7" fmla="*/ 3 h 19"/>
                <a:gd name="T8" fmla="*/ 0 w 21"/>
                <a:gd name="T9" fmla="*/ 1 h 19"/>
                <a:gd name="T10" fmla="*/ 1 w 21"/>
                <a:gd name="T11" fmla="*/ 0 h 19"/>
                <a:gd name="T12" fmla="*/ 2 w 21"/>
                <a:gd name="T13" fmla="*/ 1 h 19"/>
                <a:gd name="T14" fmla="*/ 4 w 21"/>
                <a:gd name="T15" fmla="*/ 2 h 19"/>
                <a:gd name="T16" fmla="*/ 5 w 21"/>
                <a:gd name="T17" fmla="*/ 3 h 19"/>
                <a:gd name="T18" fmla="*/ 4 w 21"/>
                <a:gd name="T19" fmla="*/ 4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9"/>
                <a:gd name="T32" fmla="*/ 21 w 21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9">
                  <a:moveTo>
                    <a:pt x="18" y="19"/>
                  </a:moveTo>
                  <a:lnTo>
                    <a:pt x="12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" y="5"/>
                  </a:lnTo>
                  <a:lnTo>
                    <a:pt x="4" y="0"/>
                  </a:lnTo>
                  <a:lnTo>
                    <a:pt x="9" y="7"/>
                  </a:lnTo>
                  <a:lnTo>
                    <a:pt x="17" y="10"/>
                  </a:lnTo>
                  <a:lnTo>
                    <a:pt x="21" y="13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6" name="Freeform 385"/>
            <p:cNvSpPr>
              <a:spLocks/>
            </p:cNvSpPr>
            <p:nvPr/>
          </p:nvSpPr>
          <p:spPr bwMode="auto">
            <a:xfrm>
              <a:off x="2342" y="1179"/>
              <a:ext cx="5" cy="6"/>
            </a:xfrm>
            <a:custGeom>
              <a:avLst/>
              <a:gdLst>
                <a:gd name="T0" fmla="*/ 5 w 20"/>
                <a:gd name="T1" fmla="*/ 5 h 22"/>
                <a:gd name="T2" fmla="*/ 4 w 20"/>
                <a:gd name="T3" fmla="*/ 6 h 22"/>
                <a:gd name="T4" fmla="*/ 3 w 20"/>
                <a:gd name="T5" fmla="*/ 6 h 22"/>
                <a:gd name="T6" fmla="*/ 2 w 20"/>
                <a:gd name="T7" fmla="*/ 5 h 22"/>
                <a:gd name="T8" fmla="*/ 1 w 20"/>
                <a:gd name="T9" fmla="*/ 4 h 22"/>
                <a:gd name="T10" fmla="*/ 0 w 20"/>
                <a:gd name="T11" fmla="*/ 3 h 22"/>
                <a:gd name="T12" fmla="*/ 2 w 20"/>
                <a:gd name="T13" fmla="*/ 0 h 22"/>
                <a:gd name="T14" fmla="*/ 3 w 20"/>
                <a:gd name="T15" fmla="*/ 1 h 22"/>
                <a:gd name="T16" fmla="*/ 4 w 20"/>
                <a:gd name="T17" fmla="*/ 2 h 22"/>
                <a:gd name="T18" fmla="*/ 5 w 20"/>
                <a:gd name="T19" fmla="*/ 4 h 22"/>
                <a:gd name="T20" fmla="*/ 5 w 20"/>
                <a:gd name="T21" fmla="*/ 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2"/>
                <a:gd name="T35" fmla="*/ 20 w 20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2">
                  <a:moveTo>
                    <a:pt x="20" y="19"/>
                  </a:moveTo>
                  <a:lnTo>
                    <a:pt x="16" y="22"/>
                  </a:lnTo>
                  <a:lnTo>
                    <a:pt x="12" y="21"/>
                  </a:lnTo>
                  <a:lnTo>
                    <a:pt x="8" y="18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6" y="9"/>
                  </a:lnTo>
                  <a:lnTo>
                    <a:pt x="19" y="13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7" name="Freeform 386"/>
            <p:cNvSpPr>
              <a:spLocks/>
            </p:cNvSpPr>
            <p:nvPr/>
          </p:nvSpPr>
          <p:spPr bwMode="auto">
            <a:xfrm>
              <a:off x="2251" y="1184"/>
              <a:ext cx="24" cy="26"/>
            </a:xfrm>
            <a:custGeom>
              <a:avLst/>
              <a:gdLst>
                <a:gd name="T0" fmla="*/ 3 w 98"/>
                <a:gd name="T1" fmla="*/ 3 h 105"/>
                <a:gd name="T2" fmla="*/ 3 w 98"/>
                <a:gd name="T3" fmla="*/ 5 h 105"/>
                <a:gd name="T4" fmla="*/ 2 w 98"/>
                <a:gd name="T5" fmla="*/ 7 h 105"/>
                <a:gd name="T6" fmla="*/ 2 w 98"/>
                <a:gd name="T7" fmla="*/ 9 h 105"/>
                <a:gd name="T8" fmla="*/ 3 w 98"/>
                <a:gd name="T9" fmla="*/ 11 h 105"/>
                <a:gd name="T10" fmla="*/ 4 w 98"/>
                <a:gd name="T11" fmla="*/ 13 h 105"/>
                <a:gd name="T12" fmla="*/ 4 w 98"/>
                <a:gd name="T13" fmla="*/ 14 h 105"/>
                <a:gd name="T14" fmla="*/ 6 w 98"/>
                <a:gd name="T15" fmla="*/ 14 h 105"/>
                <a:gd name="T16" fmla="*/ 7 w 98"/>
                <a:gd name="T17" fmla="*/ 14 h 105"/>
                <a:gd name="T18" fmla="*/ 8 w 98"/>
                <a:gd name="T19" fmla="*/ 14 h 105"/>
                <a:gd name="T20" fmla="*/ 10 w 98"/>
                <a:gd name="T21" fmla="*/ 15 h 105"/>
                <a:gd name="T22" fmla="*/ 11 w 98"/>
                <a:gd name="T23" fmla="*/ 15 h 105"/>
                <a:gd name="T24" fmla="*/ 12 w 98"/>
                <a:gd name="T25" fmla="*/ 15 h 105"/>
                <a:gd name="T26" fmla="*/ 14 w 98"/>
                <a:gd name="T27" fmla="*/ 16 h 105"/>
                <a:gd name="T28" fmla="*/ 15 w 98"/>
                <a:gd name="T29" fmla="*/ 17 h 105"/>
                <a:gd name="T30" fmla="*/ 17 w 98"/>
                <a:gd name="T31" fmla="*/ 18 h 105"/>
                <a:gd name="T32" fmla="*/ 18 w 98"/>
                <a:gd name="T33" fmla="*/ 20 h 105"/>
                <a:gd name="T34" fmla="*/ 20 w 98"/>
                <a:gd name="T35" fmla="*/ 21 h 105"/>
                <a:gd name="T36" fmla="*/ 21 w 98"/>
                <a:gd name="T37" fmla="*/ 22 h 105"/>
                <a:gd name="T38" fmla="*/ 22 w 98"/>
                <a:gd name="T39" fmla="*/ 23 h 105"/>
                <a:gd name="T40" fmla="*/ 24 w 98"/>
                <a:gd name="T41" fmla="*/ 24 h 105"/>
                <a:gd name="T42" fmla="*/ 24 w 98"/>
                <a:gd name="T43" fmla="*/ 26 h 105"/>
                <a:gd name="T44" fmla="*/ 22 w 98"/>
                <a:gd name="T45" fmla="*/ 24 h 105"/>
                <a:gd name="T46" fmla="*/ 20 w 98"/>
                <a:gd name="T47" fmla="*/ 21 h 105"/>
                <a:gd name="T48" fmla="*/ 17 w 98"/>
                <a:gd name="T49" fmla="*/ 20 h 105"/>
                <a:gd name="T50" fmla="*/ 14 w 98"/>
                <a:gd name="T51" fmla="*/ 18 h 105"/>
                <a:gd name="T52" fmla="*/ 11 w 98"/>
                <a:gd name="T53" fmla="*/ 17 h 105"/>
                <a:gd name="T54" fmla="*/ 8 w 98"/>
                <a:gd name="T55" fmla="*/ 17 h 105"/>
                <a:gd name="T56" fmla="*/ 5 w 98"/>
                <a:gd name="T57" fmla="*/ 16 h 105"/>
                <a:gd name="T58" fmla="*/ 2 w 98"/>
                <a:gd name="T59" fmla="*/ 16 h 105"/>
                <a:gd name="T60" fmla="*/ 1 w 98"/>
                <a:gd name="T61" fmla="*/ 14 h 105"/>
                <a:gd name="T62" fmla="*/ 0 w 98"/>
                <a:gd name="T63" fmla="*/ 12 h 105"/>
                <a:gd name="T64" fmla="*/ 0 w 98"/>
                <a:gd name="T65" fmla="*/ 10 h 105"/>
                <a:gd name="T66" fmla="*/ 0 w 98"/>
                <a:gd name="T67" fmla="*/ 8 h 105"/>
                <a:gd name="T68" fmla="*/ 1 w 98"/>
                <a:gd name="T69" fmla="*/ 6 h 105"/>
                <a:gd name="T70" fmla="*/ 2 w 98"/>
                <a:gd name="T71" fmla="*/ 4 h 105"/>
                <a:gd name="T72" fmla="*/ 4 w 98"/>
                <a:gd name="T73" fmla="*/ 2 h 105"/>
                <a:gd name="T74" fmla="*/ 5 w 98"/>
                <a:gd name="T75" fmla="*/ 0 h 105"/>
                <a:gd name="T76" fmla="*/ 3 w 98"/>
                <a:gd name="T77" fmla="*/ 3 h 105"/>
                <a:gd name="T78" fmla="*/ 3 w 98"/>
                <a:gd name="T79" fmla="*/ 3 h 1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8"/>
                <a:gd name="T121" fmla="*/ 0 h 105"/>
                <a:gd name="T122" fmla="*/ 98 w 98"/>
                <a:gd name="T123" fmla="*/ 105 h 1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8" h="105">
                  <a:moveTo>
                    <a:pt x="13" y="11"/>
                  </a:moveTo>
                  <a:lnTo>
                    <a:pt x="11" y="20"/>
                  </a:lnTo>
                  <a:lnTo>
                    <a:pt x="9" y="29"/>
                  </a:lnTo>
                  <a:lnTo>
                    <a:pt x="8" y="38"/>
                  </a:lnTo>
                  <a:lnTo>
                    <a:pt x="11" y="46"/>
                  </a:lnTo>
                  <a:lnTo>
                    <a:pt x="15" y="52"/>
                  </a:lnTo>
                  <a:lnTo>
                    <a:pt x="18" y="55"/>
                  </a:lnTo>
                  <a:lnTo>
                    <a:pt x="23" y="57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40" y="59"/>
                  </a:lnTo>
                  <a:lnTo>
                    <a:pt x="45" y="59"/>
                  </a:lnTo>
                  <a:lnTo>
                    <a:pt x="50" y="60"/>
                  </a:lnTo>
                  <a:lnTo>
                    <a:pt x="57" y="65"/>
                  </a:lnTo>
                  <a:lnTo>
                    <a:pt x="62" y="70"/>
                  </a:lnTo>
                  <a:lnTo>
                    <a:pt x="68" y="74"/>
                  </a:lnTo>
                  <a:lnTo>
                    <a:pt x="74" y="79"/>
                  </a:lnTo>
                  <a:lnTo>
                    <a:pt x="80" y="84"/>
                  </a:lnTo>
                  <a:lnTo>
                    <a:pt x="85" y="89"/>
                  </a:lnTo>
                  <a:lnTo>
                    <a:pt x="90" y="94"/>
                  </a:lnTo>
                  <a:lnTo>
                    <a:pt x="97" y="98"/>
                  </a:lnTo>
                  <a:lnTo>
                    <a:pt x="98" y="105"/>
                  </a:lnTo>
                  <a:lnTo>
                    <a:pt x="89" y="95"/>
                  </a:lnTo>
                  <a:lnTo>
                    <a:pt x="80" y="86"/>
                  </a:lnTo>
                  <a:lnTo>
                    <a:pt x="69" y="80"/>
                  </a:lnTo>
                  <a:lnTo>
                    <a:pt x="57" y="74"/>
                  </a:lnTo>
                  <a:lnTo>
                    <a:pt x="46" y="70"/>
                  </a:lnTo>
                  <a:lnTo>
                    <a:pt x="34" y="67"/>
                  </a:lnTo>
                  <a:lnTo>
                    <a:pt x="21" y="65"/>
                  </a:lnTo>
                  <a:lnTo>
                    <a:pt x="9" y="64"/>
                  </a:lnTo>
                  <a:lnTo>
                    <a:pt x="4" y="57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9" y="16"/>
                  </a:lnTo>
                  <a:lnTo>
                    <a:pt x="15" y="7"/>
                  </a:lnTo>
                  <a:lnTo>
                    <a:pt x="21" y="0"/>
                  </a:lnTo>
                  <a:lnTo>
                    <a:pt x="14" y="12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8" name="Freeform 387"/>
            <p:cNvSpPr>
              <a:spLocks/>
            </p:cNvSpPr>
            <p:nvPr/>
          </p:nvSpPr>
          <p:spPr bwMode="auto">
            <a:xfrm>
              <a:off x="2337" y="1185"/>
              <a:ext cx="5" cy="6"/>
            </a:xfrm>
            <a:custGeom>
              <a:avLst/>
              <a:gdLst>
                <a:gd name="T0" fmla="*/ 4 w 20"/>
                <a:gd name="T1" fmla="*/ 6 h 24"/>
                <a:gd name="T2" fmla="*/ 3 w 20"/>
                <a:gd name="T3" fmla="*/ 6 h 24"/>
                <a:gd name="T4" fmla="*/ 0 w 20"/>
                <a:gd name="T5" fmla="*/ 3 h 24"/>
                <a:gd name="T6" fmla="*/ 2 w 20"/>
                <a:gd name="T7" fmla="*/ 0 h 24"/>
                <a:gd name="T8" fmla="*/ 3 w 20"/>
                <a:gd name="T9" fmla="*/ 1 h 24"/>
                <a:gd name="T10" fmla="*/ 5 w 20"/>
                <a:gd name="T11" fmla="*/ 3 h 24"/>
                <a:gd name="T12" fmla="*/ 5 w 20"/>
                <a:gd name="T13" fmla="*/ 4 h 24"/>
                <a:gd name="T14" fmla="*/ 4 w 20"/>
                <a:gd name="T15" fmla="*/ 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4"/>
                <a:gd name="T26" fmla="*/ 20 w 2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4">
                  <a:moveTo>
                    <a:pt x="15" y="22"/>
                  </a:moveTo>
                  <a:lnTo>
                    <a:pt x="14" y="24"/>
                  </a:lnTo>
                  <a:lnTo>
                    <a:pt x="0" y="13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8" y="10"/>
                  </a:lnTo>
                  <a:lnTo>
                    <a:pt x="20" y="16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9" name="Freeform 388"/>
            <p:cNvSpPr>
              <a:spLocks/>
            </p:cNvSpPr>
            <p:nvPr/>
          </p:nvSpPr>
          <p:spPr bwMode="auto">
            <a:xfrm>
              <a:off x="2389" y="1185"/>
              <a:ext cx="60" cy="57"/>
            </a:xfrm>
            <a:custGeom>
              <a:avLst/>
              <a:gdLst>
                <a:gd name="T0" fmla="*/ 48 w 239"/>
                <a:gd name="T1" fmla="*/ 17 h 226"/>
                <a:gd name="T2" fmla="*/ 50 w 239"/>
                <a:gd name="T3" fmla="*/ 20 h 226"/>
                <a:gd name="T4" fmla="*/ 52 w 239"/>
                <a:gd name="T5" fmla="*/ 22 h 226"/>
                <a:gd name="T6" fmla="*/ 54 w 239"/>
                <a:gd name="T7" fmla="*/ 25 h 226"/>
                <a:gd name="T8" fmla="*/ 55 w 239"/>
                <a:gd name="T9" fmla="*/ 28 h 226"/>
                <a:gd name="T10" fmla="*/ 56 w 239"/>
                <a:gd name="T11" fmla="*/ 31 h 226"/>
                <a:gd name="T12" fmla="*/ 58 w 239"/>
                <a:gd name="T13" fmla="*/ 34 h 226"/>
                <a:gd name="T14" fmla="*/ 59 w 239"/>
                <a:gd name="T15" fmla="*/ 37 h 226"/>
                <a:gd name="T16" fmla="*/ 60 w 239"/>
                <a:gd name="T17" fmla="*/ 40 h 226"/>
                <a:gd name="T18" fmla="*/ 58 w 239"/>
                <a:gd name="T19" fmla="*/ 42 h 226"/>
                <a:gd name="T20" fmla="*/ 58 w 239"/>
                <a:gd name="T21" fmla="*/ 46 h 226"/>
                <a:gd name="T22" fmla="*/ 59 w 239"/>
                <a:gd name="T23" fmla="*/ 49 h 226"/>
                <a:gd name="T24" fmla="*/ 59 w 239"/>
                <a:gd name="T25" fmla="*/ 53 h 226"/>
                <a:gd name="T26" fmla="*/ 59 w 239"/>
                <a:gd name="T27" fmla="*/ 57 h 226"/>
                <a:gd name="T28" fmla="*/ 58 w 239"/>
                <a:gd name="T29" fmla="*/ 57 h 226"/>
                <a:gd name="T30" fmla="*/ 58 w 239"/>
                <a:gd name="T31" fmla="*/ 56 h 226"/>
                <a:gd name="T32" fmla="*/ 57 w 239"/>
                <a:gd name="T33" fmla="*/ 55 h 226"/>
                <a:gd name="T34" fmla="*/ 56 w 239"/>
                <a:gd name="T35" fmla="*/ 55 h 226"/>
                <a:gd name="T36" fmla="*/ 58 w 239"/>
                <a:gd name="T37" fmla="*/ 54 h 226"/>
                <a:gd name="T38" fmla="*/ 58 w 239"/>
                <a:gd name="T39" fmla="*/ 47 h 226"/>
                <a:gd name="T40" fmla="*/ 57 w 239"/>
                <a:gd name="T41" fmla="*/ 40 h 226"/>
                <a:gd name="T42" fmla="*/ 54 w 239"/>
                <a:gd name="T43" fmla="*/ 33 h 226"/>
                <a:gd name="T44" fmla="*/ 51 w 239"/>
                <a:gd name="T45" fmla="*/ 27 h 226"/>
                <a:gd name="T46" fmla="*/ 46 w 239"/>
                <a:gd name="T47" fmla="*/ 22 h 226"/>
                <a:gd name="T48" fmla="*/ 41 w 239"/>
                <a:gd name="T49" fmla="*/ 16 h 226"/>
                <a:gd name="T50" fmla="*/ 36 w 239"/>
                <a:gd name="T51" fmla="*/ 12 h 226"/>
                <a:gd name="T52" fmla="*/ 31 w 239"/>
                <a:gd name="T53" fmla="*/ 7 h 226"/>
                <a:gd name="T54" fmla="*/ 29 w 239"/>
                <a:gd name="T55" fmla="*/ 6 h 226"/>
                <a:gd name="T56" fmla="*/ 28 w 239"/>
                <a:gd name="T57" fmla="*/ 6 h 226"/>
                <a:gd name="T58" fmla="*/ 27 w 239"/>
                <a:gd name="T59" fmla="*/ 5 h 226"/>
                <a:gd name="T60" fmla="*/ 25 w 239"/>
                <a:gd name="T61" fmla="*/ 5 h 226"/>
                <a:gd name="T62" fmla="*/ 23 w 239"/>
                <a:gd name="T63" fmla="*/ 4 h 226"/>
                <a:gd name="T64" fmla="*/ 22 w 239"/>
                <a:gd name="T65" fmla="*/ 3 h 226"/>
                <a:gd name="T66" fmla="*/ 21 w 239"/>
                <a:gd name="T67" fmla="*/ 3 h 226"/>
                <a:gd name="T68" fmla="*/ 20 w 239"/>
                <a:gd name="T69" fmla="*/ 2 h 226"/>
                <a:gd name="T70" fmla="*/ 17 w 239"/>
                <a:gd name="T71" fmla="*/ 2 h 226"/>
                <a:gd name="T72" fmla="*/ 14 w 239"/>
                <a:gd name="T73" fmla="*/ 1 h 226"/>
                <a:gd name="T74" fmla="*/ 12 w 239"/>
                <a:gd name="T75" fmla="*/ 1 h 226"/>
                <a:gd name="T76" fmla="*/ 10 w 239"/>
                <a:gd name="T77" fmla="*/ 1 h 226"/>
                <a:gd name="T78" fmla="*/ 7 w 239"/>
                <a:gd name="T79" fmla="*/ 1 h 226"/>
                <a:gd name="T80" fmla="*/ 5 w 239"/>
                <a:gd name="T81" fmla="*/ 1 h 226"/>
                <a:gd name="T82" fmla="*/ 2 w 239"/>
                <a:gd name="T83" fmla="*/ 1 h 226"/>
                <a:gd name="T84" fmla="*/ 0 w 239"/>
                <a:gd name="T85" fmla="*/ 2 h 226"/>
                <a:gd name="T86" fmla="*/ 3 w 239"/>
                <a:gd name="T87" fmla="*/ 1 h 226"/>
                <a:gd name="T88" fmla="*/ 7 w 239"/>
                <a:gd name="T89" fmla="*/ 0 h 226"/>
                <a:gd name="T90" fmla="*/ 11 w 239"/>
                <a:gd name="T91" fmla="*/ 0 h 226"/>
                <a:gd name="T92" fmla="*/ 15 w 239"/>
                <a:gd name="T93" fmla="*/ 0 h 226"/>
                <a:gd name="T94" fmla="*/ 18 w 239"/>
                <a:gd name="T95" fmla="*/ 0 h 226"/>
                <a:gd name="T96" fmla="*/ 22 w 239"/>
                <a:gd name="T97" fmla="*/ 1 h 226"/>
                <a:gd name="T98" fmla="*/ 26 w 239"/>
                <a:gd name="T99" fmla="*/ 1 h 226"/>
                <a:gd name="T100" fmla="*/ 29 w 239"/>
                <a:gd name="T101" fmla="*/ 2 h 226"/>
                <a:gd name="T102" fmla="*/ 32 w 239"/>
                <a:gd name="T103" fmla="*/ 3 h 226"/>
                <a:gd name="T104" fmla="*/ 34 w 239"/>
                <a:gd name="T105" fmla="*/ 5 h 226"/>
                <a:gd name="T106" fmla="*/ 37 w 239"/>
                <a:gd name="T107" fmla="*/ 7 h 226"/>
                <a:gd name="T108" fmla="*/ 40 w 239"/>
                <a:gd name="T109" fmla="*/ 8 h 226"/>
                <a:gd name="T110" fmla="*/ 42 w 239"/>
                <a:gd name="T111" fmla="*/ 10 h 226"/>
                <a:gd name="T112" fmla="*/ 44 w 239"/>
                <a:gd name="T113" fmla="*/ 13 h 226"/>
                <a:gd name="T114" fmla="*/ 46 w 239"/>
                <a:gd name="T115" fmla="*/ 15 h 226"/>
                <a:gd name="T116" fmla="*/ 48 w 239"/>
                <a:gd name="T117" fmla="*/ 17 h 2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9"/>
                <a:gd name="T178" fmla="*/ 0 h 226"/>
                <a:gd name="T179" fmla="*/ 239 w 239"/>
                <a:gd name="T180" fmla="*/ 226 h 2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9" h="226">
                  <a:moveTo>
                    <a:pt x="193" y="68"/>
                  </a:moveTo>
                  <a:lnTo>
                    <a:pt x="201" y="78"/>
                  </a:lnTo>
                  <a:lnTo>
                    <a:pt x="207" y="89"/>
                  </a:lnTo>
                  <a:lnTo>
                    <a:pt x="214" y="100"/>
                  </a:lnTo>
                  <a:lnTo>
                    <a:pt x="219" y="110"/>
                  </a:lnTo>
                  <a:lnTo>
                    <a:pt x="225" y="122"/>
                  </a:lnTo>
                  <a:lnTo>
                    <a:pt x="230" y="133"/>
                  </a:lnTo>
                  <a:lnTo>
                    <a:pt x="235" y="146"/>
                  </a:lnTo>
                  <a:lnTo>
                    <a:pt x="239" y="158"/>
                  </a:lnTo>
                  <a:lnTo>
                    <a:pt x="232" y="167"/>
                  </a:lnTo>
                  <a:lnTo>
                    <a:pt x="233" y="182"/>
                  </a:lnTo>
                  <a:lnTo>
                    <a:pt x="236" y="196"/>
                  </a:lnTo>
                  <a:lnTo>
                    <a:pt x="237" y="211"/>
                  </a:lnTo>
                  <a:lnTo>
                    <a:pt x="236" y="226"/>
                  </a:lnTo>
                  <a:lnTo>
                    <a:pt x="231" y="225"/>
                  </a:lnTo>
                  <a:lnTo>
                    <a:pt x="230" y="222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32" y="215"/>
                  </a:lnTo>
                  <a:lnTo>
                    <a:pt x="232" y="185"/>
                  </a:lnTo>
                  <a:lnTo>
                    <a:pt x="226" y="158"/>
                  </a:lnTo>
                  <a:lnTo>
                    <a:pt x="216" y="132"/>
                  </a:lnTo>
                  <a:lnTo>
                    <a:pt x="202" y="108"/>
                  </a:lnTo>
                  <a:lnTo>
                    <a:pt x="185" y="87"/>
                  </a:lnTo>
                  <a:lnTo>
                    <a:pt x="165" y="65"/>
                  </a:lnTo>
                  <a:lnTo>
                    <a:pt x="145" y="46"/>
                  </a:lnTo>
                  <a:lnTo>
                    <a:pt x="122" y="27"/>
                  </a:lnTo>
                  <a:lnTo>
                    <a:pt x="117" y="25"/>
                  </a:lnTo>
                  <a:lnTo>
                    <a:pt x="111" y="23"/>
                  </a:lnTo>
                  <a:lnTo>
                    <a:pt x="106" y="21"/>
                  </a:lnTo>
                  <a:lnTo>
                    <a:pt x="99" y="18"/>
                  </a:lnTo>
                  <a:lnTo>
                    <a:pt x="93" y="15"/>
                  </a:lnTo>
                  <a:lnTo>
                    <a:pt x="87" y="13"/>
                  </a:lnTo>
                  <a:lnTo>
                    <a:pt x="82" y="10"/>
                  </a:lnTo>
                  <a:lnTo>
                    <a:pt x="78" y="7"/>
                  </a:lnTo>
                  <a:lnTo>
                    <a:pt x="67" y="7"/>
                  </a:lnTo>
                  <a:lnTo>
                    <a:pt x="57" y="5"/>
                  </a:lnTo>
                  <a:lnTo>
                    <a:pt x="47" y="4"/>
                  </a:lnTo>
                  <a:lnTo>
                    <a:pt x="39" y="3"/>
                  </a:lnTo>
                  <a:lnTo>
                    <a:pt x="29" y="3"/>
                  </a:lnTo>
                  <a:lnTo>
                    <a:pt x="19" y="3"/>
                  </a:lnTo>
                  <a:lnTo>
                    <a:pt x="9" y="4"/>
                  </a:lnTo>
                  <a:lnTo>
                    <a:pt x="0" y="7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2" y="0"/>
                  </a:lnTo>
                  <a:lnTo>
                    <a:pt x="58" y="0"/>
                  </a:lnTo>
                  <a:lnTo>
                    <a:pt x="73" y="1"/>
                  </a:lnTo>
                  <a:lnTo>
                    <a:pt x="88" y="2"/>
                  </a:lnTo>
                  <a:lnTo>
                    <a:pt x="102" y="4"/>
                  </a:lnTo>
                  <a:lnTo>
                    <a:pt x="115" y="8"/>
                  </a:lnTo>
                  <a:lnTo>
                    <a:pt x="126" y="13"/>
                  </a:lnTo>
                  <a:lnTo>
                    <a:pt x="137" y="18"/>
                  </a:lnTo>
                  <a:lnTo>
                    <a:pt x="148" y="26"/>
                  </a:lnTo>
                  <a:lnTo>
                    <a:pt x="158" y="33"/>
                  </a:lnTo>
                  <a:lnTo>
                    <a:pt x="167" y="41"/>
                  </a:lnTo>
                  <a:lnTo>
                    <a:pt x="176" y="50"/>
                  </a:lnTo>
                  <a:lnTo>
                    <a:pt x="185" y="59"/>
                  </a:lnTo>
                  <a:lnTo>
                    <a:pt x="193" y="68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0" name="Freeform 389"/>
            <p:cNvSpPr>
              <a:spLocks/>
            </p:cNvSpPr>
            <p:nvPr/>
          </p:nvSpPr>
          <p:spPr bwMode="auto">
            <a:xfrm>
              <a:off x="2070" y="1188"/>
              <a:ext cx="6" cy="3"/>
            </a:xfrm>
            <a:custGeom>
              <a:avLst/>
              <a:gdLst>
                <a:gd name="T0" fmla="*/ 6 w 20"/>
                <a:gd name="T1" fmla="*/ 2 h 13"/>
                <a:gd name="T2" fmla="*/ 6 w 20"/>
                <a:gd name="T3" fmla="*/ 2 h 13"/>
                <a:gd name="T4" fmla="*/ 5 w 20"/>
                <a:gd name="T5" fmla="*/ 2 h 13"/>
                <a:gd name="T6" fmla="*/ 5 w 20"/>
                <a:gd name="T7" fmla="*/ 3 h 13"/>
                <a:gd name="T8" fmla="*/ 5 w 20"/>
                <a:gd name="T9" fmla="*/ 3 h 13"/>
                <a:gd name="T10" fmla="*/ 4 w 20"/>
                <a:gd name="T11" fmla="*/ 3 h 13"/>
                <a:gd name="T12" fmla="*/ 2 w 20"/>
                <a:gd name="T13" fmla="*/ 2 h 13"/>
                <a:gd name="T14" fmla="*/ 1 w 20"/>
                <a:gd name="T15" fmla="*/ 1 h 13"/>
                <a:gd name="T16" fmla="*/ 0 w 20"/>
                <a:gd name="T17" fmla="*/ 0 h 13"/>
                <a:gd name="T18" fmla="*/ 2 w 20"/>
                <a:gd name="T19" fmla="*/ 0 h 13"/>
                <a:gd name="T20" fmla="*/ 3 w 20"/>
                <a:gd name="T21" fmla="*/ 0 h 13"/>
                <a:gd name="T22" fmla="*/ 4 w 20"/>
                <a:gd name="T23" fmla="*/ 1 h 13"/>
                <a:gd name="T24" fmla="*/ 6 w 20"/>
                <a:gd name="T25" fmla="*/ 2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3"/>
                <a:gd name="T41" fmla="*/ 20 w 20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3">
                  <a:moveTo>
                    <a:pt x="20" y="7"/>
                  </a:moveTo>
                  <a:lnTo>
                    <a:pt x="19" y="9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3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1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1" name="Freeform 390"/>
            <p:cNvSpPr>
              <a:spLocks/>
            </p:cNvSpPr>
            <p:nvPr/>
          </p:nvSpPr>
          <p:spPr bwMode="auto">
            <a:xfrm>
              <a:off x="2271" y="1192"/>
              <a:ext cx="15" cy="15"/>
            </a:xfrm>
            <a:custGeom>
              <a:avLst/>
              <a:gdLst>
                <a:gd name="T0" fmla="*/ 15 w 59"/>
                <a:gd name="T1" fmla="*/ 15 h 60"/>
                <a:gd name="T2" fmla="*/ 13 w 59"/>
                <a:gd name="T3" fmla="*/ 15 h 60"/>
                <a:gd name="T4" fmla="*/ 10 w 59"/>
                <a:gd name="T5" fmla="*/ 14 h 60"/>
                <a:gd name="T6" fmla="*/ 8 w 59"/>
                <a:gd name="T7" fmla="*/ 12 h 60"/>
                <a:gd name="T8" fmla="*/ 6 w 59"/>
                <a:gd name="T9" fmla="*/ 10 h 60"/>
                <a:gd name="T10" fmla="*/ 5 w 59"/>
                <a:gd name="T11" fmla="*/ 8 h 60"/>
                <a:gd name="T12" fmla="*/ 3 w 59"/>
                <a:gd name="T13" fmla="*/ 6 h 60"/>
                <a:gd name="T14" fmla="*/ 1 w 59"/>
                <a:gd name="T15" fmla="*/ 4 h 60"/>
                <a:gd name="T16" fmla="*/ 0 w 59"/>
                <a:gd name="T17" fmla="*/ 2 h 60"/>
                <a:gd name="T18" fmla="*/ 1 w 59"/>
                <a:gd name="T19" fmla="*/ 0 h 60"/>
                <a:gd name="T20" fmla="*/ 2 w 59"/>
                <a:gd name="T21" fmla="*/ 3 h 60"/>
                <a:gd name="T22" fmla="*/ 3 w 59"/>
                <a:gd name="T23" fmla="*/ 5 h 60"/>
                <a:gd name="T24" fmla="*/ 5 w 59"/>
                <a:gd name="T25" fmla="*/ 7 h 60"/>
                <a:gd name="T26" fmla="*/ 7 w 59"/>
                <a:gd name="T27" fmla="*/ 9 h 60"/>
                <a:gd name="T28" fmla="*/ 9 w 59"/>
                <a:gd name="T29" fmla="*/ 10 h 60"/>
                <a:gd name="T30" fmla="*/ 11 w 59"/>
                <a:gd name="T31" fmla="*/ 12 h 60"/>
                <a:gd name="T32" fmla="*/ 13 w 59"/>
                <a:gd name="T33" fmla="*/ 13 h 60"/>
                <a:gd name="T34" fmla="*/ 15 w 59"/>
                <a:gd name="T35" fmla="*/ 15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60"/>
                <a:gd name="T56" fmla="*/ 59 w 59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60">
                  <a:moveTo>
                    <a:pt x="59" y="60"/>
                  </a:moveTo>
                  <a:lnTo>
                    <a:pt x="50" y="59"/>
                  </a:lnTo>
                  <a:lnTo>
                    <a:pt x="40" y="54"/>
                  </a:lnTo>
                  <a:lnTo>
                    <a:pt x="32" y="49"/>
                  </a:lnTo>
                  <a:lnTo>
                    <a:pt x="25" y="41"/>
                  </a:lnTo>
                  <a:lnTo>
                    <a:pt x="18" y="33"/>
                  </a:lnTo>
                  <a:lnTo>
                    <a:pt x="12" y="24"/>
                  </a:lnTo>
                  <a:lnTo>
                    <a:pt x="5" y="15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10"/>
                  </a:lnTo>
                  <a:lnTo>
                    <a:pt x="13" y="19"/>
                  </a:lnTo>
                  <a:lnTo>
                    <a:pt x="19" y="26"/>
                  </a:lnTo>
                  <a:lnTo>
                    <a:pt x="27" y="34"/>
                  </a:lnTo>
                  <a:lnTo>
                    <a:pt x="35" y="40"/>
                  </a:lnTo>
                  <a:lnTo>
                    <a:pt x="43" y="47"/>
                  </a:lnTo>
                  <a:lnTo>
                    <a:pt x="51" y="53"/>
                  </a:lnTo>
                  <a:lnTo>
                    <a:pt x="59" y="6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2" name="Freeform 391"/>
            <p:cNvSpPr>
              <a:spLocks/>
            </p:cNvSpPr>
            <p:nvPr/>
          </p:nvSpPr>
          <p:spPr bwMode="auto">
            <a:xfrm>
              <a:off x="2391" y="1192"/>
              <a:ext cx="50" cy="48"/>
            </a:xfrm>
            <a:custGeom>
              <a:avLst/>
              <a:gdLst>
                <a:gd name="T0" fmla="*/ 46 w 197"/>
                <a:gd name="T1" fmla="*/ 26 h 192"/>
                <a:gd name="T2" fmla="*/ 48 w 197"/>
                <a:gd name="T3" fmla="*/ 32 h 192"/>
                <a:gd name="T4" fmla="*/ 49 w 197"/>
                <a:gd name="T5" fmla="*/ 37 h 192"/>
                <a:gd name="T6" fmla="*/ 50 w 197"/>
                <a:gd name="T7" fmla="*/ 43 h 192"/>
                <a:gd name="T8" fmla="*/ 50 w 197"/>
                <a:gd name="T9" fmla="*/ 48 h 192"/>
                <a:gd name="T10" fmla="*/ 49 w 197"/>
                <a:gd name="T11" fmla="*/ 48 h 192"/>
                <a:gd name="T12" fmla="*/ 49 w 197"/>
                <a:gd name="T13" fmla="*/ 42 h 192"/>
                <a:gd name="T14" fmla="*/ 48 w 197"/>
                <a:gd name="T15" fmla="*/ 37 h 192"/>
                <a:gd name="T16" fmla="*/ 46 w 197"/>
                <a:gd name="T17" fmla="*/ 31 h 192"/>
                <a:gd name="T18" fmla="*/ 44 w 197"/>
                <a:gd name="T19" fmla="*/ 26 h 192"/>
                <a:gd name="T20" fmla="*/ 44 w 197"/>
                <a:gd name="T21" fmla="*/ 26 h 192"/>
                <a:gd name="T22" fmla="*/ 43 w 197"/>
                <a:gd name="T23" fmla="*/ 26 h 192"/>
                <a:gd name="T24" fmla="*/ 43 w 197"/>
                <a:gd name="T25" fmla="*/ 26 h 192"/>
                <a:gd name="T26" fmla="*/ 43 w 197"/>
                <a:gd name="T27" fmla="*/ 26 h 192"/>
                <a:gd name="T28" fmla="*/ 40 w 197"/>
                <a:gd name="T29" fmla="*/ 21 h 192"/>
                <a:gd name="T30" fmla="*/ 36 w 197"/>
                <a:gd name="T31" fmla="*/ 16 h 192"/>
                <a:gd name="T32" fmla="*/ 32 w 197"/>
                <a:gd name="T33" fmla="*/ 12 h 192"/>
                <a:gd name="T34" fmla="*/ 28 w 197"/>
                <a:gd name="T35" fmla="*/ 9 h 192"/>
                <a:gd name="T36" fmla="*/ 23 w 197"/>
                <a:gd name="T37" fmla="*/ 6 h 192"/>
                <a:gd name="T38" fmla="*/ 17 w 197"/>
                <a:gd name="T39" fmla="*/ 3 h 192"/>
                <a:gd name="T40" fmla="*/ 11 w 197"/>
                <a:gd name="T41" fmla="*/ 2 h 192"/>
                <a:gd name="T42" fmla="*/ 5 w 197"/>
                <a:gd name="T43" fmla="*/ 2 h 192"/>
                <a:gd name="T44" fmla="*/ 4 w 197"/>
                <a:gd name="T45" fmla="*/ 2 h 192"/>
                <a:gd name="T46" fmla="*/ 3 w 197"/>
                <a:gd name="T47" fmla="*/ 2 h 192"/>
                <a:gd name="T48" fmla="*/ 2 w 197"/>
                <a:gd name="T49" fmla="*/ 2 h 192"/>
                <a:gd name="T50" fmla="*/ 0 w 197"/>
                <a:gd name="T51" fmla="*/ 2 h 192"/>
                <a:gd name="T52" fmla="*/ 1 w 197"/>
                <a:gd name="T53" fmla="*/ 1 h 192"/>
                <a:gd name="T54" fmla="*/ 3 w 197"/>
                <a:gd name="T55" fmla="*/ 1 h 192"/>
                <a:gd name="T56" fmla="*/ 5 w 197"/>
                <a:gd name="T57" fmla="*/ 1 h 192"/>
                <a:gd name="T58" fmla="*/ 6 w 197"/>
                <a:gd name="T59" fmla="*/ 1 h 192"/>
                <a:gd name="T60" fmla="*/ 8 w 197"/>
                <a:gd name="T61" fmla="*/ 1 h 192"/>
                <a:gd name="T62" fmla="*/ 10 w 197"/>
                <a:gd name="T63" fmla="*/ 1 h 192"/>
                <a:gd name="T64" fmla="*/ 12 w 197"/>
                <a:gd name="T65" fmla="*/ 1 h 192"/>
                <a:gd name="T66" fmla="*/ 13 w 197"/>
                <a:gd name="T67" fmla="*/ 0 h 192"/>
                <a:gd name="T68" fmla="*/ 19 w 197"/>
                <a:gd name="T69" fmla="*/ 1 h 192"/>
                <a:gd name="T70" fmla="*/ 24 w 197"/>
                <a:gd name="T71" fmla="*/ 3 h 192"/>
                <a:gd name="T72" fmla="*/ 29 w 197"/>
                <a:gd name="T73" fmla="*/ 5 h 192"/>
                <a:gd name="T74" fmla="*/ 33 w 197"/>
                <a:gd name="T75" fmla="*/ 9 h 192"/>
                <a:gd name="T76" fmla="*/ 38 w 197"/>
                <a:gd name="T77" fmla="*/ 12 h 192"/>
                <a:gd name="T78" fmla="*/ 41 w 197"/>
                <a:gd name="T79" fmla="*/ 17 h 192"/>
                <a:gd name="T80" fmla="*/ 44 w 197"/>
                <a:gd name="T81" fmla="*/ 22 h 192"/>
                <a:gd name="T82" fmla="*/ 46 w 197"/>
                <a:gd name="T83" fmla="*/ 26 h 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7"/>
                <a:gd name="T127" fmla="*/ 0 h 192"/>
                <a:gd name="T128" fmla="*/ 197 w 197"/>
                <a:gd name="T129" fmla="*/ 192 h 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7" h="192">
                  <a:moveTo>
                    <a:pt x="182" y="106"/>
                  </a:moveTo>
                  <a:lnTo>
                    <a:pt x="190" y="127"/>
                  </a:lnTo>
                  <a:lnTo>
                    <a:pt x="195" y="148"/>
                  </a:lnTo>
                  <a:lnTo>
                    <a:pt x="197" y="171"/>
                  </a:lnTo>
                  <a:lnTo>
                    <a:pt x="197" y="192"/>
                  </a:lnTo>
                  <a:lnTo>
                    <a:pt x="194" y="192"/>
                  </a:lnTo>
                  <a:lnTo>
                    <a:pt x="192" y="169"/>
                  </a:lnTo>
                  <a:lnTo>
                    <a:pt x="189" y="146"/>
                  </a:lnTo>
                  <a:lnTo>
                    <a:pt x="182" y="124"/>
                  </a:lnTo>
                  <a:lnTo>
                    <a:pt x="174" y="103"/>
                  </a:lnTo>
                  <a:lnTo>
                    <a:pt x="172" y="103"/>
                  </a:lnTo>
                  <a:lnTo>
                    <a:pt x="171" y="104"/>
                  </a:lnTo>
                  <a:lnTo>
                    <a:pt x="170" y="105"/>
                  </a:lnTo>
                  <a:lnTo>
                    <a:pt x="157" y="85"/>
                  </a:lnTo>
                  <a:lnTo>
                    <a:pt x="143" y="65"/>
                  </a:lnTo>
                  <a:lnTo>
                    <a:pt x="127" y="48"/>
                  </a:lnTo>
                  <a:lnTo>
                    <a:pt x="109" y="34"/>
                  </a:lnTo>
                  <a:lnTo>
                    <a:pt x="89" y="22"/>
                  </a:lnTo>
                  <a:lnTo>
                    <a:pt x="68" y="13"/>
                  </a:lnTo>
                  <a:lnTo>
                    <a:pt x="45" y="9"/>
                  </a:lnTo>
                  <a:lnTo>
                    <a:pt x="21" y="9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7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9" y="3"/>
                  </a:lnTo>
                  <a:lnTo>
                    <a:pt x="25" y="3"/>
                  </a:lnTo>
                  <a:lnTo>
                    <a:pt x="33" y="4"/>
                  </a:lnTo>
                  <a:lnTo>
                    <a:pt x="39" y="4"/>
                  </a:lnTo>
                  <a:lnTo>
                    <a:pt x="46" y="3"/>
                  </a:lnTo>
                  <a:lnTo>
                    <a:pt x="50" y="0"/>
                  </a:lnTo>
                  <a:lnTo>
                    <a:pt x="73" y="3"/>
                  </a:lnTo>
                  <a:lnTo>
                    <a:pt x="93" y="11"/>
                  </a:lnTo>
                  <a:lnTo>
                    <a:pt x="113" y="21"/>
                  </a:lnTo>
                  <a:lnTo>
                    <a:pt x="131" y="35"/>
                  </a:lnTo>
                  <a:lnTo>
                    <a:pt x="148" y="50"/>
                  </a:lnTo>
                  <a:lnTo>
                    <a:pt x="162" y="67"/>
                  </a:lnTo>
                  <a:lnTo>
                    <a:pt x="174" y="87"/>
                  </a:lnTo>
                  <a:lnTo>
                    <a:pt x="182" y="106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3" name="Freeform 392"/>
            <p:cNvSpPr>
              <a:spLocks/>
            </p:cNvSpPr>
            <p:nvPr/>
          </p:nvSpPr>
          <p:spPr bwMode="auto">
            <a:xfrm>
              <a:off x="2139" y="1193"/>
              <a:ext cx="12" cy="3"/>
            </a:xfrm>
            <a:custGeom>
              <a:avLst/>
              <a:gdLst>
                <a:gd name="T0" fmla="*/ 12 w 49"/>
                <a:gd name="T1" fmla="*/ 2 h 9"/>
                <a:gd name="T2" fmla="*/ 12 w 49"/>
                <a:gd name="T3" fmla="*/ 2 h 9"/>
                <a:gd name="T4" fmla="*/ 11 w 49"/>
                <a:gd name="T5" fmla="*/ 1 h 9"/>
                <a:gd name="T6" fmla="*/ 11 w 49"/>
                <a:gd name="T7" fmla="*/ 2 h 9"/>
                <a:gd name="T8" fmla="*/ 10 w 49"/>
                <a:gd name="T9" fmla="*/ 2 h 9"/>
                <a:gd name="T10" fmla="*/ 10 w 49"/>
                <a:gd name="T11" fmla="*/ 2 h 9"/>
                <a:gd name="T12" fmla="*/ 11 w 49"/>
                <a:gd name="T13" fmla="*/ 3 h 9"/>
                <a:gd name="T14" fmla="*/ 11 w 49"/>
                <a:gd name="T15" fmla="*/ 3 h 9"/>
                <a:gd name="T16" fmla="*/ 11 w 49"/>
                <a:gd name="T17" fmla="*/ 3 h 9"/>
                <a:gd name="T18" fmla="*/ 11 w 49"/>
                <a:gd name="T19" fmla="*/ 3 h 9"/>
                <a:gd name="T20" fmla="*/ 11 w 49"/>
                <a:gd name="T21" fmla="*/ 3 h 9"/>
                <a:gd name="T22" fmla="*/ 9 w 49"/>
                <a:gd name="T23" fmla="*/ 3 h 9"/>
                <a:gd name="T24" fmla="*/ 8 w 49"/>
                <a:gd name="T25" fmla="*/ 3 h 9"/>
                <a:gd name="T26" fmla="*/ 6 w 49"/>
                <a:gd name="T27" fmla="*/ 2 h 9"/>
                <a:gd name="T28" fmla="*/ 5 w 49"/>
                <a:gd name="T29" fmla="*/ 2 h 9"/>
                <a:gd name="T30" fmla="*/ 4 w 49"/>
                <a:gd name="T31" fmla="*/ 1 h 9"/>
                <a:gd name="T32" fmla="*/ 2 w 49"/>
                <a:gd name="T33" fmla="*/ 2 h 9"/>
                <a:gd name="T34" fmla="*/ 0 w 49"/>
                <a:gd name="T35" fmla="*/ 3 h 9"/>
                <a:gd name="T36" fmla="*/ 0 w 49"/>
                <a:gd name="T37" fmla="*/ 1 h 9"/>
                <a:gd name="T38" fmla="*/ 1 w 49"/>
                <a:gd name="T39" fmla="*/ 1 h 9"/>
                <a:gd name="T40" fmla="*/ 2 w 49"/>
                <a:gd name="T41" fmla="*/ 1 h 9"/>
                <a:gd name="T42" fmla="*/ 3 w 49"/>
                <a:gd name="T43" fmla="*/ 0 h 9"/>
                <a:gd name="T44" fmla="*/ 4 w 49"/>
                <a:gd name="T45" fmla="*/ 0 h 9"/>
                <a:gd name="T46" fmla="*/ 5 w 49"/>
                <a:gd name="T47" fmla="*/ 0 h 9"/>
                <a:gd name="T48" fmla="*/ 6 w 49"/>
                <a:gd name="T49" fmla="*/ 0 h 9"/>
                <a:gd name="T50" fmla="*/ 8 w 49"/>
                <a:gd name="T51" fmla="*/ 0 h 9"/>
                <a:gd name="T52" fmla="*/ 9 w 49"/>
                <a:gd name="T53" fmla="*/ 0 h 9"/>
                <a:gd name="T54" fmla="*/ 10 w 49"/>
                <a:gd name="T55" fmla="*/ 1 h 9"/>
                <a:gd name="T56" fmla="*/ 11 w 49"/>
                <a:gd name="T57" fmla="*/ 1 h 9"/>
                <a:gd name="T58" fmla="*/ 12 w 49"/>
                <a:gd name="T59" fmla="*/ 2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9"/>
                <a:gd name="T92" fmla="*/ 49 w 49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9">
                  <a:moveTo>
                    <a:pt x="49" y="5"/>
                  </a:moveTo>
                  <a:lnTo>
                    <a:pt x="47" y="5"/>
                  </a:lnTo>
                  <a:lnTo>
                    <a:pt x="45" y="4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6" y="8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3" y="8"/>
                  </a:lnTo>
                  <a:lnTo>
                    <a:pt x="26" y="6"/>
                  </a:lnTo>
                  <a:lnTo>
                    <a:pt x="21" y="5"/>
                  </a:lnTo>
                  <a:lnTo>
                    <a:pt x="15" y="4"/>
                  </a:lnTo>
                  <a:lnTo>
                    <a:pt x="7" y="5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5" y="4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4" name="Freeform 393"/>
            <p:cNvSpPr>
              <a:spLocks/>
            </p:cNvSpPr>
            <p:nvPr/>
          </p:nvSpPr>
          <p:spPr bwMode="auto">
            <a:xfrm>
              <a:off x="2332" y="1194"/>
              <a:ext cx="5" cy="5"/>
            </a:xfrm>
            <a:custGeom>
              <a:avLst/>
              <a:gdLst>
                <a:gd name="T0" fmla="*/ 5 w 20"/>
                <a:gd name="T1" fmla="*/ 3 h 20"/>
                <a:gd name="T2" fmla="*/ 3 w 20"/>
                <a:gd name="T3" fmla="*/ 5 h 20"/>
                <a:gd name="T4" fmla="*/ 4 w 20"/>
                <a:gd name="T5" fmla="*/ 4 h 20"/>
                <a:gd name="T6" fmla="*/ 3 w 20"/>
                <a:gd name="T7" fmla="*/ 4 h 20"/>
                <a:gd name="T8" fmla="*/ 3 w 20"/>
                <a:gd name="T9" fmla="*/ 3 h 20"/>
                <a:gd name="T10" fmla="*/ 1 w 20"/>
                <a:gd name="T11" fmla="*/ 3 h 20"/>
                <a:gd name="T12" fmla="*/ 1 w 20"/>
                <a:gd name="T13" fmla="*/ 2 h 20"/>
                <a:gd name="T14" fmla="*/ 0 w 20"/>
                <a:gd name="T15" fmla="*/ 2 h 20"/>
                <a:gd name="T16" fmla="*/ 1 w 20"/>
                <a:gd name="T17" fmla="*/ 1 h 20"/>
                <a:gd name="T18" fmla="*/ 1 w 20"/>
                <a:gd name="T19" fmla="*/ 0 h 20"/>
                <a:gd name="T20" fmla="*/ 3 w 20"/>
                <a:gd name="T21" fmla="*/ 1 h 20"/>
                <a:gd name="T22" fmla="*/ 3 w 20"/>
                <a:gd name="T23" fmla="*/ 1 h 20"/>
                <a:gd name="T24" fmla="*/ 4 w 20"/>
                <a:gd name="T25" fmla="*/ 2 h 20"/>
                <a:gd name="T26" fmla="*/ 5 w 20"/>
                <a:gd name="T27" fmla="*/ 3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0"/>
                <a:gd name="T44" fmla="*/ 20 w 20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0">
                  <a:moveTo>
                    <a:pt x="20" y="10"/>
                  </a:moveTo>
                  <a:lnTo>
                    <a:pt x="14" y="20"/>
                  </a:lnTo>
                  <a:lnTo>
                    <a:pt x="16" y="17"/>
                  </a:lnTo>
                  <a:lnTo>
                    <a:pt x="13" y="15"/>
                  </a:lnTo>
                  <a:lnTo>
                    <a:pt x="10" y="13"/>
                  </a:lnTo>
                  <a:lnTo>
                    <a:pt x="6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5" name="Freeform 394"/>
            <p:cNvSpPr>
              <a:spLocks/>
            </p:cNvSpPr>
            <p:nvPr/>
          </p:nvSpPr>
          <p:spPr bwMode="auto">
            <a:xfrm>
              <a:off x="2124" y="1195"/>
              <a:ext cx="31" cy="40"/>
            </a:xfrm>
            <a:custGeom>
              <a:avLst/>
              <a:gdLst>
                <a:gd name="T0" fmla="*/ 12 w 121"/>
                <a:gd name="T1" fmla="*/ 1 h 161"/>
                <a:gd name="T2" fmla="*/ 9 w 121"/>
                <a:gd name="T3" fmla="*/ 4 h 161"/>
                <a:gd name="T4" fmla="*/ 6 w 121"/>
                <a:gd name="T5" fmla="*/ 7 h 161"/>
                <a:gd name="T6" fmla="*/ 5 w 121"/>
                <a:gd name="T7" fmla="*/ 11 h 161"/>
                <a:gd name="T8" fmla="*/ 7 w 121"/>
                <a:gd name="T9" fmla="*/ 11 h 161"/>
                <a:gd name="T10" fmla="*/ 10 w 121"/>
                <a:gd name="T11" fmla="*/ 8 h 161"/>
                <a:gd name="T12" fmla="*/ 13 w 121"/>
                <a:gd name="T13" fmla="*/ 5 h 161"/>
                <a:gd name="T14" fmla="*/ 17 w 121"/>
                <a:gd name="T15" fmla="*/ 3 h 161"/>
                <a:gd name="T16" fmla="*/ 20 w 121"/>
                <a:gd name="T17" fmla="*/ 3 h 161"/>
                <a:gd name="T18" fmla="*/ 21 w 121"/>
                <a:gd name="T19" fmla="*/ 4 h 161"/>
                <a:gd name="T20" fmla="*/ 21 w 121"/>
                <a:gd name="T21" fmla="*/ 5 h 161"/>
                <a:gd name="T22" fmla="*/ 19 w 121"/>
                <a:gd name="T23" fmla="*/ 5 h 161"/>
                <a:gd name="T24" fmla="*/ 16 w 121"/>
                <a:gd name="T25" fmla="*/ 4 h 161"/>
                <a:gd name="T26" fmla="*/ 14 w 121"/>
                <a:gd name="T27" fmla="*/ 5 h 161"/>
                <a:gd name="T28" fmla="*/ 12 w 121"/>
                <a:gd name="T29" fmla="*/ 7 h 161"/>
                <a:gd name="T30" fmla="*/ 9 w 121"/>
                <a:gd name="T31" fmla="*/ 9 h 161"/>
                <a:gd name="T32" fmla="*/ 10 w 121"/>
                <a:gd name="T33" fmla="*/ 12 h 161"/>
                <a:gd name="T34" fmla="*/ 14 w 121"/>
                <a:gd name="T35" fmla="*/ 10 h 161"/>
                <a:gd name="T36" fmla="*/ 14 w 121"/>
                <a:gd name="T37" fmla="*/ 11 h 161"/>
                <a:gd name="T38" fmla="*/ 11 w 121"/>
                <a:gd name="T39" fmla="*/ 14 h 161"/>
                <a:gd name="T40" fmla="*/ 8 w 121"/>
                <a:gd name="T41" fmla="*/ 18 h 161"/>
                <a:gd name="T42" fmla="*/ 7 w 121"/>
                <a:gd name="T43" fmla="*/ 23 h 161"/>
                <a:gd name="T44" fmla="*/ 9 w 121"/>
                <a:gd name="T45" fmla="*/ 27 h 161"/>
                <a:gd name="T46" fmla="*/ 14 w 121"/>
                <a:gd name="T47" fmla="*/ 27 h 161"/>
                <a:gd name="T48" fmla="*/ 15 w 121"/>
                <a:gd name="T49" fmla="*/ 27 h 161"/>
                <a:gd name="T50" fmla="*/ 14 w 121"/>
                <a:gd name="T51" fmla="*/ 28 h 161"/>
                <a:gd name="T52" fmla="*/ 14 w 121"/>
                <a:gd name="T53" fmla="*/ 29 h 161"/>
                <a:gd name="T54" fmla="*/ 15 w 121"/>
                <a:gd name="T55" fmla="*/ 30 h 161"/>
                <a:gd name="T56" fmla="*/ 17 w 121"/>
                <a:gd name="T57" fmla="*/ 30 h 161"/>
                <a:gd name="T58" fmla="*/ 21 w 121"/>
                <a:gd name="T59" fmla="*/ 29 h 161"/>
                <a:gd name="T60" fmla="*/ 21 w 121"/>
                <a:gd name="T61" fmla="*/ 29 h 161"/>
                <a:gd name="T62" fmla="*/ 18 w 121"/>
                <a:gd name="T63" fmla="*/ 31 h 161"/>
                <a:gd name="T64" fmla="*/ 14 w 121"/>
                <a:gd name="T65" fmla="*/ 32 h 161"/>
                <a:gd name="T66" fmla="*/ 11 w 121"/>
                <a:gd name="T67" fmla="*/ 31 h 161"/>
                <a:gd name="T68" fmla="*/ 8 w 121"/>
                <a:gd name="T69" fmla="*/ 30 h 161"/>
                <a:gd name="T70" fmla="*/ 8 w 121"/>
                <a:gd name="T71" fmla="*/ 32 h 161"/>
                <a:gd name="T72" fmla="*/ 9 w 121"/>
                <a:gd name="T73" fmla="*/ 33 h 161"/>
                <a:gd name="T74" fmla="*/ 12 w 121"/>
                <a:gd name="T75" fmla="*/ 35 h 161"/>
                <a:gd name="T76" fmla="*/ 15 w 121"/>
                <a:gd name="T77" fmla="*/ 36 h 161"/>
                <a:gd name="T78" fmla="*/ 17 w 121"/>
                <a:gd name="T79" fmla="*/ 36 h 161"/>
                <a:gd name="T80" fmla="*/ 20 w 121"/>
                <a:gd name="T81" fmla="*/ 36 h 161"/>
                <a:gd name="T82" fmla="*/ 23 w 121"/>
                <a:gd name="T83" fmla="*/ 33 h 161"/>
                <a:gd name="T84" fmla="*/ 26 w 121"/>
                <a:gd name="T85" fmla="*/ 30 h 161"/>
                <a:gd name="T86" fmla="*/ 29 w 121"/>
                <a:gd name="T87" fmla="*/ 29 h 161"/>
                <a:gd name="T88" fmla="*/ 30 w 121"/>
                <a:gd name="T89" fmla="*/ 31 h 161"/>
                <a:gd name="T90" fmla="*/ 27 w 121"/>
                <a:gd name="T91" fmla="*/ 34 h 161"/>
                <a:gd name="T92" fmla="*/ 23 w 121"/>
                <a:gd name="T93" fmla="*/ 36 h 161"/>
                <a:gd name="T94" fmla="*/ 19 w 121"/>
                <a:gd name="T95" fmla="*/ 37 h 161"/>
                <a:gd name="T96" fmla="*/ 16 w 121"/>
                <a:gd name="T97" fmla="*/ 37 h 161"/>
                <a:gd name="T98" fmla="*/ 13 w 121"/>
                <a:gd name="T99" fmla="*/ 36 h 161"/>
                <a:gd name="T100" fmla="*/ 11 w 121"/>
                <a:gd name="T101" fmla="*/ 35 h 161"/>
                <a:gd name="T102" fmla="*/ 9 w 121"/>
                <a:gd name="T103" fmla="*/ 35 h 161"/>
                <a:gd name="T104" fmla="*/ 8 w 121"/>
                <a:gd name="T105" fmla="*/ 36 h 161"/>
                <a:gd name="T106" fmla="*/ 11 w 121"/>
                <a:gd name="T107" fmla="*/ 39 h 161"/>
                <a:gd name="T108" fmla="*/ 9 w 121"/>
                <a:gd name="T109" fmla="*/ 39 h 161"/>
                <a:gd name="T110" fmla="*/ 4 w 121"/>
                <a:gd name="T111" fmla="*/ 36 h 161"/>
                <a:gd name="T112" fmla="*/ 2 w 121"/>
                <a:gd name="T113" fmla="*/ 30 h 161"/>
                <a:gd name="T114" fmla="*/ 1 w 121"/>
                <a:gd name="T115" fmla="*/ 25 h 161"/>
                <a:gd name="T116" fmla="*/ 0 w 121"/>
                <a:gd name="T117" fmla="*/ 18 h 161"/>
                <a:gd name="T118" fmla="*/ 2 w 121"/>
                <a:gd name="T119" fmla="*/ 12 h 161"/>
                <a:gd name="T120" fmla="*/ 6 w 121"/>
                <a:gd name="T121" fmla="*/ 6 h 161"/>
                <a:gd name="T122" fmla="*/ 11 w 121"/>
                <a:gd name="T123" fmla="*/ 2 h 1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1"/>
                <a:gd name="T187" fmla="*/ 0 h 161"/>
                <a:gd name="T188" fmla="*/ 121 w 121"/>
                <a:gd name="T189" fmla="*/ 161 h 1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1" h="161">
                  <a:moveTo>
                    <a:pt x="52" y="0"/>
                  </a:moveTo>
                  <a:lnTo>
                    <a:pt x="47" y="5"/>
                  </a:lnTo>
                  <a:lnTo>
                    <a:pt x="40" y="11"/>
                  </a:lnTo>
                  <a:lnTo>
                    <a:pt x="34" y="16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7"/>
                  </a:lnTo>
                  <a:lnTo>
                    <a:pt x="20" y="43"/>
                  </a:lnTo>
                  <a:lnTo>
                    <a:pt x="21" y="51"/>
                  </a:lnTo>
                  <a:lnTo>
                    <a:pt x="26" y="44"/>
                  </a:lnTo>
                  <a:lnTo>
                    <a:pt x="33" y="39"/>
                  </a:lnTo>
                  <a:lnTo>
                    <a:pt x="38" y="33"/>
                  </a:lnTo>
                  <a:lnTo>
                    <a:pt x="44" y="26"/>
                  </a:lnTo>
                  <a:lnTo>
                    <a:pt x="51" y="21"/>
                  </a:lnTo>
                  <a:lnTo>
                    <a:pt x="57" y="16"/>
                  </a:lnTo>
                  <a:lnTo>
                    <a:pt x="65" y="13"/>
                  </a:lnTo>
                  <a:lnTo>
                    <a:pt x="74" y="12"/>
                  </a:lnTo>
                  <a:lnTo>
                    <a:pt x="77" y="12"/>
                  </a:lnTo>
                  <a:lnTo>
                    <a:pt x="80" y="13"/>
                  </a:lnTo>
                  <a:lnTo>
                    <a:pt x="82" y="16"/>
                  </a:lnTo>
                  <a:lnTo>
                    <a:pt x="86" y="17"/>
                  </a:lnTo>
                  <a:lnTo>
                    <a:pt x="81" y="20"/>
                  </a:lnTo>
                  <a:lnTo>
                    <a:pt x="77" y="21"/>
                  </a:lnTo>
                  <a:lnTo>
                    <a:pt x="73" y="21"/>
                  </a:lnTo>
                  <a:lnTo>
                    <a:pt x="68" y="20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6" y="29"/>
                  </a:lnTo>
                  <a:lnTo>
                    <a:pt x="40" y="33"/>
                  </a:lnTo>
                  <a:lnTo>
                    <a:pt x="36" y="37"/>
                  </a:lnTo>
                  <a:lnTo>
                    <a:pt x="34" y="43"/>
                  </a:lnTo>
                  <a:lnTo>
                    <a:pt x="40" y="50"/>
                  </a:lnTo>
                  <a:lnTo>
                    <a:pt x="48" y="48"/>
                  </a:lnTo>
                  <a:lnTo>
                    <a:pt x="54" y="41"/>
                  </a:lnTo>
                  <a:lnTo>
                    <a:pt x="61" y="38"/>
                  </a:lnTo>
                  <a:lnTo>
                    <a:pt x="54" y="43"/>
                  </a:lnTo>
                  <a:lnTo>
                    <a:pt x="48" y="50"/>
                  </a:lnTo>
                  <a:lnTo>
                    <a:pt x="42" y="57"/>
                  </a:lnTo>
                  <a:lnTo>
                    <a:pt x="37" y="65"/>
                  </a:lnTo>
                  <a:lnTo>
                    <a:pt x="31" y="74"/>
                  </a:lnTo>
                  <a:lnTo>
                    <a:pt x="29" y="82"/>
                  </a:lnTo>
                  <a:lnTo>
                    <a:pt x="29" y="92"/>
                  </a:lnTo>
                  <a:lnTo>
                    <a:pt x="31" y="102"/>
                  </a:lnTo>
                  <a:lnTo>
                    <a:pt x="37" y="107"/>
                  </a:lnTo>
                  <a:lnTo>
                    <a:pt x="44" y="108"/>
                  </a:lnTo>
                  <a:lnTo>
                    <a:pt x="53" y="108"/>
                  </a:lnTo>
                  <a:lnTo>
                    <a:pt x="61" y="108"/>
                  </a:lnTo>
                  <a:lnTo>
                    <a:pt x="59" y="109"/>
                  </a:lnTo>
                  <a:lnTo>
                    <a:pt x="56" y="110"/>
                  </a:lnTo>
                  <a:lnTo>
                    <a:pt x="54" y="112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5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7" y="121"/>
                  </a:lnTo>
                  <a:lnTo>
                    <a:pt x="75" y="118"/>
                  </a:lnTo>
                  <a:lnTo>
                    <a:pt x="81" y="115"/>
                  </a:lnTo>
                  <a:lnTo>
                    <a:pt x="90" y="114"/>
                  </a:lnTo>
                  <a:lnTo>
                    <a:pt x="83" y="117"/>
                  </a:lnTo>
                  <a:lnTo>
                    <a:pt x="77" y="121"/>
                  </a:lnTo>
                  <a:lnTo>
                    <a:pt x="69" y="123"/>
                  </a:lnTo>
                  <a:lnTo>
                    <a:pt x="63" y="126"/>
                  </a:lnTo>
                  <a:lnTo>
                    <a:pt x="55" y="127"/>
                  </a:lnTo>
                  <a:lnTo>
                    <a:pt x="48" y="127"/>
                  </a:lnTo>
                  <a:lnTo>
                    <a:pt x="41" y="125"/>
                  </a:lnTo>
                  <a:lnTo>
                    <a:pt x="34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30" y="128"/>
                  </a:lnTo>
                  <a:lnTo>
                    <a:pt x="31" y="131"/>
                  </a:lnTo>
                  <a:lnTo>
                    <a:pt x="37" y="133"/>
                  </a:lnTo>
                  <a:lnTo>
                    <a:pt x="42" y="135"/>
                  </a:lnTo>
                  <a:lnTo>
                    <a:pt x="48" y="139"/>
                  </a:lnTo>
                  <a:lnTo>
                    <a:pt x="53" y="141"/>
                  </a:lnTo>
                  <a:lnTo>
                    <a:pt x="57" y="144"/>
                  </a:lnTo>
                  <a:lnTo>
                    <a:pt x="63" y="145"/>
                  </a:lnTo>
                  <a:lnTo>
                    <a:pt x="67" y="146"/>
                  </a:lnTo>
                  <a:lnTo>
                    <a:pt x="72" y="146"/>
                  </a:lnTo>
                  <a:lnTo>
                    <a:pt x="78" y="143"/>
                  </a:lnTo>
                  <a:lnTo>
                    <a:pt x="84" y="139"/>
                  </a:lnTo>
                  <a:lnTo>
                    <a:pt x="90" y="133"/>
                  </a:lnTo>
                  <a:lnTo>
                    <a:pt x="96" y="127"/>
                  </a:lnTo>
                  <a:lnTo>
                    <a:pt x="102" y="122"/>
                  </a:lnTo>
                  <a:lnTo>
                    <a:pt x="108" y="118"/>
                  </a:lnTo>
                  <a:lnTo>
                    <a:pt x="115" y="116"/>
                  </a:lnTo>
                  <a:lnTo>
                    <a:pt x="121" y="117"/>
                  </a:lnTo>
                  <a:lnTo>
                    <a:pt x="117" y="125"/>
                  </a:lnTo>
                  <a:lnTo>
                    <a:pt x="112" y="131"/>
                  </a:lnTo>
                  <a:lnTo>
                    <a:pt x="105" y="136"/>
                  </a:lnTo>
                  <a:lnTo>
                    <a:pt x="99" y="141"/>
                  </a:lnTo>
                  <a:lnTo>
                    <a:pt x="91" y="144"/>
                  </a:lnTo>
                  <a:lnTo>
                    <a:pt x="83" y="147"/>
                  </a:lnTo>
                  <a:lnTo>
                    <a:pt x="75" y="148"/>
                  </a:lnTo>
                  <a:lnTo>
                    <a:pt x="66" y="149"/>
                  </a:lnTo>
                  <a:lnTo>
                    <a:pt x="61" y="148"/>
                  </a:lnTo>
                  <a:lnTo>
                    <a:pt x="56" y="147"/>
                  </a:lnTo>
                  <a:lnTo>
                    <a:pt x="51" y="145"/>
                  </a:lnTo>
                  <a:lnTo>
                    <a:pt x="47" y="143"/>
                  </a:lnTo>
                  <a:lnTo>
                    <a:pt x="42" y="142"/>
                  </a:lnTo>
                  <a:lnTo>
                    <a:pt x="38" y="140"/>
                  </a:lnTo>
                  <a:lnTo>
                    <a:pt x="34" y="139"/>
                  </a:lnTo>
                  <a:lnTo>
                    <a:pt x="29" y="138"/>
                  </a:lnTo>
                  <a:lnTo>
                    <a:pt x="31" y="145"/>
                  </a:lnTo>
                  <a:lnTo>
                    <a:pt x="36" y="152"/>
                  </a:lnTo>
                  <a:lnTo>
                    <a:pt x="41" y="157"/>
                  </a:lnTo>
                  <a:lnTo>
                    <a:pt x="46" y="161"/>
                  </a:lnTo>
                  <a:lnTo>
                    <a:pt x="34" y="157"/>
                  </a:lnTo>
                  <a:lnTo>
                    <a:pt x="25" y="152"/>
                  </a:lnTo>
                  <a:lnTo>
                    <a:pt x="17" y="143"/>
                  </a:lnTo>
                  <a:lnTo>
                    <a:pt x="12" y="133"/>
                  </a:lnTo>
                  <a:lnTo>
                    <a:pt x="8" y="122"/>
                  </a:lnTo>
                  <a:lnTo>
                    <a:pt x="4" y="110"/>
                  </a:lnTo>
                  <a:lnTo>
                    <a:pt x="2" y="99"/>
                  </a:lnTo>
                  <a:lnTo>
                    <a:pt x="0" y="88"/>
                  </a:lnTo>
                  <a:lnTo>
                    <a:pt x="1" y="74"/>
                  </a:lnTo>
                  <a:lnTo>
                    <a:pt x="3" y="61"/>
                  </a:lnTo>
                  <a:lnTo>
                    <a:pt x="8" y="48"/>
                  </a:lnTo>
                  <a:lnTo>
                    <a:pt x="14" y="36"/>
                  </a:lnTo>
                  <a:lnTo>
                    <a:pt x="22" y="25"/>
                  </a:lnTo>
                  <a:lnTo>
                    <a:pt x="30" y="15"/>
                  </a:lnTo>
                  <a:lnTo>
                    <a:pt x="41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6" name="Freeform 395"/>
            <p:cNvSpPr>
              <a:spLocks/>
            </p:cNvSpPr>
            <p:nvPr/>
          </p:nvSpPr>
          <p:spPr bwMode="auto">
            <a:xfrm>
              <a:off x="2360" y="1195"/>
              <a:ext cx="2" cy="2"/>
            </a:xfrm>
            <a:custGeom>
              <a:avLst/>
              <a:gdLst>
                <a:gd name="T0" fmla="*/ 0 w 6"/>
                <a:gd name="T1" fmla="*/ 2 h 9"/>
                <a:gd name="T2" fmla="*/ 2 w 6"/>
                <a:gd name="T3" fmla="*/ 0 h 9"/>
                <a:gd name="T4" fmla="*/ 2 w 6"/>
                <a:gd name="T5" fmla="*/ 0 h 9"/>
                <a:gd name="T6" fmla="*/ 0 w 6"/>
                <a:gd name="T7" fmla="*/ 2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0" y="9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7" name="Freeform 396"/>
            <p:cNvSpPr>
              <a:spLocks/>
            </p:cNvSpPr>
            <p:nvPr/>
          </p:nvSpPr>
          <p:spPr bwMode="auto">
            <a:xfrm>
              <a:off x="2067" y="1197"/>
              <a:ext cx="3" cy="2"/>
            </a:xfrm>
            <a:custGeom>
              <a:avLst/>
              <a:gdLst>
                <a:gd name="T0" fmla="*/ 0 w 15"/>
                <a:gd name="T1" fmla="*/ 2 h 10"/>
                <a:gd name="T2" fmla="*/ 1 w 15"/>
                <a:gd name="T3" fmla="*/ 0 h 10"/>
                <a:gd name="T4" fmla="*/ 3 w 15"/>
                <a:gd name="T5" fmla="*/ 2 h 10"/>
                <a:gd name="T6" fmla="*/ 0 w 15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0"/>
                <a:gd name="T14" fmla="*/ 15 w 1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0">
                  <a:moveTo>
                    <a:pt x="0" y="10"/>
                  </a:moveTo>
                  <a:lnTo>
                    <a:pt x="3" y="0"/>
                  </a:lnTo>
                  <a:lnTo>
                    <a:pt x="1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8" name="Freeform 397"/>
            <p:cNvSpPr>
              <a:spLocks/>
            </p:cNvSpPr>
            <p:nvPr/>
          </p:nvSpPr>
          <p:spPr bwMode="auto">
            <a:xfrm>
              <a:off x="2390" y="1200"/>
              <a:ext cx="42" cy="40"/>
            </a:xfrm>
            <a:custGeom>
              <a:avLst/>
              <a:gdLst>
                <a:gd name="T0" fmla="*/ 39 w 170"/>
                <a:gd name="T1" fmla="*/ 19 h 159"/>
                <a:gd name="T2" fmla="*/ 40 w 170"/>
                <a:gd name="T3" fmla="*/ 25 h 159"/>
                <a:gd name="T4" fmla="*/ 41 w 170"/>
                <a:gd name="T5" fmla="*/ 30 h 159"/>
                <a:gd name="T6" fmla="*/ 42 w 170"/>
                <a:gd name="T7" fmla="*/ 35 h 159"/>
                <a:gd name="T8" fmla="*/ 42 w 170"/>
                <a:gd name="T9" fmla="*/ 40 h 159"/>
                <a:gd name="T10" fmla="*/ 41 w 170"/>
                <a:gd name="T11" fmla="*/ 40 h 159"/>
                <a:gd name="T12" fmla="*/ 41 w 170"/>
                <a:gd name="T13" fmla="*/ 34 h 159"/>
                <a:gd name="T14" fmla="*/ 40 w 170"/>
                <a:gd name="T15" fmla="*/ 29 h 159"/>
                <a:gd name="T16" fmla="*/ 38 w 170"/>
                <a:gd name="T17" fmla="*/ 24 h 159"/>
                <a:gd name="T18" fmla="*/ 36 w 170"/>
                <a:gd name="T19" fmla="*/ 19 h 159"/>
                <a:gd name="T20" fmla="*/ 33 w 170"/>
                <a:gd name="T21" fmla="*/ 15 h 159"/>
                <a:gd name="T22" fmla="*/ 29 w 170"/>
                <a:gd name="T23" fmla="*/ 11 h 159"/>
                <a:gd name="T24" fmla="*/ 25 w 170"/>
                <a:gd name="T25" fmla="*/ 8 h 159"/>
                <a:gd name="T26" fmla="*/ 21 w 170"/>
                <a:gd name="T27" fmla="*/ 5 h 159"/>
                <a:gd name="T28" fmla="*/ 19 w 170"/>
                <a:gd name="T29" fmla="*/ 4 h 159"/>
                <a:gd name="T30" fmla="*/ 16 w 170"/>
                <a:gd name="T31" fmla="*/ 3 h 159"/>
                <a:gd name="T32" fmla="*/ 13 w 170"/>
                <a:gd name="T33" fmla="*/ 2 h 159"/>
                <a:gd name="T34" fmla="*/ 11 w 170"/>
                <a:gd name="T35" fmla="*/ 2 h 159"/>
                <a:gd name="T36" fmla="*/ 8 w 170"/>
                <a:gd name="T37" fmla="*/ 2 h 159"/>
                <a:gd name="T38" fmla="*/ 5 w 170"/>
                <a:gd name="T39" fmla="*/ 2 h 159"/>
                <a:gd name="T40" fmla="*/ 2 w 170"/>
                <a:gd name="T41" fmla="*/ 2 h 159"/>
                <a:gd name="T42" fmla="*/ 0 w 170"/>
                <a:gd name="T43" fmla="*/ 2 h 159"/>
                <a:gd name="T44" fmla="*/ 1 w 170"/>
                <a:gd name="T45" fmla="*/ 1 h 159"/>
                <a:gd name="T46" fmla="*/ 2 w 170"/>
                <a:gd name="T47" fmla="*/ 1 h 159"/>
                <a:gd name="T48" fmla="*/ 3 w 170"/>
                <a:gd name="T49" fmla="*/ 0 h 159"/>
                <a:gd name="T50" fmla="*/ 4 w 170"/>
                <a:gd name="T51" fmla="*/ 0 h 159"/>
                <a:gd name="T52" fmla="*/ 5 w 170"/>
                <a:gd name="T53" fmla="*/ 0 h 159"/>
                <a:gd name="T54" fmla="*/ 6 w 170"/>
                <a:gd name="T55" fmla="*/ 0 h 159"/>
                <a:gd name="T56" fmla="*/ 7 w 170"/>
                <a:gd name="T57" fmla="*/ 0 h 159"/>
                <a:gd name="T58" fmla="*/ 9 w 170"/>
                <a:gd name="T59" fmla="*/ 0 h 159"/>
                <a:gd name="T60" fmla="*/ 14 w 170"/>
                <a:gd name="T61" fmla="*/ 0 h 159"/>
                <a:gd name="T62" fmla="*/ 19 w 170"/>
                <a:gd name="T63" fmla="*/ 1 h 159"/>
                <a:gd name="T64" fmla="*/ 23 w 170"/>
                <a:gd name="T65" fmla="*/ 3 h 159"/>
                <a:gd name="T66" fmla="*/ 27 w 170"/>
                <a:gd name="T67" fmla="*/ 5 h 159"/>
                <a:gd name="T68" fmla="*/ 30 w 170"/>
                <a:gd name="T69" fmla="*/ 8 h 159"/>
                <a:gd name="T70" fmla="*/ 34 w 170"/>
                <a:gd name="T71" fmla="*/ 12 h 159"/>
                <a:gd name="T72" fmla="*/ 37 w 170"/>
                <a:gd name="T73" fmla="*/ 15 h 159"/>
                <a:gd name="T74" fmla="*/ 39 w 170"/>
                <a:gd name="T75" fmla="*/ 19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0"/>
                <a:gd name="T115" fmla="*/ 0 h 159"/>
                <a:gd name="T116" fmla="*/ 170 w 170"/>
                <a:gd name="T117" fmla="*/ 159 h 1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0" h="159">
                  <a:moveTo>
                    <a:pt x="158" y="77"/>
                  </a:moveTo>
                  <a:lnTo>
                    <a:pt x="161" y="98"/>
                  </a:lnTo>
                  <a:lnTo>
                    <a:pt x="167" y="118"/>
                  </a:lnTo>
                  <a:lnTo>
                    <a:pt x="170" y="138"/>
                  </a:lnTo>
                  <a:lnTo>
                    <a:pt x="170" y="159"/>
                  </a:lnTo>
                  <a:lnTo>
                    <a:pt x="167" y="159"/>
                  </a:lnTo>
                  <a:lnTo>
                    <a:pt x="166" y="137"/>
                  </a:lnTo>
                  <a:lnTo>
                    <a:pt x="162" y="116"/>
                  </a:lnTo>
                  <a:lnTo>
                    <a:pt x="155" y="96"/>
                  </a:lnTo>
                  <a:lnTo>
                    <a:pt x="146" y="77"/>
                  </a:lnTo>
                  <a:lnTo>
                    <a:pt x="134" y="60"/>
                  </a:lnTo>
                  <a:lnTo>
                    <a:pt x="119" y="44"/>
                  </a:lnTo>
                  <a:lnTo>
                    <a:pt x="103" y="31"/>
                  </a:lnTo>
                  <a:lnTo>
                    <a:pt x="84" y="19"/>
                  </a:lnTo>
                  <a:lnTo>
                    <a:pt x="76" y="14"/>
                  </a:lnTo>
                  <a:lnTo>
                    <a:pt x="65" y="10"/>
                  </a:lnTo>
                  <a:lnTo>
                    <a:pt x="54" y="9"/>
                  </a:lnTo>
                  <a:lnTo>
                    <a:pt x="43" y="8"/>
                  </a:lnTo>
                  <a:lnTo>
                    <a:pt x="31" y="8"/>
                  </a:lnTo>
                  <a:lnTo>
                    <a:pt x="21" y="8"/>
                  </a:lnTo>
                  <a:lnTo>
                    <a:pt x="10" y="8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55" y="0"/>
                  </a:lnTo>
                  <a:lnTo>
                    <a:pt x="75" y="3"/>
                  </a:lnTo>
                  <a:lnTo>
                    <a:pt x="92" y="10"/>
                  </a:lnTo>
                  <a:lnTo>
                    <a:pt x="108" y="20"/>
                  </a:lnTo>
                  <a:lnTo>
                    <a:pt x="122" y="32"/>
                  </a:lnTo>
                  <a:lnTo>
                    <a:pt x="136" y="46"/>
                  </a:lnTo>
                  <a:lnTo>
                    <a:pt x="148" y="61"/>
                  </a:lnTo>
                  <a:lnTo>
                    <a:pt x="158" y="77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9" name="Freeform 398"/>
            <p:cNvSpPr>
              <a:spLocks/>
            </p:cNvSpPr>
            <p:nvPr/>
          </p:nvSpPr>
          <p:spPr bwMode="auto">
            <a:xfrm>
              <a:off x="2329" y="1200"/>
              <a:ext cx="4" cy="6"/>
            </a:xfrm>
            <a:custGeom>
              <a:avLst/>
              <a:gdLst>
                <a:gd name="T0" fmla="*/ 4 w 19"/>
                <a:gd name="T1" fmla="*/ 5 h 21"/>
                <a:gd name="T2" fmla="*/ 3 w 19"/>
                <a:gd name="T3" fmla="*/ 6 h 21"/>
                <a:gd name="T4" fmla="*/ 2 w 19"/>
                <a:gd name="T5" fmla="*/ 5 h 21"/>
                <a:gd name="T6" fmla="*/ 1 w 19"/>
                <a:gd name="T7" fmla="*/ 5 h 21"/>
                <a:gd name="T8" fmla="*/ 0 w 19"/>
                <a:gd name="T9" fmla="*/ 4 h 21"/>
                <a:gd name="T10" fmla="*/ 0 w 19"/>
                <a:gd name="T11" fmla="*/ 3 h 21"/>
                <a:gd name="T12" fmla="*/ 0 w 19"/>
                <a:gd name="T13" fmla="*/ 1 h 21"/>
                <a:gd name="T14" fmla="*/ 1 w 19"/>
                <a:gd name="T15" fmla="*/ 0 h 21"/>
                <a:gd name="T16" fmla="*/ 2 w 19"/>
                <a:gd name="T17" fmla="*/ 1 h 21"/>
                <a:gd name="T18" fmla="*/ 3 w 19"/>
                <a:gd name="T19" fmla="*/ 2 h 21"/>
                <a:gd name="T20" fmla="*/ 4 w 19"/>
                <a:gd name="T21" fmla="*/ 3 h 21"/>
                <a:gd name="T22" fmla="*/ 4 w 19"/>
                <a:gd name="T23" fmla="*/ 5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21"/>
                <a:gd name="T38" fmla="*/ 19 w 19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21">
                  <a:moveTo>
                    <a:pt x="18" y="16"/>
                  </a:moveTo>
                  <a:lnTo>
                    <a:pt x="14" y="21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1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7"/>
                  </a:lnTo>
                  <a:lnTo>
                    <a:pt x="19" y="11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0" name="Freeform 399"/>
            <p:cNvSpPr>
              <a:spLocks/>
            </p:cNvSpPr>
            <p:nvPr/>
          </p:nvSpPr>
          <p:spPr bwMode="auto">
            <a:xfrm>
              <a:off x="2102" y="1201"/>
              <a:ext cx="40" cy="65"/>
            </a:xfrm>
            <a:custGeom>
              <a:avLst/>
              <a:gdLst>
                <a:gd name="T0" fmla="*/ 4 w 161"/>
                <a:gd name="T1" fmla="*/ 1 h 262"/>
                <a:gd name="T2" fmla="*/ 2 w 161"/>
                <a:gd name="T3" fmla="*/ 9 h 262"/>
                <a:gd name="T4" fmla="*/ 1 w 161"/>
                <a:gd name="T5" fmla="*/ 17 h 262"/>
                <a:gd name="T6" fmla="*/ 1 w 161"/>
                <a:gd name="T7" fmla="*/ 26 h 262"/>
                <a:gd name="T8" fmla="*/ 4 w 161"/>
                <a:gd name="T9" fmla="*/ 33 h 262"/>
                <a:gd name="T10" fmla="*/ 5 w 161"/>
                <a:gd name="T11" fmla="*/ 36 h 262"/>
                <a:gd name="T12" fmla="*/ 6 w 161"/>
                <a:gd name="T13" fmla="*/ 39 h 262"/>
                <a:gd name="T14" fmla="*/ 8 w 161"/>
                <a:gd name="T15" fmla="*/ 42 h 262"/>
                <a:gd name="T16" fmla="*/ 9 w 161"/>
                <a:gd name="T17" fmla="*/ 44 h 262"/>
                <a:gd name="T18" fmla="*/ 11 w 161"/>
                <a:gd name="T19" fmla="*/ 46 h 262"/>
                <a:gd name="T20" fmla="*/ 13 w 161"/>
                <a:gd name="T21" fmla="*/ 49 h 262"/>
                <a:gd name="T22" fmla="*/ 15 w 161"/>
                <a:gd name="T23" fmla="*/ 52 h 262"/>
                <a:gd name="T24" fmla="*/ 16 w 161"/>
                <a:gd name="T25" fmla="*/ 54 h 262"/>
                <a:gd name="T26" fmla="*/ 18 w 161"/>
                <a:gd name="T27" fmla="*/ 55 h 262"/>
                <a:gd name="T28" fmla="*/ 19 w 161"/>
                <a:gd name="T29" fmla="*/ 57 h 262"/>
                <a:gd name="T30" fmla="*/ 21 w 161"/>
                <a:gd name="T31" fmla="*/ 58 h 262"/>
                <a:gd name="T32" fmla="*/ 22 w 161"/>
                <a:gd name="T33" fmla="*/ 58 h 262"/>
                <a:gd name="T34" fmla="*/ 24 w 161"/>
                <a:gd name="T35" fmla="*/ 59 h 262"/>
                <a:gd name="T36" fmla="*/ 26 w 161"/>
                <a:gd name="T37" fmla="*/ 61 h 262"/>
                <a:gd name="T38" fmla="*/ 28 w 161"/>
                <a:gd name="T39" fmla="*/ 62 h 262"/>
                <a:gd name="T40" fmla="*/ 31 w 161"/>
                <a:gd name="T41" fmla="*/ 62 h 262"/>
                <a:gd name="T42" fmla="*/ 33 w 161"/>
                <a:gd name="T43" fmla="*/ 63 h 262"/>
                <a:gd name="T44" fmla="*/ 35 w 161"/>
                <a:gd name="T45" fmla="*/ 63 h 262"/>
                <a:gd name="T46" fmla="*/ 38 w 161"/>
                <a:gd name="T47" fmla="*/ 63 h 262"/>
                <a:gd name="T48" fmla="*/ 40 w 161"/>
                <a:gd name="T49" fmla="*/ 63 h 262"/>
                <a:gd name="T50" fmla="*/ 40 w 161"/>
                <a:gd name="T51" fmla="*/ 65 h 262"/>
                <a:gd name="T52" fmla="*/ 36 w 161"/>
                <a:gd name="T53" fmla="*/ 65 h 262"/>
                <a:gd name="T54" fmla="*/ 32 w 161"/>
                <a:gd name="T55" fmla="*/ 64 h 262"/>
                <a:gd name="T56" fmla="*/ 28 w 161"/>
                <a:gd name="T57" fmla="*/ 63 h 262"/>
                <a:gd name="T58" fmla="*/ 24 w 161"/>
                <a:gd name="T59" fmla="*/ 61 h 262"/>
                <a:gd name="T60" fmla="*/ 20 w 161"/>
                <a:gd name="T61" fmla="*/ 59 h 262"/>
                <a:gd name="T62" fmla="*/ 17 w 161"/>
                <a:gd name="T63" fmla="*/ 56 h 262"/>
                <a:gd name="T64" fmla="*/ 14 w 161"/>
                <a:gd name="T65" fmla="*/ 54 h 262"/>
                <a:gd name="T66" fmla="*/ 11 w 161"/>
                <a:gd name="T67" fmla="*/ 51 h 262"/>
                <a:gd name="T68" fmla="*/ 8 w 161"/>
                <a:gd name="T69" fmla="*/ 50 h 262"/>
                <a:gd name="T70" fmla="*/ 7 w 161"/>
                <a:gd name="T71" fmla="*/ 47 h 262"/>
                <a:gd name="T72" fmla="*/ 5 w 161"/>
                <a:gd name="T73" fmla="*/ 43 h 262"/>
                <a:gd name="T74" fmla="*/ 3 w 161"/>
                <a:gd name="T75" fmla="*/ 40 h 262"/>
                <a:gd name="T76" fmla="*/ 2 w 161"/>
                <a:gd name="T77" fmla="*/ 37 h 262"/>
                <a:gd name="T78" fmla="*/ 0 w 161"/>
                <a:gd name="T79" fmla="*/ 28 h 262"/>
                <a:gd name="T80" fmla="*/ 0 w 161"/>
                <a:gd name="T81" fmla="*/ 18 h 262"/>
                <a:gd name="T82" fmla="*/ 0 w 161"/>
                <a:gd name="T83" fmla="*/ 8 h 262"/>
                <a:gd name="T84" fmla="*/ 3 w 161"/>
                <a:gd name="T85" fmla="*/ 0 h 262"/>
                <a:gd name="T86" fmla="*/ 4 w 161"/>
                <a:gd name="T87" fmla="*/ 1 h 2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1"/>
                <a:gd name="T133" fmla="*/ 0 h 262"/>
                <a:gd name="T134" fmla="*/ 161 w 161"/>
                <a:gd name="T135" fmla="*/ 262 h 2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1" h="262">
                  <a:moveTo>
                    <a:pt x="18" y="4"/>
                  </a:moveTo>
                  <a:lnTo>
                    <a:pt x="8" y="37"/>
                  </a:lnTo>
                  <a:lnTo>
                    <a:pt x="4" y="70"/>
                  </a:lnTo>
                  <a:lnTo>
                    <a:pt x="6" y="103"/>
                  </a:lnTo>
                  <a:lnTo>
                    <a:pt x="18" y="134"/>
                  </a:lnTo>
                  <a:lnTo>
                    <a:pt x="20" y="146"/>
                  </a:lnTo>
                  <a:lnTo>
                    <a:pt x="25" y="157"/>
                  </a:lnTo>
                  <a:lnTo>
                    <a:pt x="32" y="168"/>
                  </a:lnTo>
                  <a:lnTo>
                    <a:pt x="38" y="177"/>
                  </a:lnTo>
                  <a:lnTo>
                    <a:pt x="46" y="187"/>
                  </a:lnTo>
                  <a:lnTo>
                    <a:pt x="53" y="197"/>
                  </a:lnTo>
                  <a:lnTo>
                    <a:pt x="60" y="208"/>
                  </a:lnTo>
                  <a:lnTo>
                    <a:pt x="64" y="219"/>
                  </a:lnTo>
                  <a:lnTo>
                    <a:pt x="71" y="223"/>
                  </a:lnTo>
                  <a:lnTo>
                    <a:pt x="77" y="228"/>
                  </a:lnTo>
                  <a:lnTo>
                    <a:pt x="84" y="233"/>
                  </a:lnTo>
                  <a:lnTo>
                    <a:pt x="90" y="234"/>
                  </a:lnTo>
                  <a:lnTo>
                    <a:pt x="97" y="239"/>
                  </a:lnTo>
                  <a:lnTo>
                    <a:pt x="105" y="244"/>
                  </a:lnTo>
                  <a:lnTo>
                    <a:pt x="114" y="248"/>
                  </a:lnTo>
                  <a:lnTo>
                    <a:pt x="123" y="250"/>
                  </a:lnTo>
                  <a:lnTo>
                    <a:pt x="132" y="252"/>
                  </a:lnTo>
                  <a:lnTo>
                    <a:pt x="142" y="253"/>
                  </a:lnTo>
                  <a:lnTo>
                    <a:pt x="152" y="254"/>
                  </a:lnTo>
                  <a:lnTo>
                    <a:pt x="161" y="255"/>
                  </a:lnTo>
                  <a:lnTo>
                    <a:pt x="161" y="262"/>
                  </a:lnTo>
                  <a:lnTo>
                    <a:pt x="143" y="261"/>
                  </a:lnTo>
                  <a:lnTo>
                    <a:pt x="127" y="257"/>
                  </a:lnTo>
                  <a:lnTo>
                    <a:pt x="111" y="252"/>
                  </a:lnTo>
                  <a:lnTo>
                    <a:pt x="96" y="246"/>
                  </a:lnTo>
                  <a:lnTo>
                    <a:pt x="81" y="237"/>
                  </a:lnTo>
                  <a:lnTo>
                    <a:pt x="68" y="227"/>
                  </a:lnTo>
                  <a:lnTo>
                    <a:pt x="56" y="216"/>
                  </a:lnTo>
                  <a:lnTo>
                    <a:pt x="44" y="204"/>
                  </a:lnTo>
                  <a:lnTo>
                    <a:pt x="34" y="202"/>
                  </a:lnTo>
                  <a:lnTo>
                    <a:pt x="28" y="188"/>
                  </a:lnTo>
                  <a:lnTo>
                    <a:pt x="22" y="175"/>
                  </a:lnTo>
                  <a:lnTo>
                    <a:pt x="14" y="161"/>
                  </a:lnTo>
                  <a:lnTo>
                    <a:pt x="7" y="148"/>
                  </a:lnTo>
                  <a:lnTo>
                    <a:pt x="2" y="111"/>
                  </a:lnTo>
                  <a:lnTo>
                    <a:pt x="0" y="72"/>
                  </a:lnTo>
                  <a:lnTo>
                    <a:pt x="2" y="33"/>
                  </a:lnTo>
                  <a:lnTo>
                    <a:pt x="14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1" name="Freeform 400"/>
            <p:cNvSpPr>
              <a:spLocks/>
            </p:cNvSpPr>
            <p:nvPr/>
          </p:nvSpPr>
          <p:spPr bwMode="auto">
            <a:xfrm>
              <a:off x="2222" y="1202"/>
              <a:ext cx="6" cy="3"/>
            </a:xfrm>
            <a:custGeom>
              <a:avLst/>
              <a:gdLst>
                <a:gd name="T0" fmla="*/ 6 w 24"/>
                <a:gd name="T1" fmla="*/ 3 h 13"/>
                <a:gd name="T2" fmla="*/ 4 w 24"/>
                <a:gd name="T3" fmla="*/ 3 h 13"/>
                <a:gd name="T4" fmla="*/ 3 w 24"/>
                <a:gd name="T5" fmla="*/ 2 h 13"/>
                <a:gd name="T6" fmla="*/ 2 w 24"/>
                <a:gd name="T7" fmla="*/ 2 h 13"/>
                <a:gd name="T8" fmla="*/ 0 w 24"/>
                <a:gd name="T9" fmla="*/ 2 h 13"/>
                <a:gd name="T10" fmla="*/ 1 w 24"/>
                <a:gd name="T11" fmla="*/ 2 h 13"/>
                <a:gd name="T12" fmla="*/ 3 w 24"/>
                <a:gd name="T13" fmla="*/ 1 h 13"/>
                <a:gd name="T14" fmla="*/ 4 w 24"/>
                <a:gd name="T15" fmla="*/ 0 h 13"/>
                <a:gd name="T16" fmla="*/ 6 w 24"/>
                <a:gd name="T17" fmla="*/ 0 h 13"/>
                <a:gd name="T18" fmla="*/ 6 w 24"/>
                <a:gd name="T19" fmla="*/ 3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3"/>
                <a:gd name="T32" fmla="*/ 24 w 2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3">
                  <a:moveTo>
                    <a:pt x="24" y="13"/>
                  </a:moveTo>
                  <a:lnTo>
                    <a:pt x="17" y="12"/>
                  </a:lnTo>
                  <a:lnTo>
                    <a:pt x="12" y="10"/>
                  </a:lnTo>
                  <a:lnTo>
                    <a:pt x="6" y="9"/>
                  </a:lnTo>
                  <a:lnTo>
                    <a:pt x="0" y="9"/>
                  </a:lnTo>
                  <a:lnTo>
                    <a:pt x="4" y="8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2" name="Freeform 401"/>
            <p:cNvSpPr>
              <a:spLocks/>
            </p:cNvSpPr>
            <p:nvPr/>
          </p:nvSpPr>
          <p:spPr bwMode="auto">
            <a:xfrm>
              <a:off x="2217" y="1203"/>
              <a:ext cx="2" cy="2"/>
            </a:xfrm>
            <a:custGeom>
              <a:avLst/>
              <a:gdLst>
                <a:gd name="T0" fmla="*/ 2 w 9"/>
                <a:gd name="T1" fmla="*/ 1 h 6"/>
                <a:gd name="T2" fmla="*/ 2 w 9"/>
                <a:gd name="T3" fmla="*/ 1 h 6"/>
                <a:gd name="T4" fmla="*/ 1 w 9"/>
                <a:gd name="T5" fmla="*/ 1 h 6"/>
                <a:gd name="T6" fmla="*/ 0 w 9"/>
                <a:gd name="T7" fmla="*/ 2 h 6"/>
                <a:gd name="T8" fmla="*/ 0 w 9"/>
                <a:gd name="T9" fmla="*/ 2 h 6"/>
                <a:gd name="T10" fmla="*/ 0 w 9"/>
                <a:gd name="T11" fmla="*/ 0 h 6"/>
                <a:gd name="T12" fmla="*/ 2 w 9"/>
                <a:gd name="T13" fmla="*/ 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4"/>
                  </a:moveTo>
                  <a:lnTo>
                    <a:pt x="7" y="4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3" name="Freeform 402"/>
            <p:cNvSpPr>
              <a:spLocks/>
            </p:cNvSpPr>
            <p:nvPr/>
          </p:nvSpPr>
          <p:spPr bwMode="auto">
            <a:xfrm>
              <a:off x="2065" y="1205"/>
              <a:ext cx="4" cy="3"/>
            </a:xfrm>
            <a:custGeom>
              <a:avLst/>
              <a:gdLst>
                <a:gd name="T0" fmla="*/ 3 w 16"/>
                <a:gd name="T1" fmla="*/ 3 h 13"/>
                <a:gd name="T2" fmla="*/ 3 w 16"/>
                <a:gd name="T3" fmla="*/ 3 h 13"/>
                <a:gd name="T4" fmla="*/ 3 w 16"/>
                <a:gd name="T5" fmla="*/ 3 h 13"/>
                <a:gd name="T6" fmla="*/ 3 w 16"/>
                <a:gd name="T7" fmla="*/ 2 h 13"/>
                <a:gd name="T8" fmla="*/ 2 w 16"/>
                <a:gd name="T9" fmla="*/ 2 h 13"/>
                <a:gd name="T10" fmla="*/ 0 w 16"/>
                <a:gd name="T11" fmla="*/ 3 h 13"/>
                <a:gd name="T12" fmla="*/ 0 w 16"/>
                <a:gd name="T13" fmla="*/ 0 h 13"/>
                <a:gd name="T14" fmla="*/ 4 w 16"/>
                <a:gd name="T15" fmla="*/ 2 h 13"/>
                <a:gd name="T16" fmla="*/ 3 w 16"/>
                <a:gd name="T17" fmla="*/ 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3"/>
                <a:gd name="T29" fmla="*/ 16 w 16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3">
                  <a:moveTo>
                    <a:pt x="14" y="11"/>
                  </a:moveTo>
                  <a:lnTo>
                    <a:pt x="14" y="13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6" y="7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4" name="Freeform 403"/>
            <p:cNvSpPr>
              <a:spLocks/>
            </p:cNvSpPr>
            <p:nvPr/>
          </p:nvSpPr>
          <p:spPr bwMode="auto">
            <a:xfrm>
              <a:off x="2240" y="1206"/>
              <a:ext cx="8" cy="4"/>
            </a:xfrm>
            <a:custGeom>
              <a:avLst/>
              <a:gdLst>
                <a:gd name="T0" fmla="*/ 8 w 35"/>
                <a:gd name="T1" fmla="*/ 2 h 17"/>
                <a:gd name="T2" fmla="*/ 5 w 35"/>
                <a:gd name="T3" fmla="*/ 3 h 17"/>
                <a:gd name="T4" fmla="*/ 5 w 35"/>
                <a:gd name="T5" fmla="*/ 3 h 17"/>
                <a:gd name="T6" fmla="*/ 4 w 35"/>
                <a:gd name="T7" fmla="*/ 3 h 17"/>
                <a:gd name="T8" fmla="*/ 4 w 35"/>
                <a:gd name="T9" fmla="*/ 3 h 17"/>
                <a:gd name="T10" fmla="*/ 3 w 35"/>
                <a:gd name="T11" fmla="*/ 3 h 17"/>
                <a:gd name="T12" fmla="*/ 3 w 35"/>
                <a:gd name="T13" fmla="*/ 4 h 17"/>
                <a:gd name="T14" fmla="*/ 2 w 35"/>
                <a:gd name="T15" fmla="*/ 4 h 17"/>
                <a:gd name="T16" fmla="*/ 1 w 35"/>
                <a:gd name="T17" fmla="*/ 4 h 17"/>
                <a:gd name="T18" fmla="*/ 0 w 35"/>
                <a:gd name="T19" fmla="*/ 4 h 17"/>
                <a:gd name="T20" fmla="*/ 0 w 35"/>
                <a:gd name="T21" fmla="*/ 4 h 17"/>
                <a:gd name="T22" fmla="*/ 2 w 35"/>
                <a:gd name="T23" fmla="*/ 3 h 17"/>
                <a:gd name="T24" fmla="*/ 3 w 35"/>
                <a:gd name="T25" fmla="*/ 3 h 17"/>
                <a:gd name="T26" fmla="*/ 3 w 35"/>
                <a:gd name="T27" fmla="*/ 2 h 17"/>
                <a:gd name="T28" fmla="*/ 4 w 35"/>
                <a:gd name="T29" fmla="*/ 2 h 17"/>
                <a:gd name="T30" fmla="*/ 5 w 35"/>
                <a:gd name="T31" fmla="*/ 1 h 17"/>
                <a:gd name="T32" fmla="*/ 6 w 35"/>
                <a:gd name="T33" fmla="*/ 1 h 17"/>
                <a:gd name="T34" fmla="*/ 7 w 35"/>
                <a:gd name="T35" fmla="*/ 0 h 17"/>
                <a:gd name="T36" fmla="*/ 8 w 35"/>
                <a:gd name="T37" fmla="*/ 0 h 17"/>
                <a:gd name="T38" fmla="*/ 8 w 35"/>
                <a:gd name="T39" fmla="*/ 1 h 17"/>
                <a:gd name="T40" fmla="*/ 8 w 35"/>
                <a:gd name="T41" fmla="*/ 1 h 17"/>
                <a:gd name="T42" fmla="*/ 8 w 35"/>
                <a:gd name="T43" fmla="*/ 2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17"/>
                <a:gd name="T68" fmla="*/ 35 w 35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17">
                  <a:moveTo>
                    <a:pt x="35" y="7"/>
                  </a:moveTo>
                  <a:lnTo>
                    <a:pt x="21" y="13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7" y="14"/>
                  </a:lnTo>
                  <a:lnTo>
                    <a:pt x="12" y="11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34" y="5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5" name="Freeform 404"/>
            <p:cNvSpPr>
              <a:spLocks/>
            </p:cNvSpPr>
            <p:nvPr/>
          </p:nvSpPr>
          <p:spPr bwMode="auto">
            <a:xfrm>
              <a:off x="2109" y="1207"/>
              <a:ext cx="30" cy="49"/>
            </a:xfrm>
            <a:custGeom>
              <a:avLst/>
              <a:gdLst>
                <a:gd name="T0" fmla="*/ 1 w 124"/>
                <a:gd name="T1" fmla="*/ 7 h 199"/>
                <a:gd name="T2" fmla="*/ 2 w 124"/>
                <a:gd name="T3" fmla="*/ 12 h 199"/>
                <a:gd name="T4" fmla="*/ 3 w 124"/>
                <a:gd name="T5" fmla="*/ 17 h 199"/>
                <a:gd name="T6" fmla="*/ 4 w 124"/>
                <a:gd name="T7" fmla="*/ 21 h 199"/>
                <a:gd name="T8" fmla="*/ 6 w 124"/>
                <a:gd name="T9" fmla="*/ 26 h 199"/>
                <a:gd name="T10" fmla="*/ 8 w 124"/>
                <a:gd name="T11" fmla="*/ 31 h 199"/>
                <a:gd name="T12" fmla="*/ 11 w 124"/>
                <a:gd name="T13" fmla="*/ 35 h 199"/>
                <a:gd name="T14" fmla="*/ 15 w 124"/>
                <a:gd name="T15" fmla="*/ 39 h 199"/>
                <a:gd name="T16" fmla="*/ 18 w 124"/>
                <a:gd name="T17" fmla="*/ 42 h 199"/>
                <a:gd name="T18" fmla="*/ 18 w 124"/>
                <a:gd name="T19" fmla="*/ 43 h 199"/>
                <a:gd name="T20" fmla="*/ 18 w 124"/>
                <a:gd name="T21" fmla="*/ 43 h 199"/>
                <a:gd name="T22" fmla="*/ 17 w 124"/>
                <a:gd name="T23" fmla="*/ 43 h 199"/>
                <a:gd name="T24" fmla="*/ 17 w 124"/>
                <a:gd name="T25" fmla="*/ 43 h 199"/>
                <a:gd name="T26" fmla="*/ 19 w 124"/>
                <a:gd name="T27" fmla="*/ 44 h 199"/>
                <a:gd name="T28" fmla="*/ 20 w 124"/>
                <a:gd name="T29" fmla="*/ 46 h 199"/>
                <a:gd name="T30" fmla="*/ 22 w 124"/>
                <a:gd name="T31" fmla="*/ 46 h 199"/>
                <a:gd name="T32" fmla="*/ 23 w 124"/>
                <a:gd name="T33" fmla="*/ 47 h 199"/>
                <a:gd name="T34" fmla="*/ 25 w 124"/>
                <a:gd name="T35" fmla="*/ 48 h 199"/>
                <a:gd name="T36" fmla="*/ 27 w 124"/>
                <a:gd name="T37" fmla="*/ 48 h 199"/>
                <a:gd name="T38" fmla="*/ 28 w 124"/>
                <a:gd name="T39" fmla="*/ 49 h 199"/>
                <a:gd name="T40" fmla="*/ 30 w 124"/>
                <a:gd name="T41" fmla="*/ 49 h 199"/>
                <a:gd name="T42" fmla="*/ 28 w 124"/>
                <a:gd name="T43" fmla="*/ 49 h 199"/>
                <a:gd name="T44" fmla="*/ 25 w 124"/>
                <a:gd name="T45" fmla="*/ 49 h 199"/>
                <a:gd name="T46" fmla="*/ 23 w 124"/>
                <a:gd name="T47" fmla="*/ 48 h 199"/>
                <a:gd name="T48" fmla="*/ 21 w 124"/>
                <a:gd name="T49" fmla="*/ 47 h 199"/>
                <a:gd name="T50" fmla="*/ 19 w 124"/>
                <a:gd name="T51" fmla="*/ 46 h 199"/>
                <a:gd name="T52" fmla="*/ 17 w 124"/>
                <a:gd name="T53" fmla="*/ 45 h 199"/>
                <a:gd name="T54" fmla="*/ 15 w 124"/>
                <a:gd name="T55" fmla="*/ 44 h 199"/>
                <a:gd name="T56" fmla="*/ 13 w 124"/>
                <a:gd name="T57" fmla="*/ 42 h 199"/>
                <a:gd name="T58" fmla="*/ 11 w 124"/>
                <a:gd name="T59" fmla="*/ 41 h 199"/>
                <a:gd name="T60" fmla="*/ 9 w 124"/>
                <a:gd name="T61" fmla="*/ 40 h 199"/>
                <a:gd name="T62" fmla="*/ 8 w 124"/>
                <a:gd name="T63" fmla="*/ 38 h 199"/>
                <a:gd name="T64" fmla="*/ 6 w 124"/>
                <a:gd name="T65" fmla="*/ 36 h 199"/>
                <a:gd name="T66" fmla="*/ 5 w 124"/>
                <a:gd name="T67" fmla="*/ 34 h 199"/>
                <a:gd name="T68" fmla="*/ 3 w 124"/>
                <a:gd name="T69" fmla="*/ 32 h 199"/>
                <a:gd name="T70" fmla="*/ 2 w 124"/>
                <a:gd name="T71" fmla="*/ 30 h 199"/>
                <a:gd name="T72" fmla="*/ 1 w 124"/>
                <a:gd name="T73" fmla="*/ 27 h 199"/>
                <a:gd name="T74" fmla="*/ 1 w 124"/>
                <a:gd name="T75" fmla="*/ 23 h 199"/>
                <a:gd name="T76" fmla="*/ 0 w 124"/>
                <a:gd name="T77" fmla="*/ 18 h 199"/>
                <a:gd name="T78" fmla="*/ 0 w 124"/>
                <a:gd name="T79" fmla="*/ 13 h 199"/>
                <a:gd name="T80" fmla="*/ 1 w 124"/>
                <a:gd name="T81" fmla="*/ 9 h 199"/>
                <a:gd name="T82" fmla="*/ 0 w 124"/>
                <a:gd name="T83" fmla="*/ 7 h 199"/>
                <a:gd name="T84" fmla="*/ 1 w 124"/>
                <a:gd name="T85" fmla="*/ 4 h 199"/>
                <a:gd name="T86" fmla="*/ 2 w 124"/>
                <a:gd name="T87" fmla="*/ 2 h 199"/>
                <a:gd name="T88" fmla="*/ 2 w 124"/>
                <a:gd name="T89" fmla="*/ 0 h 199"/>
                <a:gd name="T90" fmla="*/ 3 w 124"/>
                <a:gd name="T91" fmla="*/ 1 h 199"/>
                <a:gd name="T92" fmla="*/ 3 w 124"/>
                <a:gd name="T93" fmla="*/ 3 h 199"/>
                <a:gd name="T94" fmla="*/ 2 w 124"/>
                <a:gd name="T95" fmla="*/ 5 h 199"/>
                <a:gd name="T96" fmla="*/ 1 w 124"/>
                <a:gd name="T97" fmla="*/ 7 h 1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"/>
                <a:gd name="T148" fmla="*/ 0 h 199"/>
                <a:gd name="T149" fmla="*/ 124 w 124"/>
                <a:gd name="T150" fmla="*/ 199 h 1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" h="199">
                  <a:moveTo>
                    <a:pt x="6" y="30"/>
                  </a:moveTo>
                  <a:lnTo>
                    <a:pt x="7" y="48"/>
                  </a:lnTo>
                  <a:lnTo>
                    <a:pt x="11" y="68"/>
                  </a:lnTo>
                  <a:lnTo>
                    <a:pt x="17" y="87"/>
                  </a:lnTo>
                  <a:lnTo>
                    <a:pt x="24" y="106"/>
                  </a:lnTo>
                  <a:lnTo>
                    <a:pt x="35" y="124"/>
                  </a:lnTo>
                  <a:lnTo>
                    <a:pt x="47" y="141"/>
                  </a:lnTo>
                  <a:lnTo>
                    <a:pt x="60" y="158"/>
                  </a:lnTo>
                  <a:lnTo>
                    <a:pt x="75" y="172"/>
                  </a:lnTo>
                  <a:lnTo>
                    <a:pt x="75" y="173"/>
                  </a:lnTo>
                  <a:lnTo>
                    <a:pt x="73" y="174"/>
                  </a:lnTo>
                  <a:lnTo>
                    <a:pt x="72" y="175"/>
                  </a:lnTo>
                  <a:lnTo>
                    <a:pt x="71" y="176"/>
                  </a:lnTo>
                  <a:lnTo>
                    <a:pt x="77" y="180"/>
                  </a:lnTo>
                  <a:lnTo>
                    <a:pt x="84" y="185"/>
                  </a:lnTo>
                  <a:lnTo>
                    <a:pt x="90" y="188"/>
                  </a:lnTo>
                  <a:lnTo>
                    <a:pt x="97" y="190"/>
                  </a:lnTo>
                  <a:lnTo>
                    <a:pt x="103" y="193"/>
                  </a:lnTo>
                  <a:lnTo>
                    <a:pt x="110" y="196"/>
                  </a:lnTo>
                  <a:lnTo>
                    <a:pt x="117" y="197"/>
                  </a:lnTo>
                  <a:lnTo>
                    <a:pt x="124" y="199"/>
                  </a:lnTo>
                  <a:lnTo>
                    <a:pt x="114" y="199"/>
                  </a:lnTo>
                  <a:lnTo>
                    <a:pt x="104" y="197"/>
                  </a:lnTo>
                  <a:lnTo>
                    <a:pt x="96" y="194"/>
                  </a:lnTo>
                  <a:lnTo>
                    <a:pt x="86" y="191"/>
                  </a:lnTo>
                  <a:lnTo>
                    <a:pt x="78" y="188"/>
                  </a:lnTo>
                  <a:lnTo>
                    <a:pt x="70" y="183"/>
                  </a:lnTo>
                  <a:lnTo>
                    <a:pt x="62" y="177"/>
                  </a:lnTo>
                  <a:lnTo>
                    <a:pt x="54" y="172"/>
                  </a:lnTo>
                  <a:lnTo>
                    <a:pt x="46" y="168"/>
                  </a:lnTo>
                  <a:lnTo>
                    <a:pt x="38" y="163"/>
                  </a:lnTo>
                  <a:lnTo>
                    <a:pt x="32" y="155"/>
                  </a:lnTo>
                  <a:lnTo>
                    <a:pt x="25" y="147"/>
                  </a:lnTo>
                  <a:lnTo>
                    <a:pt x="20" y="138"/>
                  </a:lnTo>
                  <a:lnTo>
                    <a:pt x="14" y="128"/>
                  </a:lnTo>
                  <a:lnTo>
                    <a:pt x="10" y="120"/>
                  </a:lnTo>
                  <a:lnTo>
                    <a:pt x="6" y="111"/>
                  </a:lnTo>
                  <a:lnTo>
                    <a:pt x="5" y="92"/>
                  </a:lnTo>
                  <a:lnTo>
                    <a:pt x="2" y="73"/>
                  </a:lnTo>
                  <a:lnTo>
                    <a:pt x="0" y="54"/>
                  </a:lnTo>
                  <a:lnTo>
                    <a:pt x="4" y="35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8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1" y="14"/>
                  </a:lnTo>
                  <a:lnTo>
                    <a:pt x="9" y="22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6" name="Freeform 405"/>
            <p:cNvSpPr>
              <a:spLocks/>
            </p:cNvSpPr>
            <p:nvPr/>
          </p:nvSpPr>
          <p:spPr bwMode="auto">
            <a:xfrm>
              <a:off x="2388" y="1207"/>
              <a:ext cx="37" cy="34"/>
            </a:xfrm>
            <a:custGeom>
              <a:avLst/>
              <a:gdLst>
                <a:gd name="T0" fmla="*/ 33 w 151"/>
                <a:gd name="T1" fmla="*/ 14 h 137"/>
                <a:gd name="T2" fmla="*/ 34 w 151"/>
                <a:gd name="T3" fmla="*/ 18 h 137"/>
                <a:gd name="T4" fmla="*/ 36 w 151"/>
                <a:gd name="T5" fmla="*/ 23 h 137"/>
                <a:gd name="T6" fmla="*/ 37 w 151"/>
                <a:gd name="T7" fmla="*/ 29 h 137"/>
                <a:gd name="T8" fmla="*/ 36 w 151"/>
                <a:gd name="T9" fmla="*/ 34 h 137"/>
                <a:gd name="T10" fmla="*/ 35 w 151"/>
                <a:gd name="T11" fmla="*/ 23 h 137"/>
                <a:gd name="T12" fmla="*/ 34 w 151"/>
                <a:gd name="T13" fmla="*/ 23 h 137"/>
                <a:gd name="T14" fmla="*/ 34 w 151"/>
                <a:gd name="T15" fmla="*/ 22 h 137"/>
                <a:gd name="T16" fmla="*/ 33 w 151"/>
                <a:gd name="T17" fmla="*/ 22 h 137"/>
                <a:gd name="T18" fmla="*/ 33 w 151"/>
                <a:gd name="T19" fmla="*/ 20 h 137"/>
                <a:gd name="T20" fmla="*/ 31 w 151"/>
                <a:gd name="T21" fmla="*/ 17 h 137"/>
                <a:gd name="T22" fmla="*/ 29 w 151"/>
                <a:gd name="T23" fmla="*/ 14 h 137"/>
                <a:gd name="T24" fmla="*/ 26 w 151"/>
                <a:gd name="T25" fmla="*/ 11 h 137"/>
                <a:gd name="T26" fmla="*/ 24 w 151"/>
                <a:gd name="T27" fmla="*/ 8 h 137"/>
                <a:gd name="T28" fmla="*/ 21 w 151"/>
                <a:gd name="T29" fmla="*/ 6 h 137"/>
                <a:gd name="T30" fmla="*/ 17 w 151"/>
                <a:gd name="T31" fmla="*/ 4 h 137"/>
                <a:gd name="T32" fmla="*/ 14 w 151"/>
                <a:gd name="T33" fmla="*/ 2 h 137"/>
                <a:gd name="T34" fmla="*/ 10 w 151"/>
                <a:gd name="T35" fmla="*/ 1 h 137"/>
                <a:gd name="T36" fmla="*/ 9 w 151"/>
                <a:gd name="T37" fmla="*/ 2 h 137"/>
                <a:gd name="T38" fmla="*/ 8 w 151"/>
                <a:gd name="T39" fmla="*/ 2 h 137"/>
                <a:gd name="T40" fmla="*/ 6 w 151"/>
                <a:gd name="T41" fmla="*/ 2 h 137"/>
                <a:gd name="T42" fmla="*/ 5 w 151"/>
                <a:gd name="T43" fmla="*/ 2 h 137"/>
                <a:gd name="T44" fmla="*/ 3 w 151"/>
                <a:gd name="T45" fmla="*/ 2 h 137"/>
                <a:gd name="T46" fmla="*/ 2 w 151"/>
                <a:gd name="T47" fmla="*/ 2 h 137"/>
                <a:gd name="T48" fmla="*/ 1 w 151"/>
                <a:gd name="T49" fmla="*/ 2 h 137"/>
                <a:gd name="T50" fmla="*/ 0 w 151"/>
                <a:gd name="T51" fmla="*/ 3 h 137"/>
                <a:gd name="T52" fmla="*/ 1 w 151"/>
                <a:gd name="T53" fmla="*/ 2 h 137"/>
                <a:gd name="T54" fmla="*/ 3 w 151"/>
                <a:gd name="T55" fmla="*/ 1 h 137"/>
                <a:gd name="T56" fmla="*/ 4 w 151"/>
                <a:gd name="T57" fmla="*/ 1 h 137"/>
                <a:gd name="T58" fmla="*/ 6 w 151"/>
                <a:gd name="T59" fmla="*/ 1 h 137"/>
                <a:gd name="T60" fmla="*/ 8 w 151"/>
                <a:gd name="T61" fmla="*/ 1 h 137"/>
                <a:gd name="T62" fmla="*/ 10 w 151"/>
                <a:gd name="T63" fmla="*/ 1 h 137"/>
                <a:gd name="T64" fmla="*/ 12 w 151"/>
                <a:gd name="T65" fmla="*/ 1 h 137"/>
                <a:gd name="T66" fmla="*/ 13 w 151"/>
                <a:gd name="T67" fmla="*/ 0 h 137"/>
                <a:gd name="T68" fmla="*/ 16 w 151"/>
                <a:gd name="T69" fmla="*/ 1 h 137"/>
                <a:gd name="T70" fmla="*/ 19 w 151"/>
                <a:gd name="T71" fmla="*/ 2 h 137"/>
                <a:gd name="T72" fmla="*/ 22 w 151"/>
                <a:gd name="T73" fmla="*/ 3 h 137"/>
                <a:gd name="T74" fmla="*/ 24 w 151"/>
                <a:gd name="T75" fmla="*/ 5 h 137"/>
                <a:gd name="T76" fmla="*/ 27 w 151"/>
                <a:gd name="T77" fmla="*/ 7 h 137"/>
                <a:gd name="T78" fmla="*/ 29 w 151"/>
                <a:gd name="T79" fmla="*/ 9 h 137"/>
                <a:gd name="T80" fmla="*/ 31 w 151"/>
                <a:gd name="T81" fmla="*/ 11 h 137"/>
                <a:gd name="T82" fmla="*/ 33 w 151"/>
                <a:gd name="T83" fmla="*/ 14 h 1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"/>
                <a:gd name="T127" fmla="*/ 0 h 137"/>
                <a:gd name="T128" fmla="*/ 151 w 151"/>
                <a:gd name="T129" fmla="*/ 137 h 1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" h="137">
                  <a:moveTo>
                    <a:pt x="136" y="55"/>
                  </a:moveTo>
                  <a:lnTo>
                    <a:pt x="139" y="74"/>
                  </a:lnTo>
                  <a:lnTo>
                    <a:pt x="146" y="94"/>
                  </a:lnTo>
                  <a:lnTo>
                    <a:pt x="151" y="115"/>
                  </a:lnTo>
                  <a:lnTo>
                    <a:pt x="148" y="137"/>
                  </a:lnTo>
                  <a:lnTo>
                    <a:pt x="143" y="93"/>
                  </a:lnTo>
                  <a:lnTo>
                    <a:pt x="140" y="91"/>
                  </a:lnTo>
                  <a:lnTo>
                    <a:pt x="137" y="88"/>
                  </a:lnTo>
                  <a:lnTo>
                    <a:pt x="135" y="87"/>
                  </a:lnTo>
                  <a:lnTo>
                    <a:pt x="135" y="82"/>
                  </a:lnTo>
                  <a:lnTo>
                    <a:pt x="126" y="68"/>
                  </a:lnTo>
                  <a:lnTo>
                    <a:pt x="117" y="55"/>
                  </a:lnTo>
                  <a:lnTo>
                    <a:pt x="106" y="43"/>
                  </a:lnTo>
                  <a:lnTo>
                    <a:pt x="96" y="32"/>
                  </a:lnTo>
                  <a:lnTo>
                    <a:pt x="84" y="23"/>
                  </a:lnTo>
                  <a:lnTo>
                    <a:pt x="70" y="16"/>
                  </a:lnTo>
                  <a:lnTo>
                    <a:pt x="56" y="10"/>
                  </a:lnTo>
                  <a:lnTo>
                    <a:pt x="40" y="6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5" y="8"/>
                  </a:lnTo>
                  <a:lnTo>
                    <a:pt x="20" y="8"/>
                  </a:lnTo>
                  <a:lnTo>
                    <a:pt x="14" y="9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24" y="3"/>
                  </a:lnTo>
                  <a:lnTo>
                    <a:pt x="32" y="3"/>
                  </a:lnTo>
                  <a:lnTo>
                    <a:pt x="40" y="3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65" y="3"/>
                  </a:lnTo>
                  <a:lnTo>
                    <a:pt x="76" y="7"/>
                  </a:lnTo>
                  <a:lnTo>
                    <a:pt x="88" y="13"/>
                  </a:lnTo>
                  <a:lnTo>
                    <a:pt x="98" y="19"/>
                  </a:lnTo>
                  <a:lnTo>
                    <a:pt x="109" y="27"/>
                  </a:lnTo>
                  <a:lnTo>
                    <a:pt x="118" y="35"/>
                  </a:lnTo>
                  <a:lnTo>
                    <a:pt x="127" y="45"/>
                  </a:lnTo>
                  <a:lnTo>
                    <a:pt x="136" y="55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7" name="Freeform 406"/>
            <p:cNvSpPr>
              <a:spLocks/>
            </p:cNvSpPr>
            <p:nvPr/>
          </p:nvSpPr>
          <p:spPr bwMode="auto">
            <a:xfrm>
              <a:off x="2094" y="1208"/>
              <a:ext cx="43" cy="67"/>
            </a:xfrm>
            <a:custGeom>
              <a:avLst/>
              <a:gdLst>
                <a:gd name="T0" fmla="*/ 3 w 171"/>
                <a:gd name="T1" fmla="*/ 0 h 266"/>
                <a:gd name="T2" fmla="*/ 3 w 171"/>
                <a:gd name="T3" fmla="*/ 4 h 266"/>
                <a:gd name="T4" fmla="*/ 2 w 171"/>
                <a:gd name="T5" fmla="*/ 8 h 266"/>
                <a:gd name="T6" fmla="*/ 2 w 171"/>
                <a:gd name="T7" fmla="*/ 11 h 266"/>
                <a:gd name="T8" fmla="*/ 2 w 171"/>
                <a:gd name="T9" fmla="*/ 16 h 266"/>
                <a:gd name="T10" fmla="*/ 2 w 171"/>
                <a:gd name="T11" fmla="*/ 19 h 266"/>
                <a:gd name="T12" fmla="*/ 2 w 171"/>
                <a:gd name="T13" fmla="*/ 23 h 266"/>
                <a:gd name="T14" fmla="*/ 3 w 171"/>
                <a:gd name="T15" fmla="*/ 26 h 266"/>
                <a:gd name="T16" fmla="*/ 5 w 171"/>
                <a:gd name="T17" fmla="*/ 29 h 266"/>
                <a:gd name="T18" fmla="*/ 6 w 171"/>
                <a:gd name="T19" fmla="*/ 32 h 266"/>
                <a:gd name="T20" fmla="*/ 8 w 171"/>
                <a:gd name="T21" fmla="*/ 35 h 266"/>
                <a:gd name="T22" fmla="*/ 10 w 171"/>
                <a:gd name="T23" fmla="*/ 38 h 266"/>
                <a:gd name="T24" fmla="*/ 11 w 171"/>
                <a:gd name="T25" fmla="*/ 41 h 266"/>
                <a:gd name="T26" fmla="*/ 12 w 171"/>
                <a:gd name="T27" fmla="*/ 44 h 266"/>
                <a:gd name="T28" fmla="*/ 14 w 171"/>
                <a:gd name="T29" fmla="*/ 46 h 266"/>
                <a:gd name="T30" fmla="*/ 16 w 171"/>
                <a:gd name="T31" fmla="*/ 47 h 266"/>
                <a:gd name="T32" fmla="*/ 18 w 171"/>
                <a:gd name="T33" fmla="*/ 49 h 266"/>
                <a:gd name="T34" fmla="*/ 20 w 171"/>
                <a:gd name="T35" fmla="*/ 50 h 266"/>
                <a:gd name="T36" fmla="*/ 22 w 171"/>
                <a:gd name="T37" fmla="*/ 52 h 266"/>
                <a:gd name="T38" fmla="*/ 24 w 171"/>
                <a:gd name="T39" fmla="*/ 54 h 266"/>
                <a:gd name="T40" fmla="*/ 25 w 171"/>
                <a:gd name="T41" fmla="*/ 57 h 266"/>
                <a:gd name="T42" fmla="*/ 28 w 171"/>
                <a:gd name="T43" fmla="*/ 57 h 266"/>
                <a:gd name="T44" fmla="*/ 30 w 171"/>
                <a:gd name="T45" fmla="*/ 59 h 266"/>
                <a:gd name="T46" fmla="*/ 32 w 171"/>
                <a:gd name="T47" fmla="*/ 61 h 266"/>
                <a:gd name="T48" fmla="*/ 34 w 171"/>
                <a:gd name="T49" fmla="*/ 63 h 266"/>
                <a:gd name="T50" fmla="*/ 35 w 171"/>
                <a:gd name="T51" fmla="*/ 64 h 266"/>
                <a:gd name="T52" fmla="*/ 37 w 171"/>
                <a:gd name="T53" fmla="*/ 66 h 266"/>
                <a:gd name="T54" fmla="*/ 40 w 171"/>
                <a:gd name="T55" fmla="*/ 66 h 266"/>
                <a:gd name="T56" fmla="*/ 43 w 171"/>
                <a:gd name="T57" fmla="*/ 66 h 266"/>
                <a:gd name="T58" fmla="*/ 43 w 171"/>
                <a:gd name="T59" fmla="*/ 67 h 266"/>
                <a:gd name="T60" fmla="*/ 38 w 171"/>
                <a:gd name="T61" fmla="*/ 66 h 266"/>
                <a:gd name="T62" fmla="*/ 34 w 171"/>
                <a:gd name="T63" fmla="*/ 66 h 266"/>
                <a:gd name="T64" fmla="*/ 30 w 171"/>
                <a:gd name="T65" fmla="*/ 64 h 266"/>
                <a:gd name="T66" fmla="*/ 26 w 171"/>
                <a:gd name="T67" fmla="*/ 63 h 266"/>
                <a:gd name="T68" fmla="*/ 23 w 171"/>
                <a:gd name="T69" fmla="*/ 60 h 266"/>
                <a:gd name="T70" fmla="*/ 20 w 171"/>
                <a:gd name="T71" fmla="*/ 58 h 266"/>
                <a:gd name="T72" fmla="*/ 16 w 171"/>
                <a:gd name="T73" fmla="*/ 55 h 266"/>
                <a:gd name="T74" fmla="*/ 13 w 171"/>
                <a:gd name="T75" fmla="*/ 52 h 266"/>
                <a:gd name="T76" fmla="*/ 12 w 171"/>
                <a:gd name="T77" fmla="*/ 50 h 266"/>
                <a:gd name="T78" fmla="*/ 11 w 171"/>
                <a:gd name="T79" fmla="*/ 49 h 266"/>
                <a:gd name="T80" fmla="*/ 10 w 171"/>
                <a:gd name="T81" fmla="*/ 48 h 266"/>
                <a:gd name="T82" fmla="*/ 8 w 171"/>
                <a:gd name="T83" fmla="*/ 47 h 266"/>
                <a:gd name="T84" fmla="*/ 8 w 171"/>
                <a:gd name="T85" fmla="*/ 44 h 266"/>
                <a:gd name="T86" fmla="*/ 6 w 171"/>
                <a:gd name="T87" fmla="*/ 41 h 266"/>
                <a:gd name="T88" fmla="*/ 5 w 171"/>
                <a:gd name="T89" fmla="*/ 38 h 266"/>
                <a:gd name="T90" fmla="*/ 4 w 171"/>
                <a:gd name="T91" fmla="*/ 35 h 266"/>
                <a:gd name="T92" fmla="*/ 3 w 171"/>
                <a:gd name="T93" fmla="*/ 33 h 266"/>
                <a:gd name="T94" fmla="*/ 1 w 171"/>
                <a:gd name="T95" fmla="*/ 27 h 266"/>
                <a:gd name="T96" fmla="*/ 0 w 171"/>
                <a:gd name="T97" fmla="*/ 20 h 266"/>
                <a:gd name="T98" fmla="*/ 0 w 171"/>
                <a:gd name="T99" fmla="*/ 13 h 266"/>
                <a:gd name="T100" fmla="*/ 1 w 171"/>
                <a:gd name="T101" fmla="*/ 7 h 266"/>
                <a:gd name="T102" fmla="*/ 1 w 171"/>
                <a:gd name="T103" fmla="*/ 5 h 266"/>
                <a:gd name="T104" fmla="*/ 1 w 171"/>
                <a:gd name="T105" fmla="*/ 3 h 266"/>
                <a:gd name="T106" fmla="*/ 2 w 171"/>
                <a:gd name="T107" fmla="*/ 1 h 266"/>
                <a:gd name="T108" fmla="*/ 3 w 171"/>
                <a:gd name="T109" fmla="*/ 0 h 2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1"/>
                <a:gd name="T166" fmla="*/ 0 h 266"/>
                <a:gd name="T167" fmla="*/ 171 w 171"/>
                <a:gd name="T168" fmla="*/ 266 h 2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1" h="266">
                  <a:moveTo>
                    <a:pt x="12" y="0"/>
                  </a:moveTo>
                  <a:lnTo>
                    <a:pt x="11" y="16"/>
                  </a:lnTo>
                  <a:lnTo>
                    <a:pt x="9" y="30"/>
                  </a:lnTo>
                  <a:lnTo>
                    <a:pt x="7" y="44"/>
                  </a:lnTo>
                  <a:lnTo>
                    <a:pt x="7" y="62"/>
                  </a:lnTo>
                  <a:lnTo>
                    <a:pt x="6" y="76"/>
                  </a:lnTo>
                  <a:lnTo>
                    <a:pt x="9" y="90"/>
                  </a:lnTo>
                  <a:lnTo>
                    <a:pt x="13" y="102"/>
                  </a:lnTo>
                  <a:lnTo>
                    <a:pt x="18" y="114"/>
                  </a:lnTo>
                  <a:lnTo>
                    <a:pt x="25" y="126"/>
                  </a:lnTo>
                  <a:lnTo>
                    <a:pt x="31" y="138"/>
                  </a:lnTo>
                  <a:lnTo>
                    <a:pt x="38" y="151"/>
                  </a:lnTo>
                  <a:lnTo>
                    <a:pt x="42" y="164"/>
                  </a:lnTo>
                  <a:lnTo>
                    <a:pt x="49" y="173"/>
                  </a:lnTo>
                  <a:lnTo>
                    <a:pt x="56" y="181"/>
                  </a:lnTo>
                  <a:lnTo>
                    <a:pt x="64" y="188"/>
                  </a:lnTo>
                  <a:lnTo>
                    <a:pt x="71" y="194"/>
                  </a:lnTo>
                  <a:lnTo>
                    <a:pt x="79" y="200"/>
                  </a:lnTo>
                  <a:lnTo>
                    <a:pt x="87" y="207"/>
                  </a:lnTo>
                  <a:lnTo>
                    <a:pt x="94" y="215"/>
                  </a:lnTo>
                  <a:lnTo>
                    <a:pt x="101" y="226"/>
                  </a:lnTo>
                  <a:lnTo>
                    <a:pt x="111" y="228"/>
                  </a:lnTo>
                  <a:lnTo>
                    <a:pt x="120" y="234"/>
                  </a:lnTo>
                  <a:lnTo>
                    <a:pt x="128" y="241"/>
                  </a:lnTo>
                  <a:lnTo>
                    <a:pt x="134" y="249"/>
                  </a:lnTo>
                  <a:lnTo>
                    <a:pt x="141" y="256"/>
                  </a:lnTo>
                  <a:lnTo>
                    <a:pt x="148" y="261"/>
                  </a:lnTo>
                  <a:lnTo>
                    <a:pt x="158" y="264"/>
                  </a:lnTo>
                  <a:lnTo>
                    <a:pt x="171" y="263"/>
                  </a:lnTo>
                  <a:lnTo>
                    <a:pt x="171" y="266"/>
                  </a:lnTo>
                  <a:lnTo>
                    <a:pt x="153" y="264"/>
                  </a:lnTo>
                  <a:lnTo>
                    <a:pt x="135" y="261"/>
                  </a:lnTo>
                  <a:lnTo>
                    <a:pt x="120" y="256"/>
                  </a:lnTo>
                  <a:lnTo>
                    <a:pt x="105" y="249"/>
                  </a:lnTo>
                  <a:lnTo>
                    <a:pt x="91" y="240"/>
                  </a:lnTo>
                  <a:lnTo>
                    <a:pt x="78" y="231"/>
                  </a:lnTo>
                  <a:lnTo>
                    <a:pt x="64" y="219"/>
                  </a:lnTo>
                  <a:lnTo>
                    <a:pt x="51" y="207"/>
                  </a:lnTo>
                  <a:lnTo>
                    <a:pt x="49" y="200"/>
                  </a:lnTo>
                  <a:lnTo>
                    <a:pt x="44" y="194"/>
                  </a:lnTo>
                  <a:lnTo>
                    <a:pt x="40" y="190"/>
                  </a:lnTo>
                  <a:lnTo>
                    <a:pt x="33" y="186"/>
                  </a:lnTo>
                  <a:lnTo>
                    <a:pt x="30" y="174"/>
                  </a:lnTo>
                  <a:lnTo>
                    <a:pt x="24" y="164"/>
                  </a:lnTo>
                  <a:lnTo>
                    <a:pt x="18" y="152"/>
                  </a:lnTo>
                  <a:lnTo>
                    <a:pt x="16" y="138"/>
                  </a:lnTo>
                  <a:lnTo>
                    <a:pt x="10" y="131"/>
                  </a:lnTo>
                  <a:lnTo>
                    <a:pt x="4" y="106"/>
                  </a:lnTo>
                  <a:lnTo>
                    <a:pt x="1" y="79"/>
                  </a:lnTo>
                  <a:lnTo>
                    <a:pt x="0" y="53"/>
                  </a:lnTo>
                  <a:lnTo>
                    <a:pt x="4" y="29"/>
                  </a:lnTo>
                  <a:lnTo>
                    <a:pt x="4" y="21"/>
                  </a:lnTo>
                  <a:lnTo>
                    <a:pt x="5" y="13"/>
                  </a:lnTo>
                  <a:lnTo>
                    <a:pt x="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8" name="Freeform 407"/>
            <p:cNvSpPr>
              <a:spLocks/>
            </p:cNvSpPr>
            <p:nvPr/>
          </p:nvSpPr>
          <p:spPr bwMode="auto">
            <a:xfrm>
              <a:off x="2325" y="1210"/>
              <a:ext cx="4" cy="4"/>
            </a:xfrm>
            <a:custGeom>
              <a:avLst/>
              <a:gdLst>
                <a:gd name="T0" fmla="*/ 4 w 20"/>
                <a:gd name="T1" fmla="*/ 3 h 13"/>
                <a:gd name="T2" fmla="*/ 3 w 20"/>
                <a:gd name="T3" fmla="*/ 4 h 13"/>
                <a:gd name="T4" fmla="*/ 2 w 20"/>
                <a:gd name="T5" fmla="*/ 3 h 13"/>
                <a:gd name="T6" fmla="*/ 1 w 20"/>
                <a:gd name="T7" fmla="*/ 2 h 13"/>
                <a:gd name="T8" fmla="*/ 0 w 20"/>
                <a:gd name="T9" fmla="*/ 2 h 13"/>
                <a:gd name="T10" fmla="*/ 0 w 20"/>
                <a:gd name="T11" fmla="*/ 0 h 13"/>
                <a:gd name="T12" fmla="*/ 2 w 20"/>
                <a:gd name="T13" fmla="*/ 1 h 13"/>
                <a:gd name="T14" fmla="*/ 3 w 20"/>
                <a:gd name="T15" fmla="*/ 1 h 13"/>
                <a:gd name="T16" fmla="*/ 3 w 20"/>
                <a:gd name="T17" fmla="*/ 2 h 13"/>
                <a:gd name="T18" fmla="*/ 4 w 20"/>
                <a:gd name="T19" fmla="*/ 3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3"/>
                <a:gd name="T32" fmla="*/ 20 w 20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3">
                  <a:moveTo>
                    <a:pt x="20" y="11"/>
                  </a:moveTo>
                  <a:lnTo>
                    <a:pt x="14" y="13"/>
                  </a:lnTo>
                  <a:lnTo>
                    <a:pt x="10" y="11"/>
                  </a:lnTo>
                  <a:lnTo>
                    <a:pt x="5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3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9" name="Freeform 408"/>
            <p:cNvSpPr>
              <a:spLocks/>
            </p:cNvSpPr>
            <p:nvPr/>
          </p:nvSpPr>
          <p:spPr bwMode="auto">
            <a:xfrm>
              <a:off x="2115" y="1211"/>
              <a:ext cx="19" cy="35"/>
            </a:xfrm>
            <a:custGeom>
              <a:avLst/>
              <a:gdLst>
                <a:gd name="T0" fmla="*/ 3 w 78"/>
                <a:gd name="T1" fmla="*/ 0 h 140"/>
                <a:gd name="T2" fmla="*/ 3 w 78"/>
                <a:gd name="T3" fmla="*/ 4 h 140"/>
                <a:gd name="T4" fmla="*/ 3 w 78"/>
                <a:gd name="T5" fmla="*/ 7 h 140"/>
                <a:gd name="T6" fmla="*/ 3 w 78"/>
                <a:gd name="T7" fmla="*/ 11 h 140"/>
                <a:gd name="T8" fmla="*/ 4 w 78"/>
                <a:gd name="T9" fmla="*/ 14 h 140"/>
                <a:gd name="T10" fmla="*/ 6 w 78"/>
                <a:gd name="T11" fmla="*/ 17 h 140"/>
                <a:gd name="T12" fmla="*/ 7 w 78"/>
                <a:gd name="T13" fmla="*/ 20 h 140"/>
                <a:gd name="T14" fmla="*/ 9 w 78"/>
                <a:gd name="T15" fmla="*/ 23 h 140"/>
                <a:gd name="T16" fmla="*/ 10 w 78"/>
                <a:gd name="T17" fmla="*/ 27 h 140"/>
                <a:gd name="T18" fmla="*/ 11 w 78"/>
                <a:gd name="T19" fmla="*/ 28 h 140"/>
                <a:gd name="T20" fmla="*/ 12 w 78"/>
                <a:gd name="T21" fmla="*/ 29 h 140"/>
                <a:gd name="T22" fmla="*/ 13 w 78"/>
                <a:gd name="T23" fmla="*/ 30 h 140"/>
                <a:gd name="T24" fmla="*/ 15 w 78"/>
                <a:gd name="T25" fmla="*/ 31 h 140"/>
                <a:gd name="T26" fmla="*/ 16 w 78"/>
                <a:gd name="T27" fmla="*/ 32 h 140"/>
                <a:gd name="T28" fmla="*/ 18 w 78"/>
                <a:gd name="T29" fmla="*/ 33 h 140"/>
                <a:gd name="T30" fmla="*/ 18 w 78"/>
                <a:gd name="T31" fmla="*/ 34 h 140"/>
                <a:gd name="T32" fmla="*/ 19 w 78"/>
                <a:gd name="T33" fmla="*/ 35 h 140"/>
                <a:gd name="T34" fmla="*/ 18 w 78"/>
                <a:gd name="T35" fmla="*/ 35 h 140"/>
                <a:gd name="T36" fmla="*/ 17 w 78"/>
                <a:gd name="T37" fmla="*/ 34 h 140"/>
                <a:gd name="T38" fmla="*/ 16 w 78"/>
                <a:gd name="T39" fmla="*/ 34 h 140"/>
                <a:gd name="T40" fmla="*/ 15 w 78"/>
                <a:gd name="T41" fmla="*/ 33 h 140"/>
                <a:gd name="T42" fmla="*/ 14 w 78"/>
                <a:gd name="T43" fmla="*/ 33 h 140"/>
                <a:gd name="T44" fmla="*/ 13 w 78"/>
                <a:gd name="T45" fmla="*/ 32 h 140"/>
                <a:gd name="T46" fmla="*/ 12 w 78"/>
                <a:gd name="T47" fmla="*/ 33 h 140"/>
                <a:gd name="T48" fmla="*/ 11 w 78"/>
                <a:gd name="T49" fmla="*/ 33 h 140"/>
                <a:gd name="T50" fmla="*/ 9 w 78"/>
                <a:gd name="T51" fmla="*/ 30 h 140"/>
                <a:gd name="T52" fmla="*/ 7 w 78"/>
                <a:gd name="T53" fmla="*/ 28 h 140"/>
                <a:gd name="T54" fmla="*/ 6 w 78"/>
                <a:gd name="T55" fmla="*/ 25 h 140"/>
                <a:gd name="T56" fmla="*/ 4 w 78"/>
                <a:gd name="T57" fmla="*/ 22 h 140"/>
                <a:gd name="T58" fmla="*/ 3 w 78"/>
                <a:gd name="T59" fmla="*/ 19 h 140"/>
                <a:gd name="T60" fmla="*/ 2 w 78"/>
                <a:gd name="T61" fmla="*/ 16 h 140"/>
                <a:gd name="T62" fmla="*/ 1 w 78"/>
                <a:gd name="T63" fmla="*/ 13 h 140"/>
                <a:gd name="T64" fmla="*/ 0 w 78"/>
                <a:gd name="T65" fmla="*/ 10 h 140"/>
                <a:gd name="T66" fmla="*/ 1 w 78"/>
                <a:gd name="T67" fmla="*/ 8 h 140"/>
                <a:gd name="T68" fmla="*/ 1 w 78"/>
                <a:gd name="T69" fmla="*/ 5 h 140"/>
                <a:gd name="T70" fmla="*/ 1 w 78"/>
                <a:gd name="T71" fmla="*/ 2 h 140"/>
                <a:gd name="T72" fmla="*/ 2 w 78"/>
                <a:gd name="T73" fmla="*/ 0 h 140"/>
                <a:gd name="T74" fmla="*/ 3 w 78"/>
                <a:gd name="T75" fmla="*/ 0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8"/>
                <a:gd name="T115" fmla="*/ 0 h 140"/>
                <a:gd name="T116" fmla="*/ 78 w 78"/>
                <a:gd name="T117" fmla="*/ 140 h 1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8" h="140">
                  <a:moveTo>
                    <a:pt x="13" y="0"/>
                  </a:moveTo>
                  <a:lnTo>
                    <a:pt x="11" y="15"/>
                  </a:lnTo>
                  <a:lnTo>
                    <a:pt x="11" y="30"/>
                  </a:lnTo>
                  <a:lnTo>
                    <a:pt x="14" y="43"/>
                  </a:lnTo>
                  <a:lnTo>
                    <a:pt x="18" y="56"/>
                  </a:lnTo>
                  <a:lnTo>
                    <a:pt x="24" y="69"/>
                  </a:lnTo>
                  <a:lnTo>
                    <a:pt x="30" y="82"/>
                  </a:lnTo>
                  <a:lnTo>
                    <a:pt x="36" y="94"/>
                  </a:lnTo>
                  <a:lnTo>
                    <a:pt x="40" y="107"/>
                  </a:lnTo>
                  <a:lnTo>
                    <a:pt x="44" y="113"/>
                  </a:lnTo>
                  <a:lnTo>
                    <a:pt x="49" y="117"/>
                  </a:lnTo>
                  <a:lnTo>
                    <a:pt x="54" y="121"/>
                  </a:lnTo>
                  <a:lnTo>
                    <a:pt x="61" y="124"/>
                  </a:lnTo>
                  <a:lnTo>
                    <a:pt x="66" y="128"/>
                  </a:lnTo>
                  <a:lnTo>
                    <a:pt x="72" y="132"/>
                  </a:lnTo>
                  <a:lnTo>
                    <a:pt x="75" y="135"/>
                  </a:lnTo>
                  <a:lnTo>
                    <a:pt x="78" y="140"/>
                  </a:lnTo>
                  <a:lnTo>
                    <a:pt x="75" y="140"/>
                  </a:lnTo>
                  <a:lnTo>
                    <a:pt x="70" y="137"/>
                  </a:lnTo>
                  <a:lnTo>
                    <a:pt x="66" y="135"/>
                  </a:lnTo>
                  <a:lnTo>
                    <a:pt x="63" y="132"/>
                  </a:lnTo>
                  <a:lnTo>
                    <a:pt x="59" y="131"/>
                  </a:lnTo>
                  <a:lnTo>
                    <a:pt x="54" y="129"/>
                  </a:lnTo>
                  <a:lnTo>
                    <a:pt x="49" y="130"/>
                  </a:lnTo>
                  <a:lnTo>
                    <a:pt x="44" y="132"/>
                  </a:lnTo>
                  <a:lnTo>
                    <a:pt x="37" y="121"/>
                  </a:lnTo>
                  <a:lnTo>
                    <a:pt x="30" y="111"/>
                  </a:lnTo>
                  <a:lnTo>
                    <a:pt x="24" y="100"/>
                  </a:lnTo>
                  <a:lnTo>
                    <a:pt x="17" y="89"/>
                  </a:lnTo>
                  <a:lnTo>
                    <a:pt x="12" y="77"/>
                  </a:lnTo>
                  <a:lnTo>
                    <a:pt x="8" y="65"/>
                  </a:lnTo>
                  <a:lnTo>
                    <a:pt x="3" y="53"/>
                  </a:lnTo>
                  <a:lnTo>
                    <a:pt x="0" y="40"/>
                  </a:lnTo>
                  <a:lnTo>
                    <a:pt x="6" y="31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0" name="Freeform 409"/>
            <p:cNvSpPr>
              <a:spLocks/>
            </p:cNvSpPr>
            <p:nvPr/>
          </p:nvSpPr>
          <p:spPr bwMode="auto">
            <a:xfrm>
              <a:off x="2243" y="1211"/>
              <a:ext cx="17" cy="6"/>
            </a:xfrm>
            <a:custGeom>
              <a:avLst/>
              <a:gdLst>
                <a:gd name="T0" fmla="*/ 17 w 67"/>
                <a:gd name="T1" fmla="*/ 3 h 25"/>
                <a:gd name="T2" fmla="*/ 13 w 67"/>
                <a:gd name="T3" fmla="*/ 6 h 25"/>
                <a:gd name="T4" fmla="*/ 12 w 67"/>
                <a:gd name="T5" fmla="*/ 5 h 25"/>
                <a:gd name="T6" fmla="*/ 11 w 67"/>
                <a:gd name="T7" fmla="*/ 4 h 25"/>
                <a:gd name="T8" fmla="*/ 10 w 67"/>
                <a:gd name="T9" fmla="*/ 3 h 25"/>
                <a:gd name="T10" fmla="*/ 9 w 67"/>
                <a:gd name="T11" fmla="*/ 3 h 25"/>
                <a:gd name="T12" fmla="*/ 8 w 67"/>
                <a:gd name="T13" fmla="*/ 2 h 25"/>
                <a:gd name="T14" fmla="*/ 6 w 67"/>
                <a:gd name="T15" fmla="*/ 1 h 25"/>
                <a:gd name="T16" fmla="*/ 5 w 67"/>
                <a:gd name="T17" fmla="*/ 1 h 25"/>
                <a:gd name="T18" fmla="*/ 4 w 67"/>
                <a:gd name="T19" fmla="*/ 2 h 25"/>
                <a:gd name="T20" fmla="*/ 3 w 67"/>
                <a:gd name="T21" fmla="*/ 2 h 25"/>
                <a:gd name="T22" fmla="*/ 2 w 67"/>
                <a:gd name="T23" fmla="*/ 2 h 25"/>
                <a:gd name="T24" fmla="*/ 1 w 67"/>
                <a:gd name="T25" fmla="*/ 3 h 25"/>
                <a:gd name="T26" fmla="*/ 0 w 67"/>
                <a:gd name="T27" fmla="*/ 3 h 25"/>
                <a:gd name="T28" fmla="*/ 1 w 67"/>
                <a:gd name="T29" fmla="*/ 2 h 25"/>
                <a:gd name="T30" fmla="*/ 3 w 67"/>
                <a:gd name="T31" fmla="*/ 2 h 25"/>
                <a:gd name="T32" fmla="*/ 4 w 67"/>
                <a:gd name="T33" fmla="*/ 1 h 25"/>
                <a:gd name="T34" fmla="*/ 6 w 67"/>
                <a:gd name="T35" fmla="*/ 0 h 25"/>
                <a:gd name="T36" fmla="*/ 8 w 67"/>
                <a:gd name="T37" fmla="*/ 0 h 25"/>
                <a:gd name="T38" fmla="*/ 10 w 67"/>
                <a:gd name="T39" fmla="*/ 0 h 25"/>
                <a:gd name="T40" fmla="*/ 12 w 67"/>
                <a:gd name="T41" fmla="*/ 0 h 25"/>
                <a:gd name="T42" fmla="*/ 13 w 67"/>
                <a:gd name="T43" fmla="*/ 1 h 25"/>
                <a:gd name="T44" fmla="*/ 14 w 67"/>
                <a:gd name="T45" fmla="*/ 1 h 25"/>
                <a:gd name="T46" fmla="*/ 15 w 67"/>
                <a:gd name="T47" fmla="*/ 2 h 25"/>
                <a:gd name="T48" fmla="*/ 16 w 67"/>
                <a:gd name="T49" fmla="*/ 3 h 25"/>
                <a:gd name="T50" fmla="*/ 17 w 67"/>
                <a:gd name="T51" fmla="*/ 3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25"/>
                <a:gd name="T80" fmla="*/ 67 w 67"/>
                <a:gd name="T81" fmla="*/ 25 h 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25">
                  <a:moveTo>
                    <a:pt x="67" y="12"/>
                  </a:moveTo>
                  <a:lnTo>
                    <a:pt x="52" y="25"/>
                  </a:lnTo>
                  <a:lnTo>
                    <a:pt x="48" y="21"/>
                  </a:lnTo>
                  <a:lnTo>
                    <a:pt x="44" y="17"/>
                  </a:lnTo>
                  <a:lnTo>
                    <a:pt x="39" y="13"/>
                  </a:lnTo>
                  <a:lnTo>
                    <a:pt x="35" y="11"/>
                  </a:lnTo>
                  <a:lnTo>
                    <a:pt x="31" y="9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0" y="8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7" y="5"/>
                  </a:lnTo>
                  <a:lnTo>
                    <a:pt x="60" y="9"/>
                  </a:lnTo>
                  <a:lnTo>
                    <a:pt x="63" y="11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1" name="Freeform 410"/>
            <p:cNvSpPr>
              <a:spLocks/>
            </p:cNvSpPr>
            <p:nvPr/>
          </p:nvSpPr>
          <p:spPr bwMode="auto">
            <a:xfrm>
              <a:off x="2392" y="1214"/>
              <a:ext cx="26" cy="25"/>
            </a:xfrm>
            <a:custGeom>
              <a:avLst/>
              <a:gdLst>
                <a:gd name="T0" fmla="*/ 20 w 101"/>
                <a:gd name="T1" fmla="*/ 6 h 100"/>
                <a:gd name="T2" fmla="*/ 20 w 101"/>
                <a:gd name="T3" fmla="*/ 5 h 100"/>
                <a:gd name="T4" fmla="*/ 22 w 101"/>
                <a:gd name="T5" fmla="*/ 10 h 100"/>
                <a:gd name="T6" fmla="*/ 24 w 101"/>
                <a:gd name="T7" fmla="*/ 15 h 100"/>
                <a:gd name="T8" fmla="*/ 25 w 101"/>
                <a:gd name="T9" fmla="*/ 20 h 100"/>
                <a:gd name="T10" fmla="*/ 26 w 101"/>
                <a:gd name="T11" fmla="*/ 25 h 100"/>
                <a:gd name="T12" fmla="*/ 25 w 101"/>
                <a:gd name="T13" fmla="*/ 24 h 100"/>
                <a:gd name="T14" fmla="*/ 24 w 101"/>
                <a:gd name="T15" fmla="*/ 21 h 100"/>
                <a:gd name="T16" fmla="*/ 24 w 101"/>
                <a:gd name="T17" fmla="*/ 18 h 100"/>
                <a:gd name="T18" fmla="*/ 23 w 101"/>
                <a:gd name="T19" fmla="*/ 16 h 100"/>
                <a:gd name="T20" fmla="*/ 23 w 101"/>
                <a:gd name="T21" fmla="*/ 15 h 100"/>
                <a:gd name="T22" fmla="*/ 23 w 101"/>
                <a:gd name="T23" fmla="*/ 14 h 100"/>
                <a:gd name="T24" fmla="*/ 22 w 101"/>
                <a:gd name="T25" fmla="*/ 13 h 100"/>
                <a:gd name="T26" fmla="*/ 21 w 101"/>
                <a:gd name="T27" fmla="*/ 13 h 100"/>
                <a:gd name="T28" fmla="*/ 19 w 101"/>
                <a:gd name="T29" fmla="*/ 12 h 100"/>
                <a:gd name="T30" fmla="*/ 18 w 101"/>
                <a:gd name="T31" fmla="*/ 10 h 100"/>
                <a:gd name="T32" fmla="*/ 17 w 101"/>
                <a:gd name="T33" fmla="*/ 8 h 100"/>
                <a:gd name="T34" fmla="*/ 15 w 101"/>
                <a:gd name="T35" fmla="*/ 7 h 100"/>
                <a:gd name="T36" fmla="*/ 14 w 101"/>
                <a:gd name="T37" fmla="*/ 6 h 100"/>
                <a:gd name="T38" fmla="*/ 12 w 101"/>
                <a:gd name="T39" fmla="*/ 5 h 100"/>
                <a:gd name="T40" fmla="*/ 11 w 101"/>
                <a:gd name="T41" fmla="*/ 3 h 100"/>
                <a:gd name="T42" fmla="*/ 8 w 101"/>
                <a:gd name="T43" fmla="*/ 3 h 100"/>
                <a:gd name="T44" fmla="*/ 8 w 101"/>
                <a:gd name="T45" fmla="*/ 2 h 100"/>
                <a:gd name="T46" fmla="*/ 0 w 101"/>
                <a:gd name="T47" fmla="*/ 1 h 100"/>
                <a:gd name="T48" fmla="*/ 1 w 101"/>
                <a:gd name="T49" fmla="*/ 0 h 100"/>
                <a:gd name="T50" fmla="*/ 3 w 101"/>
                <a:gd name="T51" fmla="*/ 0 h 100"/>
                <a:gd name="T52" fmla="*/ 6 w 101"/>
                <a:gd name="T53" fmla="*/ 0 h 100"/>
                <a:gd name="T54" fmla="*/ 8 w 101"/>
                <a:gd name="T55" fmla="*/ 1 h 100"/>
                <a:gd name="T56" fmla="*/ 11 w 101"/>
                <a:gd name="T57" fmla="*/ 1 h 100"/>
                <a:gd name="T58" fmla="*/ 14 w 101"/>
                <a:gd name="T59" fmla="*/ 2 h 100"/>
                <a:gd name="T60" fmla="*/ 16 w 101"/>
                <a:gd name="T61" fmla="*/ 3 h 100"/>
                <a:gd name="T62" fmla="*/ 18 w 101"/>
                <a:gd name="T63" fmla="*/ 4 h 100"/>
                <a:gd name="T64" fmla="*/ 20 w 101"/>
                <a:gd name="T65" fmla="*/ 6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100"/>
                <a:gd name="T101" fmla="*/ 101 w 101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100">
                  <a:moveTo>
                    <a:pt x="77" y="24"/>
                  </a:moveTo>
                  <a:lnTo>
                    <a:pt x="78" y="21"/>
                  </a:lnTo>
                  <a:lnTo>
                    <a:pt x="87" y="41"/>
                  </a:lnTo>
                  <a:lnTo>
                    <a:pt x="95" y="60"/>
                  </a:lnTo>
                  <a:lnTo>
                    <a:pt x="99" y="80"/>
                  </a:lnTo>
                  <a:lnTo>
                    <a:pt x="101" y="100"/>
                  </a:lnTo>
                  <a:lnTo>
                    <a:pt x="96" y="94"/>
                  </a:lnTo>
                  <a:lnTo>
                    <a:pt x="94" y="84"/>
                  </a:lnTo>
                  <a:lnTo>
                    <a:pt x="93" y="73"/>
                  </a:lnTo>
                  <a:lnTo>
                    <a:pt x="91" y="64"/>
                  </a:lnTo>
                  <a:lnTo>
                    <a:pt x="90" y="59"/>
                  </a:lnTo>
                  <a:lnTo>
                    <a:pt x="88" y="55"/>
                  </a:lnTo>
                  <a:lnTo>
                    <a:pt x="85" y="53"/>
                  </a:lnTo>
                  <a:lnTo>
                    <a:pt x="81" y="53"/>
                  </a:lnTo>
                  <a:lnTo>
                    <a:pt x="75" y="46"/>
                  </a:lnTo>
                  <a:lnTo>
                    <a:pt x="71" y="40"/>
                  </a:lnTo>
                  <a:lnTo>
                    <a:pt x="66" y="33"/>
                  </a:lnTo>
                  <a:lnTo>
                    <a:pt x="60" y="28"/>
                  </a:lnTo>
                  <a:lnTo>
                    <a:pt x="55" y="23"/>
                  </a:lnTo>
                  <a:lnTo>
                    <a:pt x="48" y="18"/>
                  </a:lnTo>
                  <a:lnTo>
                    <a:pt x="41" y="14"/>
                  </a:lnTo>
                  <a:lnTo>
                    <a:pt x="33" y="12"/>
                  </a:lnTo>
                  <a:lnTo>
                    <a:pt x="33" y="8"/>
                  </a:lnTo>
                  <a:lnTo>
                    <a:pt x="0" y="5"/>
                  </a:lnTo>
                  <a:lnTo>
                    <a:pt x="2" y="0"/>
                  </a:lnTo>
                  <a:lnTo>
                    <a:pt x="13" y="0"/>
                  </a:lnTo>
                  <a:lnTo>
                    <a:pt x="24" y="1"/>
                  </a:lnTo>
                  <a:lnTo>
                    <a:pt x="33" y="2"/>
                  </a:lnTo>
                  <a:lnTo>
                    <a:pt x="43" y="4"/>
                  </a:lnTo>
                  <a:lnTo>
                    <a:pt x="53" y="7"/>
                  </a:lnTo>
                  <a:lnTo>
                    <a:pt x="61" y="12"/>
                  </a:lnTo>
                  <a:lnTo>
                    <a:pt x="70" y="17"/>
                  </a:lnTo>
                  <a:lnTo>
                    <a:pt x="77" y="24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2" name="Freeform 411"/>
            <p:cNvSpPr>
              <a:spLocks/>
            </p:cNvSpPr>
            <p:nvPr/>
          </p:nvSpPr>
          <p:spPr bwMode="auto">
            <a:xfrm>
              <a:off x="2228" y="1216"/>
              <a:ext cx="48" cy="44"/>
            </a:xfrm>
            <a:custGeom>
              <a:avLst/>
              <a:gdLst>
                <a:gd name="T0" fmla="*/ 48 w 190"/>
                <a:gd name="T1" fmla="*/ 8 h 178"/>
                <a:gd name="T2" fmla="*/ 48 w 190"/>
                <a:gd name="T3" fmla="*/ 14 h 178"/>
                <a:gd name="T4" fmla="*/ 47 w 190"/>
                <a:gd name="T5" fmla="*/ 19 h 178"/>
                <a:gd name="T6" fmla="*/ 46 w 190"/>
                <a:gd name="T7" fmla="*/ 24 h 178"/>
                <a:gd name="T8" fmla="*/ 43 w 190"/>
                <a:gd name="T9" fmla="*/ 29 h 178"/>
                <a:gd name="T10" fmla="*/ 44 w 190"/>
                <a:gd name="T11" fmla="*/ 30 h 178"/>
                <a:gd name="T12" fmla="*/ 42 w 190"/>
                <a:gd name="T13" fmla="*/ 33 h 178"/>
                <a:gd name="T14" fmla="*/ 40 w 190"/>
                <a:gd name="T15" fmla="*/ 35 h 178"/>
                <a:gd name="T16" fmla="*/ 37 w 190"/>
                <a:gd name="T17" fmla="*/ 38 h 178"/>
                <a:gd name="T18" fmla="*/ 34 w 190"/>
                <a:gd name="T19" fmla="*/ 40 h 178"/>
                <a:gd name="T20" fmla="*/ 31 w 190"/>
                <a:gd name="T21" fmla="*/ 42 h 178"/>
                <a:gd name="T22" fmla="*/ 28 w 190"/>
                <a:gd name="T23" fmla="*/ 43 h 178"/>
                <a:gd name="T24" fmla="*/ 24 w 190"/>
                <a:gd name="T25" fmla="*/ 44 h 178"/>
                <a:gd name="T26" fmla="*/ 21 w 190"/>
                <a:gd name="T27" fmla="*/ 44 h 178"/>
                <a:gd name="T28" fmla="*/ 19 w 190"/>
                <a:gd name="T29" fmla="*/ 44 h 178"/>
                <a:gd name="T30" fmla="*/ 17 w 190"/>
                <a:gd name="T31" fmla="*/ 44 h 178"/>
                <a:gd name="T32" fmla="*/ 15 w 190"/>
                <a:gd name="T33" fmla="*/ 43 h 178"/>
                <a:gd name="T34" fmla="*/ 13 w 190"/>
                <a:gd name="T35" fmla="*/ 42 h 178"/>
                <a:gd name="T36" fmla="*/ 11 w 190"/>
                <a:gd name="T37" fmla="*/ 42 h 178"/>
                <a:gd name="T38" fmla="*/ 10 w 190"/>
                <a:gd name="T39" fmla="*/ 41 h 178"/>
                <a:gd name="T40" fmla="*/ 8 w 190"/>
                <a:gd name="T41" fmla="*/ 40 h 178"/>
                <a:gd name="T42" fmla="*/ 6 w 190"/>
                <a:gd name="T43" fmla="*/ 38 h 178"/>
                <a:gd name="T44" fmla="*/ 4 w 190"/>
                <a:gd name="T45" fmla="*/ 35 h 178"/>
                <a:gd name="T46" fmla="*/ 2 w 190"/>
                <a:gd name="T47" fmla="*/ 31 h 178"/>
                <a:gd name="T48" fmla="*/ 1 w 190"/>
                <a:gd name="T49" fmla="*/ 27 h 178"/>
                <a:gd name="T50" fmla="*/ 0 w 190"/>
                <a:gd name="T51" fmla="*/ 23 h 178"/>
                <a:gd name="T52" fmla="*/ 1 w 190"/>
                <a:gd name="T53" fmla="*/ 25 h 178"/>
                <a:gd name="T54" fmla="*/ 2 w 190"/>
                <a:gd name="T55" fmla="*/ 28 h 178"/>
                <a:gd name="T56" fmla="*/ 3 w 190"/>
                <a:gd name="T57" fmla="*/ 30 h 178"/>
                <a:gd name="T58" fmla="*/ 5 w 190"/>
                <a:gd name="T59" fmla="*/ 32 h 178"/>
                <a:gd name="T60" fmla="*/ 7 w 190"/>
                <a:gd name="T61" fmla="*/ 34 h 178"/>
                <a:gd name="T62" fmla="*/ 8 w 190"/>
                <a:gd name="T63" fmla="*/ 35 h 178"/>
                <a:gd name="T64" fmla="*/ 11 w 190"/>
                <a:gd name="T65" fmla="*/ 37 h 178"/>
                <a:gd name="T66" fmla="*/ 13 w 190"/>
                <a:gd name="T67" fmla="*/ 38 h 178"/>
                <a:gd name="T68" fmla="*/ 16 w 190"/>
                <a:gd name="T69" fmla="*/ 39 h 178"/>
                <a:gd name="T70" fmla="*/ 18 w 190"/>
                <a:gd name="T71" fmla="*/ 39 h 178"/>
                <a:gd name="T72" fmla="*/ 21 w 190"/>
                <a:gd name="T73" fmla="*/ 39 h 178"/>
                <a:gd name="T74" fmla="*/ 24 w 190"/>
                <a:gd name="T75" fmla="*/ 39 h 178"/>
                <a:gd name="T76" fmla="*/ 27 w 190"/>
                <a:gd name="T77" fmla="*/ 38 h 178"/>
                <a:gd name="T78" fmla="*/ 30 w 190"/>
                <a:gd name="T79" fmla="*/ 37 h 178"/>
                <a:gd name="T80" fmla="*/ 32 w 190"/>
                <a:gd name="T81" fmla="*/ 35 h 178"/>
                <a:gd name="T82" fmla="*/ 34 w 190"/>
                <a:gd name="T83" fmla="*/ 34 h 178"/>
                <a:gd name="T84" fmla="*/ 37 w 190"/>
                <a:gd name="T85" fmla="*/ 31 h 178"/>
                <a:gd name="T86" fmla="*/ 39 w 190"/>
                <a:gd name="T87" fmla="*/ 29 h 178"/>
                <a:gd name="T88" fmla="*/ 40 w 190"/>
                <a:gd name="T89" fmla="*/ 26 h 178"/>
                <a:gd name="T90" fmla="*/ 42 w 190"/>
                <a:gd name="T91" fmla="*/ 23 h 178"/>
                <a:gd name="T92" fmla="*/ 43 w 190"/>
                <a:gd name="T93" fmla="*/ 21 h 178"/>
                <a:gd name="T94" fmla="*/ 43 w 190"/>
                <a:gd name="T95" fmla="*/ 18 h 178"/>
                <a:gd name="T96" fmla="*/ 44 w 190"/>
                <a:gd name="T97" fmla="*/ 15 h 178"/>
                <a:gd name="T98" fmla="*/ 44 w 190"/>
                <a:gd name="T99" fmla="*/ 12 h 178"/>
                <a:gd name="T100" fmla="*/ 43 w 190"/>
                <a:gd name="T101" fmla="*/ 9 h 178"/>
                <a:gd name="T102" fmla="*/ 43 w 190"/>
                <a:gd name="T103" fmla="*/ 6 h 178"/>
                <a:gd name="T104" fmla="*/ 42 w 190"/>
                <a:gd name="T105" fmla="*/ 3 h 178"/>
                <a:gd name="T106" fmla="*/ 40 w 190"/>
                <a:gd name="T107" fmla="*/ 0 h 178"/>
                <a:gd name="T108" fmla="*/ 44 w 190"/>
                <a:gd name="T109" fmla="*/ 0 h 178"/>
                <a:gd name="T110" fmla="*/ 46 w 190"/>
                <a:gd name="T111" fmla="*/ 2 h 178"/>
                <a:gd name="T112" fmla="*/ 47 w 190"/>
                <a:gd name="T113" fmla="*/ 4 h 178"/>
                <a:gd name="T114" fmla="*/ 48 w 190"/>
                <a:gd name="T115" fmla="*/ 8 h 1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"/>
                <a:gd name="T175" fmla="*/ 0 h 178"/>
                <a:gd name="T176" fmla="*/ 190 w 190"/>
                <a:gd name="T177" fmla="*/ 178 h 1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" h="178">
                  <a:moveTo>
                    <a:pt x="190" y="31"/>
                  </a:moveTo>
                  <a:lnTo>
                    <a:pt x="190" y="55"/>
                  </a:lnTo>
                  <a:lnTo>
                    <a:pt x="188" y="77"/>
                  </a:lnTo>
                  <a:lnTo>
                    <a:pt x="183" y="99"/>
                  </a:lnTo>
                  <a:lnTo>
                    <a:pt x="172" y="118"/>
                  </a:lnTo>
                  <a:lnTo>
                    <a:pt x="173" y="121"/>
                  </a:lnTo>
                  <a:lnTo>
                    <a:pt x="165" y="133"/>
                  </a:lnTo>
                  <a:lnTo>
                    <a:pt x="157" y="143"/>
                  </a:lnTo>
                  <a:lnTo>
                    <a:pt x="146" y="153"/>
                  </a:lnTo>
                  <a:lnTo>
                    <a:pt x="135" y="161"/>
                  </a:lnTo>
                  <a:lnTo>
                    <a:pt x="122" y="168"/>
                  </a:lnTo>
                  <a:lnTo>
                    <a:pt x="110" y="174"/>
                  </a:lnTo>
                  <a:lnTo>
                    <a:pt x="96" y="177"/>
                  </a:lnTo>
                  <a:lnTo>
                    <a:pt x="83" y="178"/>
                  </a:lnTo>
                  <a:lnTo>
                    <a:pt x="74" y="178"/>
                  </a:lnTo>
                  <a:lnTo>
                    <a:pt x="67" y="177"/>
                  </a:lnTo>
                  <a:lnTo>
                    <a:pt x="59" y="175"/>
                  </a:lnTo>
                  <a:lnTo>
                    <a:pt x="52" y="171"/>
                  </a:lnTo>
                  <a:lnTo>
                    <a:pt x="45" y="168"/>
                  </a:lnTo>
                  <a:lnTo>
                    <a:pt x="38" y="165"/>
                  </a:lnTo>
                  <a:lnTo>
                    <a:pt x="31" y="161"/>
                  </a:lnTo>
                  <a:lnTo>
                    <a:pt x="25" y="155"/>
                  </a:lnTo>
                  <a:lnTo>
                    <a:pt x="15" y="140"/>
                  </a:lnTo>
                  <a:lnTo>
                    <a:pt x="7" y="125"/>
                  </a:lnTo>
                  <a:lnTo>
                    <a:pt x="3" y="109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6" y="112"/>
                  </a:lnTo>
                  <a:lnTo>
                    <a:pt x="12" y="121"/>
                  </a:lnTo>
                  <a:lnTo>
                    <a:pt x="18" y="128"/>
                  </a:lnTo>
                  <a:lnTo>
                    <a:pt x="26" y="136"/>
                  </a:lnTo>
                  <a:lnTo>
                    <a:pt x="33" y="142"/>
                  </a:lnTo>
                  <a:lnTo>
                    <a:pt x="42" y="148"/>
                  </a:lnTo>
                  <a:lnTo>
                    <a:pt x="51" y="153"/>
                  </a:lnTo>
                  <a:lnTo>
                    <a:pt x="62" y="156"/>
                  </a:lnTo>
                  <a:lnTo>
                    <a:pt x="73" y="157"/>
                  </a:lnTo>
                  <a:lnTo>
                    <a:pt x="85" y="159"/>
                  </a:lnTo>
                  <a:lnTo>
                    <a:pt x="96" y="157"/>
                  </a:lnTo>
                  <a:lnTo>
                    <a:pt x="107" y="154"/>
                  </a:lnTo>
                  <a:lnTo>
                    <a:pt x="117" y="150"/>
                  </a:lnTo>
                  <a:lnTo>
                    <a:pt x="126" y="143"/>
                  </a:lnTo>
                  <a:lnTo>
                    <a:pt x="136" y="136"/>
                  </a:lnTo>
                  <a:lnTo>
                    <a:pt x="146" y="127"/>
                  </a:lnTo>
                  <a:lnTo>
                    <a:pt x="153" y="117"/>
                  </a:lnTo>
                  <a:lnTo>
                    <a:pt x="160" y="107"/>
                  </a:lnTo>
                  <a:lnTo>
                    <a:pt x="165" y="95"/>
                  </a:lnTo>
                  <a:lnTo>
                    <a:pt x="169" y="84"/>
                  </a:lnTo>
                  <a:lnTo>
                    <a:pt x="172" y="72"/>
                  </a:lnTo>
                  <a:lnTo>
                    <a:pt x="173" y="59"/>
                  </a:lnTo>
                  <a:lnTo>
                    <a:pt x="173" y="47"/>
                  </a:lnTo>
                  <a:lnTo>
                    <a:pt x="171" y="35"/>
                  </a:lnTo>
                  <a:lnTo>
                    <a:pt x="169" y="23"/>
                  </a:lnTo>
                  <a:lnTo>
                    <a:pt x="165" y="12"/>
                  </a:lnTo>
                  <a:lnTo>
                    <a:pt x="159" y="2"/>
                  </a:lnTo>
                  <a:lnTo>
                    <a:pt x="173" y="0"/>
                  </a:lnTo>
                  <a:lnTo>
                    <a:pt x="182" y="7"/>
                  </a:lnTo>
                  <a:lnTo>
                    <a:pt x="187" y="18"/>
                  </a:lnTo>
                  <a:lnTo>
                    <a:pt x="190" y="3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3" name="Freeform 412"/>
            <p:cNvSpPr>
              <a:spLocks/>
            </p:cNvSpPr>
            <p:nvPr/>
          </p:nvSpPr>
          <p:spPr bwMode="auto">
            <a:xfrm>
              <a:off x="2322" y="1218"/>
              <a:ext cx="5" cy="3"/>
            </a:xfrm>
            <a:custGeom>
              <a:avLst/>
              <a:gdLst>
                <a:gd name="T0" fmla="*/ 5 w 20"/>
                <a:gd name="T1" fmla="*/ 1 h 10"/>
                <a:gd name="T2" fmla="*/ 5 w 20"/>
                <a:gd name="T3" fmla="*/ 3 h 10"/>
                <a:gd name="T4" fmla="*/ 3 w 20"/>
                <a:gd name="T5" fmla="*/ 2 h 10"/>
                <a:gd name="T6" fmla="*/ 2 w 20"/>
                <a:gd name="T7" fmla="*/ 2 h 10"/>
                <a:gd name="T8" fmla="*/ 1 w 20"/>
                <a:gd name="T9" fmla="*/ 3 h 10"/>
                <a:gd name="T10" fmla="*/ 0 w 20"/>
                <a:gd name="T11" fmla="*/ 3 h 10"/>
                <a:gd name="T12" fmla="*/ 1 w 20"/>
                <a:gd name="T13" fmla="*/ 0 h 10"/>
                <a:gd name="T14" fmla="*/ 1 w 20"/>
                <a:gd name="T15" fmla="*/ 0 h 10"/>
                <a:gd name="T16" fmla="*/ 3 w 20"/>
                <a:gd name="T17" fmla="*/ 1 h 10"/>
                <a:gd name="T18" fmla="*/ 4 w 20"/>
                <a:gd name="T19" fmla="*/ 1 h 10"/>
                <a:gd name="T20" fmla="*/ 5 w 20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0"/>
                <a:gd name="T35" fmla="*/ 20 w 20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0">
                  <a:moveTo>
                    <a:pt x="20" y="4"/>
                  </a:moveTo>
                  <a:lnTo>
                    <a:pt x="18" y="10"/>
                  </a:lnTo>
                  <a:lnTo>
                    <a:pt x="13" y="7"/>
                  </a:lnTo>
                  <a:lnTo>
                    <a:pt x="9" y="7"/>
                  </a:lnTo>
                  <a:lnTo>
                    <a:pt x="5" y="9"/>
                  </a:lnTo>
                  <a:lnTo>
                    <a:pt x="0" y="10"/>
                  </a:lnTo>
                  <a:lnTo>
                    <a:pt x="2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4" name="Freeform 413"/>
            <p:cNvSpPr>
              <a:spLocks/>
            </p:cNvSpPr>
            <p:nvPr/>
          </p:nvSpPr>
          <p:spPr bwMode="auto">
            <a:xfrm>
              <a:off x="2234" y="1219"/>
              <a:ext cx="33" cy="33"/>
            </a:xfrm>
            <a:custGeom>
              <a:avLst/>
              <a:gdLst>
                <a:gd name="T0" fmla="*/ 32 w 128"/>
                <a:gd name="T1" fmla="*/ 16 h 136"/>
                <a:gd name="T2" fmla="*/ 31 w 128"/>
                <a:gd name="T3" fmla="*/ 19 h 136"/>
                <a:gd name="T4" fmla="*/ 30 w 128"/>
                <a:gd name="T5" fmla="*/ 22 h 136"/>
                <a:gd name="T6" fmla="*/ 28 w 128"/>
                <a:gd name="T7" fmla="*/ 25 h 136"/>
                <a:gd name="T8" fmla="*/ 26 w 128"/>
                <a:gd name="T9" fmla="*/ 27 h 136"/>
                <a:gd name="T10" fmla="*/ 24 w 128"/>
                <a:gd name="T11" fmla="*/ 29 h 136"/>
                <a:gd name="T12" fmla="*/ 22 w 128"/>
                <a:gd name="T13" fmla="*/ 30 h 136"/>
                <a:gd name="T14" fmla="*/ 19 w 128"/>
                <a:gd name="T15" fmla="*/ 32 h 136"/>
                <a:gd name="T16" fmla="*/ 16 w 128"/>
                <a:gd name="T17" fmla="*/ 33 h 136"/>
                <a:gd name="T18" fmla="*/ 14 w 128"/>
                <a:gd name="T19" fmla="*/ 33 h 136"/>
                <a:gd name="T20" fmla="*/ 13 w 128"/>
                <a:gd name="T21" fmla="*/ 33 h 136"/>
                <a:gd name="T22" fmla="*/ 12 w 128"/>
                <a:gd name="T23" fmla="*/ 33 h 136"/>
                <a:gd name="T24" fmla="*/ 11 w 128"/>
                <a:gd name="T25" fmla="*/ 32 h 136"/>
                <a:gd name="T26" fmla="*/ 9 w 128"/>
                <a:gd name="T27" fmla="*/ 32 h 136"/>
                <a:gd name="T28" fmla="*/ 8 w 128"/>
                <a:gd name="T29" fmla="*/ 32 h 136"/>
                <a:gd name="T30" fmla="*/ 7 w 128"/>
                <a:gd name="T31" fmla="*/ 31 h 136"/>
                <a:gd name="T32" fmla="*/ 6 w 128"/>
                <a:gd name="T33" fmla="*/ 30 h 136"/>
                <a:gd name="T34" fmla="*/ 4 w 128"/>
                <a:gd name="T35" fmla="*/ 28 h 136"/>
                <a:gd name="T36" fmla="*/ 2 w 128"/>
                <a:gd name="T37" fmla="*/ 25 h 136"/>
                <a:gd name="T38" fmla="*/ 1 w 128"/>
                <a:gd name="T39" fmla="*/ 22 h 136"/>
                <a:gd name="T40" fmla="*/ 0 w 128"/>
                <a:gd name="T41" fmla="*/ 19 h 136"/>
                <a:gd name="T42" fmla="*/ 1 w 128"/>
                <a:gd name="T43" fmla="*/ 22 h 136"/>
                <a:gd name="T44" fmla="*/ 3 w 128"/>
                <a:gd name="T45" fmla="*/ 24 h 136"/>
                <a:gd name="T46" fmla="*/ 4 w 128"/>
                <a:gd name="T47" fmla="*/ 25 h 136"/>
                <a:gd name="T48" fmla="*/ 7 w 128"/>
                <a:gd name="T49" fmla="*/ 27 h 136"/>
                <a:gd name="T50" fmla="*/ 9 w 128"/>
                <a:gd name="T51" fmla="*/ 27 h 136"/>
                <a:gd name="T52" fmla="*/ 10 w 128"/>
                <a:gd name="T53" fmla="*/ 27 h 136"/>
                <a:gd name="T54" fmla="*/ 11 w 128"/>
                <a:gd name="T55" fmla="*/ 27 h 136"/>
                <a:gd name="T56" fmla="*/ 12 w 128"/>
                <a:gd name="T57" fmla="*/ 27 h 136"/>
                <a:gd name="T58" fmla="*/ 14 w 128"/>
                <a:gd name="T59" fmla="*/ 27 h 136"/>
                <a:gd name="T60" fmla="*/ 15 w 128"/>
                <a:gd name="T61" fmla="*/ 27 h 136"/>
                <a:gd name="T62" fmla="*/ 16 w 128"/>
                <a:gd name="T63" fmla="*/ 27 h 136"/>
                <a:gd name="T64" fmla="*/ 18 w 128"/>
                <a:gd name="T65" fmla="*/ 26 h 136"/>
                <a:gd name="T66" fmla="*/ 19 w 128"/>
                <a:gd name="T67" fmla="*/ 25 h 136"/>
                <a:gd name="T68" fmla="*/ 21 w 128"/>
                <a:gd name="T69" fmla="*/ 22 h 136"/>
                <a:gd name="T70" fmla="*/ 23 w 128"/>
                <a:gd name="T71" fmla="*/ 20 h 136"/>
                <a:gd name="T72" fmla="*/ 25 w 128"/>
                <a:gd name="T73" fmla="*/ 18 h 136"/>
                <a:gd name="T74" fmla="*/ 27 w 128"/>
                <a:gd name="T75" fmla="*/ 15 h 136"/>
                <a:gd name="T76" fmla="*/ 28 w 128"/>
                <a:gd name="T77" fmla="*/ 13 h 136"/>
                <a:gd name="T78" fmla="*/ 28 w 128"/>
                <a:gd name="T79" fmla="*/ 10 h 136"/>
                <a:gd name="T80" fmla="*/ 28 w 128"/>
                <a:gd name="T81" fmla="*/ 7 h 136"/>
                <a:gd name="T82" fmla="*/ 28 w 128"/>
                <a:gd name="T83" fmla="*/ 6 h 136"/>
                <a:gd name="T84" fmla="*/ 27 w 128"/>
                <a:gd name="T85" fmla="*/ 5 h 136"/>
                <a:gd name="T86" fmla="*/ 26 w 128"/>
                <a:gd name="T87" fmla="*/ 4 h 136"/>
                <a:gd name="T88" fmla="*/ 26 w 128"/>
                <a:gd name="T89" fmla="*/ 3 h 136"/>
                <a:gd name="T90" fmla="*/ 30 w 128"/>
                <a:gd name="T91" fmla="*/ 0 h 136"/>
                <a:gd name="T92" fmla="*/ 32 w 128"/>
                <a:gd name="T93" fmla="*/ 3 h 136"/>
                <a:gd name="T94" fmla="*/ 33 w 128"/>
                <a:gd name="T95" fmla="*/ 8 h 136"/>
                <a:gd name="T96" fmla="*/ 33 w 128"/>
                <a:gd name="T97" fmla="*/ 12 h 136"/>
                <a:gd name="T98" fmla="*/ 32 w 128"/>
                <a:gd name="T99" fmla="*/ 16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136"/>
                <a:gd name="T152" fmla="*/ 128 w 128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136">
                  <a:moveTo>
                    <a:pt x="125" y="67"/>
                  </a:moveTo>
                  <a:lnTo>
                    <a:pt x="121" y="79"/>
                  </a:lnTo>
                  <a:lnTo>
                    <a:pt x="116" y="90"/>
                  </a:lnTo>
                  <a:lnTo>
                    <a:pt x="110" y="101"/>
                  </a:lnTo>
                  <a:lnTo>
                    <a:pt x="102" y="110"/>
                  </a:lnTo>
                  <a:lnTo>
                    <a:pt x="94" y="118"/>
                  </a:lnTo>
                  <a:lnTo>
                    <a:pt x="84" y="125"/>
                  </a:lnTo>
                  <a:lnTo>
                    <a:pt x="73" y="131"/>
                  </a:lnTo>
                  <a:lnTo>
                    <a:pt x="61" y="134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46" y="134"/>
                  </a:lnTo>
                  <a:lnTo>
                    <a:pt x="41" y="133"/>
                  </a:lnTo>
                  <a:lnTo>
                    <a:pt x="36" y="132"/>
                  </a:lnTo>
                  <a:lnTo>
                    <a:pt x="31" y="130"/>
                  </a:lnTo>
                  <a:lnTo>
                    <a:pt x="27" y="128"/>
                  </a:lnTo>
                  <a:lnTo>
                    <a:pt x="22" y="125"/>
                  </a:lnTo>
                  <a:lnTo>
                    <a:pt x="14" y="114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80"/>
                  </a:lnTo>
                  <a:lnTo>
                    <a:pt x="4" y="89"/>
                  </a:lnTo>
                  <a:lnTo>
                    <a:pt x="10" y="98"/>
                  </a:lnTo>
                  <a:lnTo>
                    <a:pt x="17" y="105"/>
                  </a:lnTo>
                  <a:lnTo>
                    <a:pt x="28" y="111"/>
                  </a:lnTo>
                  <a:lnTo>
                    <a:pt x="33" y="112"/>
                  </a:lnTo>
                  <a:lnTo>
                    <a:pt x="37" y="113"/>
                  </a:lnTo>
                  <a:lnTo>
                    <a:pt x="43" y="112"/>
                  </a:lnTo>
                  <a:lnTo>
                    <a:pt x="48" y="112"/>
                  </a:lnTo>
                  <a:lnTo>
                    <a:pt x="54" y="111"/>
                  </a:lnTo>
                  <a:lnTo>
                    <a:pt x="59" y="110"/>
                  </a:lnTo>
                  <a:lnTo>
                    <a:pt x="63" y="110"/>
                  </a:lnTo>
                  <a:lnTo>
                    <a:pt x="68" y="108"/>
                  </a:lnTo>
                  <a:lnTo>
                    <a:pt x="75" y="101"/>
                  </a:lnTo>
                  <a:lnTo>
                    <a:pt x="83" y="92"/>
                  </a:lnTo>
                  <a:lnTo>
                    <a:pt x="91" y="82"/>
                  </a:lnTo>
                  <a:lnTo>
                    <a:pt x="98" y="73"/>
                  </a:lnTo>
                  <a:lnTo>
                    <a:pt x="104" y="63"/>
                  </a:lnTo>
                  <a:lnTo>
                    <a:pt x="107" y="52"/>
                  </a:lnTo>
                  <a:lnTo>
                    <a:pt x="108" y="40"/>
                  </a:lnTo>
                  <a:lnTo>
                    <a:pt x="107" y="28"/>
                  </a:lnTo>
                  <a:lnTo>
                    <a:pt x="108" y="24"/>
                  </a:lnTo>
                  <a:lnTo>
                    <a:pt x="106" y="21"/>
                  </a:lnTo>
                  <a:lnTo>
                    <a:pt x="102" y="16"/>
                  </a:lnTo>
                  <a:lnTo>
                    <a:pt x="102" y="12"/>
                  </a:lnTo>
                  <a:lnTo>
                    <a:pt x="115" y="0"/>
                  </a:lnTo>
                  <a:lnTo>
                    <a:pt x="124" y="14"/>
                  </a:lnTo>
                  <a:lnTo>
                    <a:pt x="128" y="32"/>
                  </a:lnTo>
                  <a:lnTo>
                    <a:pt x="128" y="50"/>
                  </a:lnTo>
                  <a:lnTo>
                    <a:pt x="125" y="67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5" name="Freeform 414"/>
            <p:cNvSpPr>
              <a:spLocks/>
            </p:cNvSpPr>
            <p:nvPr/>
          </p:nvSpPr>
          <p:spPr bwMode="auto">
            <a:xfrm>
              <a:off x="2237" y="1219"/>
              <a:ext cx="18" cy="22"/>
            </a:xfrm>
            <a:custGeom>
              <a:avLst/>
              <a:gdLst>
                <a:gd name="T0" fmla="*/ 16 w 73"/>
                <a:gd name="T1" fmla="*/ 2 h 89"/>
                <a:gd name="T2" fmla="*/ 14 w 73"/>
                <a:gd name="T3" fmla="*/ 3 h 89"/>
                <a:gd name="T4" fmla="*/ 13 w 73"/>
                <a:gd name="T5" fmla="*/ 4 h 89"/>
                <a:gd name="T6" fmla="*/ 11 w 73"/>
                <a:gd name="T7" fmla="*/ 6 h 89"/>
                <a:gd name="T8" fmla="*/ 10 w 73"/>
                <a:gd name="T9" fmla="*/ 7 h 89"/>
                <a:gd name="T10" fmla="*/ 8 w 73"/>
                <a:gd name="T11" fmla="*/ 9 h 89"/>
                <a:gd name="T12" fmla="*/ 7 w 73"/>
                <a:gd name="T13" fmla="*/ 9 h 89"/>
                <a:gd name="T14" fmla="*/ 5 w 73"/>
                <a:gd name="T15" fmla="*/ 10 h 89"/>
                <a:gd name="T16" fmla="*/ 3 w 73"/>
                <a:gd name="T17" fmla="*/ 9 h 89"/>
                <a:gd name="T18" fmla="*/ 3 w 73"/>
                <a:gd name="T19" fmla="*/ 10 h 89"/>
                <a:gd name="T20" fmla="*/ 2 w 73"/>
                <a:gd name="T21" fmla="*/ 11 h 89"/>
                <a:gd name="T22" fmla="*/ 2 w 73"/>
                <a:gd name="T23" fmla="*/ 12 h 89"/>
                <a:gd name="T24" fmla="*/ 2 w 73"/>
                <a:gd name="T25" fmla="*/ 13 h 89"/>
                <a:gd name="T26" fmla="*/ 4 w 73"/>
                <a:gd name="T27" fmla="*/ 14 h 89"/>
                <a:gd name="T28" fmla="*/ 5 w 73"/>
                <a:gd name="T29" fmla="*/ 15 h 89"/>
                <a:gd name="T30" fmla="*/ 6 w 73"/>
                <a:gd name="T31" fmla="*/ 17 h 89"/>
                <a:gd name="T32" fmla="*/ 8 w 73"/>
                <a:gd name="T33" fmla="*/ 18 h 89"/>
                <a:gd name="T34" fmla="*/ 9 w 73"/>
                <a:gd name="T35" fmla="*/ 16 h 89"/>
                <a:gd name="T36" fmla="*/ 11 w 73"/>
                <a:gd name="T37" fmla="*/ 16 h 89"/>
                <a:gd name="T38" fmla="*/ 12 w 73"/>
                <a:gd name="T39" fmla="*/ 15 h 89"/>
                <a:gd name="T40" fmla="*/ 13 w 73"/>
                <a:gd name="T41" fmla="*/ 14 h 89"/>
                <a:gd name="T42" fmla="*/ 14 w 73"/>
                <a:gd name="T43" fmla="*/ 12 h 89"/>
                <a:gd name="T44" fmla="*/ 15 w 73"/>
                <a:gd name="T45" fmla="*/ 11 h 89"/>
                <a:gd name="T46" fmla="*/ 16 w 73"/>
                <a:gd name="T47" fmla="*/ 10 h 89"/>
                <a:gd name="T48" fmla="*/ 17 w 73"/>
                <a:gd name="T49" fmla="*/ 9 h 89"/>
                <a:gd name="T50" fmla="*/ 17 w 73"/>
                <a:gd name="T51" fmla="*/ 9 h 89"/>
                <a:gd name="T52" fmla="*/ 17 w 73"/>
                <a:gd name="T53" fmla="*/ 9 h 89"/>
                <a:gd name="T54" fmla="*/ 17 w 73"/>
                <a:gd name="T55" fmla="*/ 9 h 89"/>
                <a:gd name="T56" fmla="*/ 17 w 73"/>
                <a:gd name="T57" fmla="*/ 9 h 89"/>
                <a:gd name="T58" fmla="*/ 18 w 73"/>
                <a:gd name="T59" fmla="*/ 7 h 89"/>
                <a:gd name="T60" fmla="*/ 18 w 73"/>
                <a:gd name="T61" fmla="*/ 12 h 89"/>
                <a:gd name="T62" fmla="*/ 17 w 73"/>
                <a:gd name="T63" fmla="*/ 16 h 89"/>
                <a:gd name="T64" fmla="*/ 15 w 73"/>
                <a:gd name="T65" fmla="*/ 19 h 89"/>
                <a:gd name="T66" fmla="*/ 12 w 73"/>
                <a:gd name="T67" fmla="*/ 22 h 89"/>
                <a:gd name="T68" fmla="*/ 6 w 73"/>
                <a:gd name="T69" fmla="*/ 22 h 89"/>
                <a:gd name="T70" fmla="*/ 4 w 73"/>
                <a:gd name="T71" fmla="*/ 21 h 89"/>
                <a:gd name="T72" fmla="*/ 2 w 73"/>
                <a:gd name="T73" fmla="*/ 19 h 89"/>
                <a:gd name="T74" fmla="*/ 1 w 73"/>
                <a:gd name="T75" fmla="*/ 17 h 89"/>
                <a:gd name="T76" fmla="*/ 0 w 73"/>
                <a:gd name="T77" fmla="*/ 15 h 89"/>
                <a:gd name="T78" fmla="*/ 1 w 73"/>
                <a:gd name="T79" fmla="*/ 11 h 89"/>
                <a:gd name="T80" fmla="*/ 2 w 73"/>
                <a:gd name="T81" fmla="*/ 7 h 89"/>
                <a:gd name="T82" fmla="*/ 4 w 73"/>
                <a:gd name="T83" fmla="*/ 4 h 89"/>
                <a:gd name="T84" fmla="*/ 7 w 73"/>
                <a:gd name="T85" fmla="*/ 1 h 89"/>
                <a:gd name="T86" fmla="*/ 8 w 73"/>
                <a:gd name="T87" fmla="*/ 1 h 89"/>
                <a:gd name="T88" fmla="*/ 9 w 73"/>
                <a:gd name="T89" fmla="*/ 0 h 89"/>
                <a:gd name="T90" fmla="*/ 10 w 73"/>
                <a:gd name="T91" fmla="*/ 0 h 89"/>
                <a:gd name="T92" fmla="*/ 12 w 73"/>
                <a:gd name="T93" fmla="*/ 0 h 89"/>
                <a:gd name="T94" fmla="*/ 13 w 73"/>
                <a:gd name="T95" fmla="*/ 0 h 89"/>
                <a:gd name="T96" fmla="*/ 14 w 73"/>
                <a:gd name="T97" fmla="*/ 1 h 89"/>
                <a:gd name="T98" fmla="*/ 15 w 73"/>
                <a:gd name="T99" fmla="*/ 1 h 89"/>
                <a:gd name="T100" fmla="*/ 16 w 73"/>
                <a:gd name="T101" fmla="*/ 2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89"/>
                <a:gd name="T155" fmla="*/ 73 w 73"/>
                <a:gd name="T156" fmla="*/ 89 h 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89">
                  <a:moveTo>
                    <a:pt x="64" y="9"/>
                  </a:moveTo>
                  <a:lnTo>
                    <a:pt x="58" y="13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40" y="30"/>
                  </a:lnTo>
                  <a:lnTo>
                    <a:pt x="34" y="35"/>
                  </a:lnTo>
                  <a:lnTo>
                    <a:pt x="27" y="38"/>
                  </a:lnTo>
                  <a:lnTo>
                    <a:pt x="21" y="39"/>
                  </a:lnTo>
                  <a:lnTo>
                    <a:pt x="13" y="37"/>
                  </a:lnTo>
                  <a:lnTo>
                    <a:pt x="11" y="40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6" y="57"/>
                  </a:lnTo>
                  <a:lnTo>
                    <a:pt x="21" y="62"/>
                  </a:lnTo>
                  <a:lnTo>
                    <a:pt x="26" y="67"/>
                  </a:lnTo>
                  <a:lnTo>
                    <a:pt x="34" y="71"/>
                  </a:lnTo>
                  <a:lnTo>
                    <a:pt x="38" y="66"/>
                  </a:lnTo>
                  <a:lnTo>
                    <a:pt x="43" y="63"/>
                  </a:lnTo>
                  <a:lnTo>
                    <a:pt x="47" y="59"/>
                  </a:lnTo>
                  <a:lnTo>
                    <a:pt x="51" y="55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4" y="42"/>
                  </a:lnTo>
                  <a:lnTo>
                    <a:pt x="69" y="37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73" y="30"/>
                  </a:lnTo>
                  <a:lnTo>
                    <a:pt x="72" y="47"/>
                  </a:lnTo>
                  <a:lnTo>
                    <a:pt x="69" y="63"/>
                  </a:lnTo>
                  <a:lnTo>
                    <a:pt x="62" y="77"/>
                  </a:lnTo>
                  <a:lnTo>
                    <a:pt x="50" y="88"/>
                  </a:lnTo>
                  <a:lnTo>
                    <a:pt x="25" y="89"/>
                  </a:lnTo>
                  <a:lnTo>
                    <a:pt x="18" y="83"/>
                  </a:lnTo>
                  <a:lnTo>
                    <a:pt x="10" y="77"/>
                  </a:lnTo>
                  <a:lnTo>
                    <a:pt x="4" y="70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8" y="29"/>
                  </a:lnTo>
                  <a:lnTo>
                    <a:pt x="17" y="16"/>
                  </a:lnTo>
                  <a:lnTo>
                    <a:pt x="27" y="4"/>
                  </a:lnTo>
                  <a:lnTo>
                    <a:pt x="32" y="3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60" y="6"/>
                  </a:lnTo>
                  <a:lnTo>
                    <a:pt x="64" y="9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6" name="Freeform 415"/>
            <p:cNvSpPr>
              <a:spLocks/>
            </p:cNvSpPr>
            <p:nvPr/>
          </p:nvSpPr>
          <p:spPr bwMode="auto">
            <a:xfrm>
              <a:off x="2399" y="1222"/>
              <a:ext cx="10" cy="14"/>
            </a:xfrm>
            <a:custGeom>
              <a:avLst/>
              <a:gdLst>
                <a:gd name="T0" fmla="*/ 10 w 42"/>
                <a:gd name="T1" fmla="*/ 13 h 55"/>
                <a:gd name="T2" fmla="*/ 9 w 42"/>
                <a:gd name="T3" fmla="*/ 14 h 55"/>
                <a:gd name="T4" fmla="*/ 8 w 42"/>
                <a:gd name="T5" fmla="*/ 13 h 55"/>
                <a:gd name="T6" fmla="*/ 7 w 42"/>
                <a:gd name="T7" fmla="*/ 11 h 55"/>
                <a:gd name="T8" fmla="*/ 6 w 42"/>
                <a:gd name="T9" fmla="*/ 10 h 55"/>
                <a:gd name="T10" fmla="*/ 5 w 42"/>
                <a:gd name="T11" fmla="*/ 8 h 55"/>
                <a:gd name="T12" fmla="*/ 4 w 42"/>
                <a:gd name="T13" fmla="*/ 7 h 55"/>
                <a:gd name="T14" fmla="*/ 3 w 42"/>
                <a:gd name="T15" fmla="*/ 5 h 55"/>
                <a:gd name="T16" fmla="*/ 1 w 42"/>
                <a:gd name="T17" fmla="*/ 4 h 55"/>
                <a:gd name="T18" fmla="*/ 0 w 42"/>
                <a:gd name="T19" fmla="*/ 3 h 55"/>
                <a:gd name="T20" fmla="*/ 0 w 42"/>
                <a:gd name="T21" fmla="*/ 2 h 55"/>
                <a:gd name="T22" fmla="*/ 0 w 42"/>
                <a:gd name="T23" fmla="*/ 1 h 55"/>
                <a:gd name="T24" fmla="*/ 1 w 42"/>
                <a:gd name="T25" fmla="*/ 1 h 55"/>
                <a:gd name="T26" fmla="*/ 1 w 42"/>
                <a:gd name="T27" fmla="*/ 0 h 55"/>
                <a:gd name="T28" fmla="*/ 3 w 42"/>
                <a:gd name="T29" fmla="*/ 2 h 55"/>
                <a:gd name="T30" fmla="*/ 4 w 42"/>
                <a:gd name="T31" fmla="*/ 3 h 55"/>
                <a:gd name="T32" fmla="*/ 6 w 42"/>
                <a:gd name="T33" fmla="*/ 4 h 55"/>
                <a:gd name="T34" fmla="*/ 7 w 42"/>
                <a:gd name="T35" fmla="*/ 6 h 55"/>
                <a:gd name="T36" fmla="*/ 8 w 42"/>
                <a:gd name="T37" fmla="*/ 7 h 55"/>
                <a:gd name="T38" fmla="*/ 9 w 42"/>
                <a:gd name="T39" fmla="*/ 9 h 55"/>
                <a:gd name="T40" fmla="*/ 10 w 42"/>
                <a:gd name="T41" fmla="*/ 11 h 55"/>
                <a:gd name="T42" fmla="*/ 10 w 42"/>
                <a:gd name="T43" fmla="*/ 13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5"/>
                <a:gd name="T68" fmla="*/ 42 w 42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5">
                  <a:moveTo>
                    <a:pt x="42" y="51"/>
                  </a:moveTo>
                  <a:lnTo>
                    <a:pt x="37" y="55"/>
                  </a:lnTo>
                  <a:lnTo>
                    <a:pt x="32" y="50"/>
                  </a:lnTo>
                  <a:lnTo>
                    <a:pt x="28" y="45"/>
                  </a:lnTo>
                  <a:lnTo>
                    <a:pt x="25" y="38"/>
                  </a:lnTo>
                  <a:lnTo>
                    <a:pt x="20" y="32"/>
                  </a:lnTo>
                  <a:lnTo>
                    <a:pt x="16" y="26"/>
                  </a:lnTo>
                  <a:lnTo>
                    <a:pt x="12" y="2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2" y="6"/>
                  </a:lnTo>
                  <a:lnTo>
                    <a:pt x="18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4" y="28"/>
                  </a:lnTo>
                  <a:lnTo>
                    <a:pt x="39" y="35"/>
                  </a:lnTo>
                  <a:lnTo>
                    <a:pt x="41" y="43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7" name="Freeform 416"/>
            <p:cNvSpPr>
              <a:spLocks/>
            </p:cNvSpPr>
            <p:nvPr/>
          </p:nvSpPr>
          <p:spPr bwMode="auto">
            <a:xfrm>
              <a:off x="2088" y="1223"/>
              <a:ext cx="49" cy="61"/>
            </a:xfrm>
            <a:custGeom>
              <a:avLst/>
              <a:gdLst>
                <a:gd name="T0" fmla="*/ 35 w 196"/>
                <a:gd name="T1" fmla="*/ 56 h 245"/>
                <a:gd name="T2" fmla="*/ 37 w 196"/>
                <a:gd name="T3" fmla="*/ 57 h 245"/>
                <a:gd name="T4" fmla="*/ 38 w 196"/>
                <a:gd name="T5" fmla="*/ 58 h 245"/>
                <a:gd name="T6" fmla="*/ 40 w 196"/>
                <a:gd name="T7" fmla="*/ 58 h 245"/>
                <a:gd name="T8" fmla="*/ 42 w 196"/>
                <a:gd name="T9" fmla="*/ 59 h 245"/>
                <a:gd name="T10" fmla="*/ 43 w 196"/>
                <a:gd name="T11" fmla="*/ 59 h 245"/>
                <a:gd name="T12" fmla="*/ 45 w 196"/>
                <a:gd name="T13" fmla="*/ 59 h 245"/>
                <a:gd name="T14" fmla="*/ 47 w 196"/>
                <a:gd name="T15" fmla="*/ 59 h 245"/>
                <a:gd name="T16" fmla="*/ 49 w 196"/>
                <a:gd name="T17" fmla="*/ 59 h 245"/>
                <a:gd name="T18" fmla="*/ 49 w 196"/>
                <a:gd name="T19" fmla="*/ 60 h 245"/>
                <a:gd name="T20" fmla="*/ 49 w 196"/>
                <a:gd name="T21" fmla="*/ 60 h 245"/>
                <a:gd name="T22" fmla="*/ 49 w 196"/>
                <a:gd name="T23" fmla="*/ 60 h 245"/>
                <a:gd name="T24" fmla="*/ 49 w 196"/>
                <a:gd name="T25" fmla="*/ 61 h 245"/>
                <a:gd name="T26" fmla="*/ 47 w 196"/>
                <a:gd name="T27" fmla="*/ 61 h 245"/>
                <a:gd name="T28" fmla="*/ 46 w 196"/>
                <a:gd name="T29" fmla="*/ 61 h 245"/>
                <a:gd name="T30" fmla="*/ 44 w 196"/>
                <a:gd name="T31" fmla="*/ 61 h 245"/>
                <a:gd name="T32" fmla="*/ 43 w 196"/>
                <a:gd name="T33" fmla="*/ 60 h 245"/>
                <a:gd name="T34" fmla="*/ 41 w 196"/>
                <a:gd name="T35" fmla="*/ 60 h 245"/>
                <a:gd name="T36" fmla="*/ 39 w 196"/>
                <a:gd name="T37" fmla="*/ 60 h 245"/>
                <a:gd name="T38" fmla="*/ 37 w 196"/>
                <a:gd name="T39" fmla="*/ 59 h 245"/>
                <a:gd name="T40" fmla="*/ 36 w 196"/>
                <a:gd name="T41" fmla="*/ 60 h 245"/>
                <a:gd name="T42" fmla="*/ 35 w 196"/>
                <a:gd name="T43" fmla="*/ 59 h 245"/>
                <a:gd name="T44" fmla="*/ 34 w 196"/>
                <a:gd name="T45" fmla="*/ 58 h 245"/>
                <a:gd name="T46" fmla="*/ 33 w 196"/>
                <a:gd name="T47" fmla="*/ 58 h 245"/>
                <a:gd name="T48" fmla="*/ 31 w 196"/>
                <a:gd name="T49" fmla="*/ 58 h 245"/>
                <a:gd name="T50" fmla="*/ 27 w 196"/>
                <a:gd name="T51" fmla="*/ 55 h 245"/>
                <a:gd name="T52" fmla="*/ 23 w 196"/>
                <a:gd name="T53" fmla="*/ 52 h 245"/>
                <a:gd name="T54" fmla="*/ 19 w 196"/>
                <a:gd name="T55" fmla="*/ 49 h 245"/>
                <a:gd name="T56" fmla="*/ 15 w 196"/>
                <a:gd name="T57" fmla="*/ 45 h 245"/>
                <a:gd name="T58" fmla="*/ 11 w 196"/>
                <a:gd name="T59" fmla="*/ 41 h 245"/>
                <a:gd name="T60" fmla="*/ 9 w 196"/>
                <a:gd name="T61" fmla="*/ 37 h 245"/>
                <a:gd name="T62" fmla="*/ 6 w 196"/>
                <a:gd name="T63" fmla="*/ 33 h 245"/>
                <a:gd name="T64" fmla="*/ 5 w 196"/>
                <a:gd name="T65" fmla="*/ 28 h 245"/>
                <a:gd name="T66" fmla="*/ 3 w 196"/>
                <a:gd name="T67" fmla="*/ 26 h 245"/>
                <a:gd name="T68" fmla="*/ 2 w 196"/>
                <a:gd name="T69" fmla="*/ 24 h 245"/>
                <a:gd name="T70" fmla="*/ 1 w 196"/>
                <a:gd name="T71" fmla="*/ 21 h 245"/>
                <a:gd name="T72" fmla="*/ 0 w 196"/>
                <a:gd name="T73" fmla="*/ 18 h 245"/>
                <a:gd name="T74" fmla="*/ 1 w 196"/>
                <a:gd name="T75" fmla="*/ 0 h 245"/>
                <a:gd name="T76" fmla="*/ 2 w 196"/>
                <a:gd name="T77" fmla="*/ 8 h 245"/>
                <a:gd name="T78" fmla="*/ 4 w 196"/>
                <a:gd name="T79" fmla="*/ 16 h 245"/>
                <a:gd name="T80" fmla="*/ 7 w 196"/>
                <a:gd name="T81" fmla="*/ 24 h 245"/>
                <a:gd name="T82" fmla="*/ 11 w 196"/>
                <a:gd name="T83" fmla="*/ 32 h 245"/>
                <a:gd name="T84" fmla="*/ 16 w 196"/>
                <a:gd name="T85" fmla="*/ 39 h 245"/>
                <a:gd name="T86" fmla="*/ 21 w 196"/>
                <a:gd name="T87" fmla="*/ 46 h 245"/>
                <a:gd name="T88" fmla="*/ 27 w 196"/>
                <a:gd name="T89" fmla="*/ 51 h 245"/>
                <a:gd name="T90" fmla="*/ 35 w 196"/>
                <a:gd name="T91" fmla="*/ 56 h 2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6"/>
                <a:gd name="T139" fmla="*/ 0 h 245"/>
                <a:gd name="T140" fmla="*/ 196 w 196"/>
                <a:gd name="T141" fmla="*/ 245 h 2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6" h="245">
                  <a:moveTo>
                    <a:pt x="141" y="223"/>
                  </a:moveTo>
                  <a:lnTo>
                    <a:pt x="146" y="228"/>
                  </a:lnTo>
                  <a:lnTo>
                    <a:pt x="152" y="232"/>
                  </a:lnTo>
                  <a:lnTo>
                    <a:pt x="159" y="234"/>
                  </a:lnTo>
                  <a:lnTo>
                    <a:pt x="166" y="236"/>
                  </a:lnTo>
                  <a:lnTo>
                    <a:pt x="173" y="238"/>
                  </a:lnTo>
                  <a:lnTo>
                    <a:pt x="181" y="238"/>
                  </a:lnTo>
                  <a:lnTo>
                    <a:pt x="187" y="238"/>
                  </a:lnTo>
                  <a:lnTo>
                    <a:pt x="194" y="238"/>
                  </a:lnTo>
                  <a:lnTo>
                    <a:pt x="194" y="239"/>
                  </a:lnTo>
                  <a:lnTo>
                    <a:pt x="195" y="241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89" y="245"/>
                  </a:lnTo>
                  <a:lnTo>
                    <a:pt x="183" y="244"/>
                  </a:lnTo>
                  <a:lnTo>
                    <a:pt x="176" y="243"/>
                  </a:lnTo>
                  <a:lnTo>
                    <a:pt x="170" y="241"/>
                  </a:lnTo>
                  <a:lnTo>
                    <a:pt x="162" y="240"/>
                  </a:lnTo>
                  <a:lnTo>
                    <a:pt x="156" y="239"/>
                  </a:lnTo>
                  <a:lnTo>
                    <a:pt x="149" y="238"/>
                  </a:lnTo>
                  <a:lnTo>
                    <a:pt x="143" y="239"/>
                  </a:lnTo>
                  <a:lnTo>
                    <a:pt x="139" y="238"/>
                  </a:lnTo>
                  <a:lnTo>
                    <a:pt x="134" y="233"/>
                  </a:lnTo>
                  <a:lnTo>
                    <a:pt x="130" y="231"/>
                  </a:lnTo>
                  <a:lnTo>
                    <a:pt x="126" y="232"/>
                  </a:lnTo>
                  <a:lnTo>
                    <a:pt x="109" y="222"/>
                  </a:lnTo>
                  <a:lnTo>
                    <a:pt x="92" y="210"/>
                  </a:lnTo>
                  <a:lnTo>
                    <a:pt x="76" y="196"/>
                  </a:lnTo>
                  <a:lnTo>
                    <a:pt x="60" y="182"/>
                  </a:lnTo>
                  <a:lnTo>
                    <a:pt x="45" y="166"/>
                  </a:lnTo>
                  <a:lnTo>
                    <a:pt x="34" y="150"/>
                  </a:lnTo>
                  <a:lnTo>
                    <a:pt x="25" y="131"/>
                  </a:lnTo>
                  <a:lnTo>
                    <a:pt x="20" y="113"/>
                  </a:lnTo>
                  <a:lnTo>
                    <a:pt x="12" y="105"/>
                  </a:lnTo>
                  <a:lnTo>
                    <a:pt x="8" y="95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2" y="0"/>
                  </a:lnTo>
                  <a:lnTo>
                    <a:pt x="8" y="33"/>
                  </a:lnTo>
                  <a:lnTo>
                    <a:pt x="17" y="65"/>
                  </a:lnTo>
                  <a:lnTo>
                    <a:pt x="29" y="98"/>
                  </a:lnTo>
                  <a:lnTo>
                    <a:pt x="44" y="129"/>
                  </a:lnTo>
                  <a:lnTo>
                    <a:pt x="63" y="158"/>
                  </a:lnTo>
                  <a:lnTo>
                    <a:pt x="84" y="184"/>
                  </a:lnTo>
                  <a:lnTo>
                    <a:pt x="110" y="206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8" name="Freeform 417"/>
            <p:cNvSpPr>
              <a:spLocks/>
            </p:cNvSpPr>
            <p:nvPr/>
          </p:nvSpPr>
          <p:spPr bwMode="auto">
            <a:xfrm>
              <a:off x="2136" y="1226"/>
              <a:ext cx="24" cy="12"/>
            </a:xfrm>
            <a:custGeom>
              <a:avLst/>
              <a:gdLst>
                <a:gd name="T0" fmla="*/ 24 w 94"/>
                <a:gd name="T1" fmla="*/ 0 h 50"/>
                <a:gd name="T2" fmla="*/ 23 w 94"/>
                <a:gd name="T3" fmla="*/ 2 h 50"/>
                <a:gd name="T4" fmla="*/ 21 w 94"/>
                <a:gd name="T5" fmla="*/ 4 h 50"/>
                <a:gd name="T6" fmla="*/ 20 w 94"/>
                <a:gd name="T7" fmla="*/ 6 h 50"/>
                <a:gd name="T8" fmla="*/ 18 w 94"/>
                <a:gd name="T9" fmla="*/ 8 h 50"/>
                <a:gd name="T10" fmla="*/ 17 w 94"/>
                <a:gd name="T11" fmla="*/ 9 h 50"/>
                <a:gd name="T12" fmla="*/ 14 w 94"/>
                <a:gd name="T13" fmla="*/ 11 h 50"/>
                <a:gd name="T14" fmla="*/ 12 w 94"/>
                <a:gd name="T15" fmla="*/ 12 h 50"/>
                <a:gd name="T16" fmla="*/ 10 w 94"/>
                <a:gd name="T17" fmla="*/ 12 h 50"/>
                <a:gd name="T18" fmla="*/ 8 w 94"/>
                <a:gd name="T19" fmla="*/ 12 h 50"/>
                <a:gd name="T20" fmla="*/ 7 w 94"/>
                <a:gd name="T21" fmla="*/ 12 h 50"/>
                <a:gd name="T22" fmla="*/ 5 w 94"/>
                <a:gd name="T23" fmla="*/ 12 h 50"/>
                <a:gd name="T24" fmla="*/ 4 w 94"/>
                <a:gd name="T25" fmla="*/ 12 h 50"/>
                <a:gd name="T26" fmla="*/ 3 w 94"/>
                <a:gd name="T27" fmla="*/ 12 h 50"/>
                <a:gd name="T28" fmla="*/ 2 w 94"/>
                <a:gd name="T29" fmla="*/ 11 h 50"/>
                <a:gd name="T30" fmla="*/ 1 w 94"/>
                <a:gd name="T31" fmla="*/ 10 h 50"/>
                <a:gd name="T32" fmla="*/ 0 w 94"/>
                <a:gd name="T33" fmla="*/ 9 h 50"/>
                <a:gd name="T34" fmla="*/ 7 w 94"/>
                <a:gd name="T35" fmla="*/ 11 h 50"/>
                <a:gd name="T36" fmla="*/ 10 w 94"/>
                <a:gd name="T37" fmla="*/ 11 h 50"/>
                <a:gd name="T38" fmla="*/ 11 w 94"/>
                <a:gd name="T39" fmla="*/ 10 h 50"/>
                <a:gd name="T40" fmla="*/ 14 w 94"/>
                <a:gd name="T41" fmla="*/ 8 h 50"/>
                <a:gd name="T42" fmla="*/ 15 w 94"/>
                <a:gd name="T43" fmla="*/ 7 h 50"/>
                <a:gd name="T44" fmla="*/ 17 w 94"/>
                <a:gd name="T45" fmla="*/ 5 h 50"/>
                <a:gd name="T46" fmla="*/ 19 w 94"/>
                <a:gd name="T47" fmla="*/ 4 h 50"/>
                <a:gd name="T48" fmla="*/ 20 w 94"/>
                <a:gd name="T49" fmla="*/ 2 h 50"/>
                <a:gd name="T50" fmla="*/ 22 w 94"/>
                <a:gd name="T51" fmla="*/ 0 h 50"/>
                <a:gd name="T52" fmla="*/ 24 w 94"/>
                <a:gd name="T53" fmla="*/ 0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4"/>
                <a:gd name="T82" fmla="*/ 0 h 50"/>
                <a:gd name="T83" fmla="*/ 94 w 94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4" h="50">
                  <a:moveTo>
                    <a:pt x="94" y="1"/>
                  </a:moveTo>
                  <a:lnTo>
                    <a:pt x="90" y="9"/>
                  </a:lnTo>
                  <a:lnTo>
                    <a:pt x="84" y="18"/>
                  </a:lnTo>
                  <a:lnTo>
                    <a:pt x="78" y="25"/>
                  </a:lnTo>
                  <a:lnTo>
                    <a:pt x="71" y="33"/>
                  </a:lnTo>
                  <a:lnTo>
                    <a:pt x="65" y="39"/>
                  </a:lnTo>
                  <a:lnTo>
                    <a:pt x="56" y="45"/>
                  </a:lnTo>
                  <a:lnTo>
                    <a:pt x="47" y="48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1" y="50"/>
                  </a:lnTo>
                  <a:lnTo>
                    <a:pt x="16" y="49"/>
                  </a:lnTo>
                  <a:lnTo>
                    <a:pt x="11" y="48"/>
                  </a:lnTo>
                  <a:lnTo>
                    <a:pt x="6" y="45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8" y="46"/>
                  </a:lnTo>
                  <a:lnTo>
                    <a:pt x="38" y="44"/>
                  </a:lnTo>
                  <a:lnTo>
                    <a:pt x="45" y="40"/>
                  </a:lnTo>
                  <a:lnTo>
                    <a:pt x="54" y="35"/>
                  </a:lnTo>
                  <a:lnTo>
                    <a:pt x="60" y="30"/>
                  </a:lnTo>
                  <a:lnTo>
                    <a:pt x="67" y="22"/>
                  </a:lnTo>
                  <a:lnTo>
                    <a:pt x="73" y="16"/>
                  </a:lnTo>
                  <a:lnTo>
                    <a:pt x="80" y="8"/>
                  </a:lnTo>
                  <a:lnTo>
                    <a:pt x="85" y="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9" name="Freeform 418"/>
            <p:cNvSpPr>
              <a:spLocks/>
            </p:cNvSpPr>
            <p:nvPr/>
          </p:nvSpPr>
          <p:spPr bwMode="auto">
            <a:xfrm>
              <a:off x="2320" y="1226"/>
              <a:ext cx="4" cy="3"/>
            </a:xfrm>
            <a:custGeom>
              <a:avLst/>
              <a:gdLst>
                <a:gd name="T0" fmla="*/ 4 w 15"/>
                <a:gd name="T1" fmla="*/ 2 h 12"/>
                <a:gd name="T2" fmla="*/ 3 w 15"/>
                <a:gd name="T3" fmla="*/ 2 h 12"/>
                <a:gd name="T4" fmla="*/ 2 w 15"/>
                <a:gd name="T5" fmla="*/ 2 h 12"/>
                <a:gd name="T6" fmla="*/ 1 w 15"/>
                <a:gd name="T7" fmla="*/ 3 h 12"/>
                <a:gd name="T8" fmla="*/ 0 w 15"/>
                <a:gd name="T9" fmla="*/ 3 h 12"/>
                <a:gd name="T10" fmla="*/ 0 w 15"/>
                <a:gd name="T11" fmla="*/ 0 h 12"/>
                <a:gd name="T12" fmla="*/ 4 w 15"/>
                <a:gd name="T13" fmla="*/ 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2"/>
                <a:gd name="T23" fmla="*/ 15 w 1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2">
                  <a:moveTo>
                    <a:pt x="15" y="7"/>
                  </a:moveTo>
                  <a:lnTo>
                    <a:pt x="11" y="7"/>
                  </a:lnTo>
                  <a:lnTo>
                    <a:pt x="7" y="8"/>
                  </a:lnTo>
                  <a:lnTo>
                    <a:pt x="4" y="10"/>
                  </a:lnTo>
                  <a:lnTo>
                    <a:pt x="1" y="12"/>
                  </a:lnTo>
                  <a:lnTo>
                    <a:pt x="0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0" name="Freeform 419"/>
            <p:cNvSpPr>
              <a:spLocks/>
            </p:cNvSpPr>
            <p:nvPr/>
          </p:nvSpPr>
          <p:spPr bwMode="auto">
            <a:xfrm>
              <a:off x="2345" y="1226"/>
              <a:ext cx="49" cy="80"/>
            </a:xfrm>
            <a:custGeom>
              <a:avLst/>
              <a:gdLst>
                <a:gd name="T0" fmla="*/ 2 w 196"/>
                <a:gd name="T1" fmla="*/ 21 h 317"/>
                <a:gd name="T2" fmla="*/ 3 w 196"/>
                <a:gd name="T3" fmla="*/ 24 h 317"/>
                <a:gd name="T4" fmla="*/ 3 w 196"/>
                <a:gd name="T5" fmla="*/ 28 h 317"/>
                <a:gd name="T6" fmla="*/ 4 w 196"/>
                <a:gd name="T7" fmla="*/ 31 h 317"/>
                <a:gd name="T8" fmla="*/ 5 w 196"/>
                <a:gd name="T9" fmla="*/ 35 h 317"/>
                <a:gd name="T10" fmla="*/ 6 w 196"/>
                <a:gd name="T11" fmla="*/ 40 h 317"/>
                <a:gd name="T12" fmla="*/ 7 w 196"/>
                <a:gd name="T13" fmla="*/ 44 h 317"/>
                <a:gd name="T14" fmla="*/ 10 w 196"/>
                <a:gd name="T15" fmla="*/ 48 h 317"/>
                <a:gd name="T16" fmla="*/ 12 w 196"/>
                <a:gd name="T17" fmla="*/ 53 h 317"/>
                <a:gd name="T18" fmla="*/ 15 w 196"/>
                <a:gd name="T19" fmla="*/ 57 h 317"/>
                <a:gd name="T20" fmla="*/ 18 w 196"/>
                <a:gd name="T21" fmla="*/ 61 h 317"/>
                <a:gd name="T22" fmla="*/ 21 w 196"/>
                <a:gd name="T23" fmla="*/ 65 h 317"/>
                <a:gd name="T24" fmla="*/ 24 w 196"/>
                <a:gd name="T25" fmla="*/ 68 h 317"/>
                <a:gd name="T26" fmla="*/ 27 w 196"/>
                <a:gd name="T27" fmla="*/ 71 h 317"/>
                <a:gd name="T28" fmla="*/ 29 w 196"/>
                <a:gd name="T29" fmla="*/ 72 h 317"/>
                <a:gd name="T30" fmla="*/ 33 w 196"/>
                <a:gd name="T31" fmla="*/ 74 h 317"/>
                <a:gd name="T32" fmla="*/ 36 w 196"/>
                <a:gd name="T33" fmla="*/ 75 h 317"/>
                <a:gd name="T34" fmla="*/ 39 w 196"/>
                <a:gd name="T35" fmla="*/ 77 h 317"/>
                <a:gd name="T36" fmla="*/ 42 w 196"/>
                <a:gd name="T37" fmla="*/ 77 h 317"/>
                <a:gd name="T38" fmla="*/ 46 w 196"/>
                <a:gd name="T39" fmla="*/ 78 h 317"/>
                <a:gd name="T40" fmla="*/ 49 w 196"/>
                <a:gd name="T41" fmla="*/ 78 h 317"/>
                <a:gd name="T42" fmla="*/ 49 w 196"/>
                <a:gd name="T43" fmla="*/ 80 h 317"/>
                <a:gd name="T44" fmla="*/ 45 w 196"/>
                <a:gd name="T45" fmla="*/ 79 h 317"/>
                <a:gd name="T46" fmla="*/ 42 w 196"/>
                <a:gd name="T47" fmla="*/ 78 h 317"/>
                <a:gd name="T48" fmla="*/ 38 w 196"/>
                <a:gd name="T49" fmla="*/ 77 h 317"/>
                <a:gd name="T50" fmla="*/ 35 w 196"/>
                <a:gd name="T51" fmla="*/ 76 h 317"/>
                <a:gd name="T52" fmla="*/ 31 w 196"/>
                <a:gd name="T53" fmla="*/ 75 h 317"/>
                <a:gd name="T54" fmla="*/ 28 w 196"/>
                <a:gd name="T55" fmla="*/ 73 h 317"/>
                <a:gd name="T56" fmla="*/ 25 w 196"/>
                <a:gd name="T57" fmla="*/ 71 h 317"/>
                <a:gd name="T58" fmla="*/ 21 w 196"/>
                <a:gd name="T59" fmla="*/ 70 h 317"/>
                <a:gd name="T60" fmla="*/ 19 w 196"/>
                <a:gd name="T61" fmla="*/ 67 h 317"/>
                <a:gd name="T62" fmla="*/ 15 w 196"/>
                <a:gd name="T63" fmla="*/ 63 h 317"/>
                <a:gd name="T64" fmla="*/ 13 w 196"/>
                <a:gd name="T65" fmla="*/ 60 h 317"/>
                <a:gd name="T66" fmla="*/ 10 w 196"/>
                <a:gd name="T67" fmla="*/ 57 h 317"/>
                <a:gd name="T68" fmla="*/ 8 w 196"/>
                <a:gd name="T69" fmla="*/ 54 h 317"/>
                <a:gd name="T70" fmla="*/ 6 w 196"/>
                <a:gd name="T71" fmla="*/ 50 h 317"/>
                <a:gd name="T72" fmla="*/ 5 w 196"/>
                <a:gd name="T73" fmla="*/ 47 h 317"/>
                <a:gd name="T74" fmla="*/ 3 w 196"/>
                <a:gd name="T75" fmla="*/ 43 h 317"/>
                <a:gd name="T76" fmla="*/ 4 w 196"/>
                <a:gd name="T77" fmla="*/ 43 h 317"/>
                <a:gd name="T78" fmla="*/ 2 w 196"/>
                <a:gd name="T79" fmla="*/ 36 h 317"/>
                <a:gd name="T80" fmla="*/ 1 w 196"/>
                <a:gd name="T81" fmla="*/ 28 h 317"/>
                <a:gd name="T82" fmla="*/ 0 w 196"/>
                <a:gd name="T83" fmla="*/ 21 h 317"/>
                <a:gd name="T84" fmla="*/ 0 w 196"/>
                <a:gd name="T85" fmla="*/ 12 h 317"/>
                <a:gd name="T86" fmla="*/ 3 w 196"/>
                <a:gd name="T87" fmla="*/ 0 h 317"/>
                <a:gd name="T88" fmla="*/ 2 w 196"/>
                <a:gd name="T89" fmla="*/ 5 h 317"/>
                <a:gd name="T90" fmla="*/ 2 w 196"/>
                <a:gd name="T91" fmla="*/ 10 h 317"/>
                <a:gd name="T92" fmla="*/ 1 w 196"/>
                <a:gd name="T93" fmla="*/ 15 h 317"/>
                <a:gd name="T94" fmla="*/ 2 w 196"/>
                <a:gd name="T95" fmla="*/ 21 h 3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6"/>
                <a:gd name="T145" fmla="*/ 0 h 317"/>
                <a:gd name="T146" fmla="*/ 196 w 196"/>
                <a:gd name="T147" fmla="*/ 317 h 3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6" h="317">
                  <a:moveTo>
                    <a:pt x="6" y="83"/>
                  </a:moveTo>
                  <a:lnTo>
                    <a:pt x="10" y="97"/>
                  </a:lnTo>
                  <a:lnTo>
                    <a:pt x="12" y="110"/>
                  </a:lnTo>
                  <a:lnTo>
                    <a:pt x="15" y="124"/>
                  </a:lnTo>
                  <a:lnTo>
                    <a:pt x="19" y="138"/>
                  </a:lnTo>
                  <a:lnTo>
                    <a:pt x="23" y="157"/>
                  </a:lnTo>
                  <a:lnTo>
                    <a:pt x="29" y="175"/>
                  </a:lnTo>
                  <a:lnTo>
                    <a:pt x="38" y="192"/>
                  </a:lnTo>
                  <a:lnTo>
                    <a:pt x="48" y="210"/>
                  </a:lnTo>
                  <a:lnTo>
                    <a:pt x="59" y="227"/>
                  </a:lnTo>
                  <a:lnTo>
                    <a:pt x="70" y="242"/>
                  </a:lnTo>
                  <a:lnTo>
                    <a:pt x="83" y="257"/>
                  </a:lnTo>
                  <a:lnTo>
                    <a:pt x="96" y="271"/>
                  </a:lnTo>
                  <a:lnTo>
                    <a:pt x="107" y="280"/>
                  </a:lnTo>
                  <a:lnTo>
                    <a:pt x="118" y="286"/>
                  </a:lnTo>
                  <a:lnTo>
                    <a:pt x="130" y="294"/>
                  </a:lnTo>
                  <a:lnTo>
                    <a:pt x="143" y="299"/>
                  </a:lnTo>
                  <a:lnTo>
                    <a:pt x="156" y="304"/>
                  </a:lnTo>
                  <a:lnTo>
                    <a:pt x="169" y="307"/>
                  </a:lnTo>
                  <a:lnTo>
                    <a:pt x="182" y="309"/>
                  </a:lnTo>
                  <a:lnTo>
                    <a:pt x="196" y="310"/>
                  </a:lnTo>
                  <a:lnTo>
                    <a:pt x="196" y="317"/>
                  </a:lnTo>
                  <a:lnTo>
                    <a:pt x="181" y="315"/>
                  </a:lnTo>
                  <a:lnTo>
                    <a:pt x="166" y="311"/>
                  </a:lnTo>
                  <a:lnTo>
                    <a:pt x="152" y="307"/>
                  </a:lnTo>
                  <a:lnTo>
                    <a:pt x="138" y="302"/>
                  </a:lnTo>
                  <a:lnTo>
                    <a:pt x="125" y="296"/>
                  </a:lnTo>
                  <a:lnTo>
                    <a:pt x="111" y="290"/>
                  </a:lnTo>
                  <a:lnTo>
                    <a:pt x="98" y="283"/>
                  </a:lnTo>
                  <a:lnTo>
                    <a:pt x="85" y="276"/>
                  </a:lnTo>
                  <a:lnTo>
                    <a:pt x="74" y="264"/>
                  </a:lnTo>
                  <a:lnTo>
                    <a:pt x="62" y="251"/>
                  </a:lnTo>
                  <a:lnTo>
                    <a:pt x="51" y="239"/>
                  </a:lnTo>
                  <a:lnTo>
                    <a:pt x="41" y="226"/>
                  </a:lnTo>
                  <a:lnTo>
                    <a:pt x="33" y="213"/>
                  </a:lnTo>
                  <a:lnTo>
                    <a:pt x="24" y="200"/>
                  </a:lnTo>
                  <a:lnTo>
                    <a:pt x="19" y="185"/>
                  </a:lnTo>
                  <a:lnTo>
                    <a:pt x="14" y="170"/>
                  </a:lnTo>
                  <a:lnTo>
                    <a:pt x="15" y="170"/>
                  </a:lnTo>
                  <a:lnTo>
                    <a:pt x="7" y="141"/>
                  </a:lnTo>
                  <a:lnTo>
                    <a:pt x="3" y="112"/>
                  </a:lnTo>
                  <a:lnTo>
                    <a:pt x="1" y="82"/>
                  </a:lnTo>
                  <a:lnTo>
                    <a:pt x="0" y="49"/>
                  </a:lnTo>
                  <a:lnTo>
                    <a:pt x="12" y="0"/>
                  </a:lnTo>
                  <a:lnTo>
                    <a:pt x="9" y="20"/>
                  </a:lnTo>
                  <a:lnTo>
                    <a:pt x="6" y="41"/>
                  </a:lnTo>
                  <a:lnTo>
                    <a:pt x="4" y="61"/>
                  </a:lnTo>
                  <a:lnTo>
                    <a:pt x="6" y="83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1" name="Freeform 420"/>
            <p:cNvSpPr>
              <a:spLocks/>
            </p:cNvSpPr>
            <p:nvPr/>
          </p:nvSpPr>
          <p:spPr bwMode="auto">
            <a:xfrm>
              <a:off x="2362" y="1227"/>
              <a:ext cx="30" cy="53"/>
            </a:xfrm>
            <a:custGeom>
              <a:avLst/>
              <a:gdLst>
                <a:gd name="T0" fmla="*/ 17 w 119"/>
                <a:gd name="T1" fmla="*/ 45 h 212"/>
                <a:gd name="T2" fmla="*/ 18 w 119"/>
                <a:gd name="T3" fmla="*/ 47 h 212"/>
                <a:gd name="T4" fmla="*/ 20 w 119"/>
                <a:gd name="T5" fmla="*/ 48 h 212"/>
                <a:gd name="T6" fmla="*/ 21 w 119"/>
                <a:gd name="T7" fmla="*/ 49 h 212"/>
                <a:gd name="T8" fmla="*/ 23 w 119"/>
                <a:gd name="T9" fmla="*/ 49 h 212"/>
                <a:gd name="T10" fmla="*/ 25 w 119"/>
                <a:gd name="T11" fmla="*/ 50 h 212"/>
                <a:gd name="T12" fmla="*/ 27 w 119"/>
                <a:gd name="T13" fmla="*/ 51 h 212"/>
                <a:gd name="T14" fmla="*/ 28 w 119"/>
                <a:gd name="T15" fmla="*/ 51 h 212"/>
                <a:gd name="T16" fmla="*/ 30 w 119"/>
                <a:gd name="T17" fmla="*/ 52 h 212"/>
                <a:gd name="T18" fmla="*/ 30 w 119"/>
                <a:gd name="T19" fmla="*/ 53 h 212"/>
                <a:gd name="T20" fmla="*/ 28 w 119"/>
                <a:gd name="T21" fmla="*/ 53 h 212"/>
                <a:gd name="T22" fmla="*/ 25 w 119"/>
                <a:gd name="T23" fmla="*/ 52 h 212"/>
                <a:gd name="T24" fmla="*/ 23 w 119"/>
                <a:gd name="T25" fmla="*/ 51 h 212"/>
                <a:gd name="T26" fmla="*/ 21 w 119"/>
                <a:gd name="T27" fmla="*/ 50 h 212"/>
                <a:gd name="T28" fmla="*/ 19 w 119"/>
                <a:gd name="T29" fmla="*/ 49 h 212"/>
                <a:gd name="T30" fmla="*/ 17 w 119"/>
                <a:gd name="T31" fmla="*/ 48 h 212"/>
                <a:gd name="T32" fmla="*/ 15 w 119"/>
                <a:gd name="T33" fmla="*/ 47 h 212"/>
                <a:gd name="T34" fmla="*/ 13 w 119"/>
                <a:gd name="T35" fmla="*/ 46 h 212"/>
                <a:gd name="T36" fmla="*/ 11 w 119"/>
                <a:gd name="T37" fmla="*/ 43 h 212"/>
                <a:gd name="T38" fmla="*/ 8 w 119"/>
                <a:gd name="T39" fmla="*/ 40 h 212"/>
                <a:gd name="T40" fmla="*/ 7 w 119"/>
                <a:gd name="T41" fmla="*/ 36 h 212"/>
                <a:gd name="T42" fmla="*/ 5 w 119"/>
                <a:gd name="T43" fmla="*/ 32 h 212"/>
                <a:gd name="T44" fmla="*/ 3 w 119"/>
                <a:gd name="T45" fmla="*/ 28 h 212"/>
                <a:gd name="T46" fmla="*/ 2 w 119"/>
                <a:gd name="T47" fmla="*/ 25 h 212"/>
                <a:gd name="T48" fmla="*/ 1 w 119"/>
                <a:gd name="T49" fmla="*/ 21 h 212"/>
                <a:gd name="T50" fmla="*/ 0 w 119"/>
                <a:gd name="T51" fmla="*/ 17 h 212"/>
                <a:gd name="T52" fmla="*/ 1 w 119"/>
                <a:gd name="T53" fmla="*/ 14 h 212"/>
                <a:gd name="T54" fmla="*/ 1 w 119"/>
                <a:gd name="T55" fmla="*/ 12 h 212"/>
                <a:gd name="T56" fmla="*/ 1 w 119"/>
                <a:gd name="T57" fmla="*/ 10 h 212"/>
                <a:gd name="T58" fmla="*/ 1 w 119"/>
                <a:gd name="T59" fmla="*/ 7 h 212"/>
                <a:gd name="T60" fmla="*/ 2 w 119"/>
                <a:gd name="T61" fmla="*/ 5 h 212"/>
                <a:gd name="T62" fmla="*/ 2 w 119"/>
                <a:gd name="T63" fmla="*/ 3 h 212"/>
                <a:gd name="T64" fmla="*/ 3 w 119"/>
                <a:gd name="T65" fmla="*/ 2 h 212"/>
                <a:gd name="T66" fmla="*/ 4 w 119"/>
                <a:gd name="T67" fmla="*/ 0 h 212"/>
                <a:gd name="T68" fmla="*/ 3 w 119"/>
                <a:gd name="T69" fmla="*/ 6 h 212"/>
                <a:gd name="T70" fmla="*/ 2 w 119"/>
                <a:gd name="T71" fmla="*/ 12 h 212"/>
                <a:gd name="T72" fmla="*/ 3 w 119"/>
                <a:gd name="T73" fmla="*/ 18 h 212"/>
                <a:gd name="T74" fmla="*/ 5 w 119"/>
                <a:gd name="T75" fmla="*/ 24 h 212"/>
                <a:gd name="T76" fmla="*/ 7 w 119"/>
                <a:gd name="T77" fmla="*/ 30 h 212"/>
                <a:gd name="T78" fmla="*/ 10 w 119"/>
                <a:gd name="T79" fmla="*/ 35 h 212"/>
                <a:gd name="T80" fmla="*/ 13 w 119"/>
                <a:gd name="T81" fmla="*/ 40 h 212"/>
                <a:gd name="T82" fmla="*/ 17 w 119"/>
                <a:gd name="T83" fmla="*/ 45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"/>
                <a:gd name="T127" fmla="*/ 0 h 212"/>
                <a:gd name="T128" fmla="*/ 119 w 11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" h="212">
                  <a:moveTo>
                    <a:pt x="68" y="181"/>
                  </a:moveTo>
                  <a:lnTo>
                    <a:pt x="73" y="186"/>
                  </a:lnTo>
                  <a:lnTo>
                    <a:pt x="80" y="190"/>
                  </a:lnTo>
                  <a:lnTo>
                    <a:pt x="85" y="195"/>
                  </a:lnTo>
                  <a:lnTo>
                    <a:pt x="92" y="197"/>
                  </a:lnTo>
                  <a:lnTo>
                    <a:pt x="99" y="200"/>
                  </a:lnTo>
                  <a:lnTo>
                    <a:pt x="106" y="202"/>
                  </a:lnTo>
                  <a:lnTo>
                    <a:pt x="112" y="204"/>
                  </a:lnTo>
                  <a:lnTo>
                    <a:pt x="119" y="207"/>
                  </a:lnTo>
                  <a:lnTo>
                    <a:pt x="119" y="212"/>
                  </a:lnTo>
                  <a:lnTo>
                    <a:pt x="110" y="211"/>
                  </a:lnTo>
                  <a:lnTo>
                    <a:pt x="100" y="208"/>
                  </a:lnTo>
                  <a:lnTo>
                    <a:pt x="93" y="204"/>
                  </a:lnTo>
                  <a:lnTo>
                    <a:pt x="84" y="200"/>
                  </a:lnTo>
                  <a:lnTo>
                    <a:pt x="75" y="196"/>
                  </a:lnTo>
                  <a:lnTo>
                    <a:pt x="68" y="191"/>
                  </a:lnTo>
                  <a:lnTo>
                    <a:pt x="59" y="188"/>
                  </a:lnTo>
                  <a:lnTo>
                    <a:pt x="52" y="185"/>
                  </a:lnTo>
                  <a:lnTo>
                    <a:pt x="42" y="171"/>
                  </a:lnTo>
                  <a:lnTo>
                    <a:pt x="33" y="158"/>
                  </a:lnTo>
                  <a:lnTo>
                    <a:pt x="26" y="144"/>
                  </a:lnTo>
                  <a:lnTo>
                    <a:pt x="18" y="129"/>
                  </a:lnTo>
                  <a:lnTo>
                    <a:pt x="11" y="113"/>
                  </a:lnTo>
                  <a:lnTo>
                    <a:pt x="7" y="98"/>
                  </a:lnTo>
                  <a:lnTo>
                    <a:pt x="3" y="82"/>
                  </a:lnTo>
                  <a:lnTo>
                    <a:pt x="0" y="66"/>
                  </a:lnTo>
                  <a:lnTo>
                    <a:pt x="5" y="57"/>
                  </a:lnTo>
                  <a:lnTo>
                    <a:pt x="5" y="48"/>
                  </a:lnTo>
                  <a:lnTo>
                    <a:pt x="4" y="39"/>
                  </a:lnTo>
                  <a:lnTo>
                    <a:pt x="5" y="29"/>
                  </a:lnTo>
                  <a:lnTo>
                    <a:pt x="7" y="21"/>
                  </a:lnTo>
                  <a:lnTo>
                    <a:pt x="9" y="13"/>
                  </a:lnTo>
                  <a:lnTo>
                    <a:pt x="13" y="6"/>
                  </a:lnTo>
                  <a:lnTo>
                    <a:pt x="17" y="0"/>
                  </a:lnTo>
                  <a:lnTo>
                    <a:pt x="10" y="25"/>
                  </a:lnTo>
                  <a:lnTo>
                    <a:pt x="9" y="48"/>
                  </a:lnTo>
                  <a:lnTo>
                    <a:pt x="11" y="73"/>
                  </a:lnTo>
                  <a:lnTo>
                    <a:pt x="18" y="96"/>
                  </a:lnTo>
                  <a:lnTo>
                    <a:pt x="28" y="119"/>
                  </a:lnTo>
                  <a:lnTo>
                    <a:pt x="40" y="140"/>
                  </a:lnTo>
                  <a:lnTo>
                    <a:pt x="53" y="161"/>
                  </a:lnTo>
                  <a:lnTo>
                    <a:pt x="68" y="181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2" name="Freeform 421"/>
            <p:cNvSpPr>
              <a:spLocks/>
            </p:cNvSpPr>
            <p:nvPr/>
          </p:nvSpPr>
          <p:spPr bwMode="auto">
            <a:xfrm>
              <a:off x="2351" y="1228"/>
              <a:ext cx="41" cy="68"/>
            </a:xfrm>
            <a:custGeom>
              <a:avLst/>
              <a:gdLst>
                <a:gd name="T0" fmla="*/ 1 w 166"/>
                <a:gd name="T1" fmla="*/ 15 h 275"/>
                <a:gd name="T2" fmla="*/ 1 w 166"/>
                <a:gd name="T3" fmla="*/ 20 h 275"/>
                <a:gd name="T4" fmla="*/ 3 w 166"/>
                <a:gd name="T5" fmla="*/ 24 h 275"/>
                <a:gd name="T6" fmla="*/ 4 w 166"/>
                <a:gd name="T7" fmla="*/ 28 h 275"/>
                <a:gd name="T8" fmla="*/ 5 w 166"/>
                <a:gd name="T9" fmla="*/ 32 h 275"/>
                <a:gd name="T10" fmla="*/ 7 w 166"/>
                <a:gd name="T11" fmla="*/ 38 h 275"/>
                <a:gd name="T12" fmla="*/ 10 w 166"/>
                <a:gd name="T13" fmla="*/ 43 h 275"/>
                <a:gd name="T14" fmla="*/ 13 w 166"/>
                <a:gd name="T15" fmla="*/ 48 h 275"/>
                <a:gd name="T16" fmla="*/ 17 w 166"/>
                <a:gd name="T17" fmla="*/ 54 h 275"/>
                <a:gd name="T18" fmla="*/ 21 w 166"/>
                <a:gd name="T19" fmla="*/ 58 h 275"/>
                <a:gd name="T20" fmla="*/ 25 w 166"/>
                <a:gd name="T21" fmla="*/ 62 h 275"/>
                <a:gd name="T22" fmla="*/ 30 w 166"/>
                <a:gd name="T23" fmla="*/ 65 h 275"/>
                <a:gd name="T24" fmla="*/ 36 w 166"/>
                <a:gd name="T25" fmla="*/ 66 h 275"/>
                <a:gd name="T26" fmla="*/ 38 w 166"/>
                <a:gd name="T27" fmla="*/ 66 h 275"/>
                <a:gd name="T28" fmla="*/ 39 w 166"/>
                <a:gd name="T29" fmla="*/ 66 h 275"/>
                <a:gd name="T30" fmla="*/ 40 w 166"/>
                <a:gd name="T31" fmla="*/ 67 h 275"/>
                <a:gd name="T32" fmla="*/ 41 w 166"/>
                <a:gd name="T33" fmla="*/ 68 h 275"/>
                <a:gd name="T34" fmla="*/ 38 w 166"/>
                <a:gd name="T35" fmla="*/ 68 h 275"/>
                <a:gd name="T36" fmla="*/ 35 w 166"/>
                <a:gd name="T37" fmla="*/ 67 h 275"/>
                <a:gd name="T38" fmla="*/ 32 w 166"/>
                <a:gd name="T39" fmla="*/ 66 h 275"/>
                <a:gd name="T40" fmla="*/ 29 w 166"/>
                <a:gd name="T41" fmla="*/ 65 h 275"/>
                <a:gd name="T42" fmla="*/ 26 w 166"/>
                <a:gd name="T43" fmla="*/ 63 h 275"/>
                <a:gd name="T44" fmla="*/ 23 w 166"/>
                <a:gd name="T45" fmla="*/ 62 h 275"/>
                <a:gd name="T46" fmla="*/ 21 w 166"/>
                <a:gd name="T47" fmla="*/ 60 h 275"/>
                <a:gd name="T48" fmla="*/ 18 w 166"/>
                <a:gd name="T49" fmla="*/ 59 h 275"/>
                <a:gd name="T50" fmla="*/ 14 w 166"/>
                <a:gd name="T51" fmla="*/ 56 h 275"/>
                <a:gd name="T52" fmla="*/ 12 w 166"/>
                <a:gd name="T53" fmla="*/ 53 h 275"/>
                <a:gd name="T54" fmla="*/ 9 w 166"/>
                <a:gd name="T55" fmla="*/ 49 h 275"/>
                <a:gd name="T56" fmla="*/ 7 w 166"/>
                <a:gd name="T57" fmla="*/ 46 h 275"/>
                <a:gd name="T58" fmla="*/ 5 w 166"/>
                <a:gd name="T59" fmla="*/ 42 h 275"/>
                <a:gd name="T60" fmla="*/ 4 w 166"/>
                <a:gd name="T61" fmla="*/ 38 h 275"/>
                <a:gd name="T62" fmla="*/ 3 w 166"/>
                <a:gd name="T63" fmla="*/ 34 h 275"/>
                <a:gd name="T64" fmla="*/ 2 w 166"/>
                <a:gd name="T65" fmla="*/ 30 h 275"/>
                <a:gd name="T66" fmla="*/ 1 w 166"/>
                <a:gd name="T67" fmla="*/ 29 h 275"/>
                <a:gd name="T68" fmla="*/ 1 w 166"/>
                <a:gd name="T69" fmla="*/ 27 h 275"/>
                <a:gd name="T70" fmla="*/ 0 w 166"/>
                <a:gd name="T71" fmla="*/ 26 h 275"/>
                <a:gd name="T72" fmla="*/ 0 w 166"/>
                <a:gd name="T73" fmla="*/ 24 h 275"/>
                <a:gd name="T74" fmla="*/ 0 w 166"/>
                <a:gd name="T75" fmla="*/ 8 h 275"/>
                <a:gd name="T76" fmla="*/ 1 w 166"/>
                <a:gd name="T77" fmla="*/ 6 h 275"/>
                <a:gd name="T78" fmla="*/ 2 w 166"/>
                <a:gd name="T79" fmla="*/ 4 h 275"/>
                <a:gd name="T80" fmla="*/ 2 w 166"/>
                <a:gd name="T81" fmla="*/ 2 h 275"/>
                <a:gd name="T82" fmla="*/ 3 w 166"/>
                <a:gd name="T83" fmla="*/ 0 h 275"/>
                <a:gd name="T84" fmla="*/ 4 w 166"/>
                <a:gd name="T85" fmla="*/ 0 h 275"/>
                <a:gd name="T86" fmla="*/ 2 w 166"/>
                <a:gd name="T87" fmla="*/ 3 h 275"/>
                <a:gd name="T88" fmla="*/ 2 w 166"/>
                <a:gd name="T89" fmla="*/ 7 h 275"/>
                <a:gd name="T90" fmla="*/ 1 w 166"/>
                <a:gd name="T91" fmla="*/ 11 h 275"/>
                <a:gd name="T92" fmla="*/ 1 w 166"/>
                <a:gd name="T93" fmla="*/ 15 h 2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275"/>
                <a:gd name="T143" fmla="*/ 166 w 166"/>
                <a:gd name="T144" fmla="*/ 275 h 2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275">
                  <a:moveTo>
                    <a:pt x="4" y="62"/>
                  </a:moveTo>
                  <a:lnTo>
                    <a:pt x="5" y="81"/>
                  </a:lnTo>
                  <a:lnTo>
                    <a:pt x="11" y="97"/>
                  </a:lnTo>
                  <a:lnTo>
                    <a:pt x="18" y="114"/>
                  </a:lnTo>
                  <a:lnTo>
                    <a:pt x="22" y="131"/>
                  </a:lnTo>
                  <a:lnTo>
                    <a:pt x="29" y="153"/>
                  </a:lnTo>
                  <a:lnTo>
                    <a:pt x="39" y="175"/>
                  </a:lnTo>
                  <a:lnTo>
                    <a:pt x="52" y="196"/>
                  </a:lnTo>
                  <a:lnTo>
                    <a:pt x="67" y="217"/>
                  </a:lnTo>
                  <a:lnTo>
                    <a:pt x="84" y="234"/>
                  </a:lnTo>
                  <a:lnTo>
                    <a:pt x="103" y="249"/>
                  </a:lnTo>
                  <a:lnTo>
                    <a:pt x="123" y="261"/>
                  </a:lnTo>
                  <a:lnTo>
                    <a:pt x="146" y="268"/>
                  </a:lnTo>
                  <a:lnTo>
                    <a:pt x="152" y="268"/>
                  </a:lnTo>
                  <a:lnTo>
                    <a:pt x="157" y="268"/>
                  </a:lnTo>
                  <a:lnTo>
                    <a:pt x="161" y="271"/>
                  </a:lnTo>
                  <a:lnTo>
                    <a:pt x="166" y="275"/>
                  </a:lnTo>
                  <a:lnTo>
                    <a:pt x="153" y="274"/>
                  </a:lnTo>
                  <a:lnTo>
                    <a:pt x="141" y="271"/>
                  </a:lnTo>
                  <a:lnTo>
                    <a:pt x="129" y="266"/>
                  </a:lnTo>
                  <a:lnTo>
                    <a:pt x="118" y="261"/>
                  </a:lnTo>
                  <a:lnTo>
                    <a:pt x="106" y="254"/>
                  </a:lnTo>
                  <a:lnTo>
                    <a:pt x="95" y="249"/>
                  </a:lnTo>
                  <a:lnTo>
                    <a:pt x="83" y="244"/>
                  </a:lnTo>
                  <a:lnTo>
                    <a:pt x="71" y="240"/>
                  </a:lnTo>
                  <a:lnTo>
                    <a:pt x="58" y="226"/>
                  </a:lnTo>
                  <a:lnTo>
                    <a:pt x="48" y="213"/>
                  </a:lnTo>
                  <a:lnTo>
                    <a:pt x="38" y="199"/>
                  </a:lnTo>
                  <a:lnTo>
                    <a:pt x="29" y="185"/>
                  </a:lnTo>
                  <a:lnTo>
                    <a:pt x="22" y="170"/>
                  </a:lnTo>
                  <a:lnTo>
                    <a:pt x="16" y="155"/>
                  </a:lnTo>
                  <a:lnTo>
                    <a:pt x="11" y="139"/>
                  </a:lnTo>
                  <a:lnTo>
                    <a:pt x="7" y="120"/>
                  </a:lnTo>
                  <a:lnTo>
                    <a:pt x="5" y="116"/>
                  </a:lnTo>
                  <a:lnTo>
                    <a:pt x="3" y="110"/>
                  </a:lnTo>
                  <a:lnTo>
                    <a:pt x="2" y="104"/>
                  </a:lnTo>
                  <a:lnTo>
                    <a:pt x="0" y="97"/>
                  </a:lnTo>
                  <a:lnTo>
                    <a:pt x="0" y="32"/>
                  </a:lnTo>
                  <a:lnTo>
                    <a:pt x="5" y="26"/>
                  </a:lnTo>
                  <a:lnTo>
                    <a:pt x="7" y="17"/>
                  </a:lnTo>
                  <a:lnTo>
                    <a:pt x="9" y="9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0" y="14"/>
                  </a:lnTo>
                  <a:lnTo>
                    <a:pt x="7" y="29"/>
                  </a:lnTo>
                  <a:lnTo>
                    <a:pt x="5" y="4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3" name="Freeform 422"/>
            <p:cNvSpPr>
              <a:spLocks/>
            </p:cNvSpPr>
            <p:nvPr/>
          </p:nvSpPr>
          <p:spPr bwMode="auto">
            <a:xfrm>
              <a:off x="2370" y="1228"/>
              <a:ext cx="24" cy="43"/>
            </a:xfrm>
            <a:custGeom>
              <a:avLst/>
              <a:gdLst>
                <a:gd name="T0" fmla="*/ 2 w 93"/>
                <a:gd name="T1" fmla="*/ 0 h 171"/>
                <a:gd name="T2" fmla="*/ 2 w 93"/>
                <a:gd name="T3" fmla="*/ 4 h 171"/>
                <a:gd name="T4" fmla="*/ 1 w 93"/>
                <a:gd name="T5" fmla="*/ 8 h 171"/>
                <a:gd name="T6" fmla="*/ 1 w 93"/>
                <a:gd name="T7" fmla="*/ 12 h 171"/>
                <a:gd name="T8" fmla="*/ 2 w 93"/>
                <a:gd name="T9" fmla="*/ 16 h 171"/>
                <a:gd name="T10" fmla="*/ 3 w 93"/>
                <a:gd name="T11" fmla="*/ 18 h 171"/>
                <a:gd name="T12" fmla="*/ 3 w 93"/>
                <a:gd name="T13" fmla="*/ 20 h 171"/>
                <a:gd name="T14" fmla="*/ 3 w 93"/>
                <a:gd name="T15" fmla="*/ 22 h 171"/>
                <a:gd name="T16" fmla="*/ 4 w 93"/>
                <a:gd name="T17" fmla="*/ 24 h 171"/>
                <a:gd name="T18" fmla="*/ 6 w 93"/>
                <a:gd name="T19" fmla="*/ 26 h 171"/>
                <a:gd name="T20" fmla="*/ 7 w 93"/>
                <a:gd name="T21" fmla="*/ 29 h 171"/>
                <a:gd name="T22" fmla="*/ 9 w 93"/>
                <a:gd name="T23" fmla="*/ 31 h 171"/>
                <a:gd name="T24" fmla="*/ 10 w 93"/>
                <a:gd name="T25" fmla="*/ 34 h 171"/>
                <a:gd name="T26" fmla="*/ 12 w 93"/>
                <a:gd name="T27" fmla="*/ 36 h 171"/>
                <a:gd name="T28" fmla="*/ 14 w 93"/>
                <a:gd name="T29" fmla="*/ 38 h 171"/>
                <a:gd name="T30" fmla="*/ 17 w 93"/>
                <a:gd name="T31" fmla="*/ 39 h 171"/>
                <a:gd name="T32" fmla="*/ 19 w 93"/>
                <a:gd name="T33" fmla="*/ 40 h 171"/>
                <a:gd name="T34" fmla="*/ 24 w 93"/>
                <a:gd name="T35" fmla="*/ 43 h 171"/>
                <a:gd name="T36" fmla="*/ 22 w 93"/>
                <a:gd name="T37" fmla="*/ 43 h 171"/>
                <a:gd name="T38" fmla="*/ 20 w 93"/>
                <a:gd name="T39" fmla="*/ 42 h 171"/>
                <a:gd name="T40" fmla="*/ 19 w 93"/>
                <a:gd name="T41" fmla="*/ 42 h 171"/>
                <a:gd name="T42" fmla="*/ 17 w 93"/>
                <a:gd name="T43" fmla="*/ 41 h 171"/>
                <a:gd name="T44" fmla="*/ 16 w 93"/>
                <a:gd name="T45" fmla="*/ 40 h 171"/>
                <a:gd name="T46" fmla="*/ 14 w 93"/>
                <a:gd name="T47" fmla="*/ 39 h 171"/>
                <a:gd name="T48" fmla="*/ 13 w 93"/>
                <a:gd name="T49" fmla="*/ 38 h 171"/>
                <a:gd name="T50" fmla="*/ 11 w 93"/>
                <a:gd name="T51" fmla="*/ 37 h 171"/>
                <a:gd name="T52" fmla="*/ 8 w 93"/>
                <a:gd name="T53" fmla="*/ 36 h 171"/>
                <a:gd name="T54" fmla="*/ 6 w 93"/>
                <a:gd name="T55" fmla="*/ 35 h 171"/>
                <a:gd name="T56" fmla="*/ 5 w 93"/>
                <a:gd name="T57" fmla="*/ 32 h 171"/>
                <a:gd name="T58" fmla="*/ 3 w 93"/>
                <a:gd name="T59" fmla="*/ 30 h 171"/>
                <a:gd name="T60" fmla="*/ 1 w 93"/>
                <a:gd name="T61" fmla="*/ 24 h 171"/>
                <a:gd name="T62" fmla="*/ 0 w 93"/>
                <a:gd name="T63" fmla="*/ 17 h 171"/>
                <a:gd name="T64" fmla="*/ 0 w 93"/>
                <a:gd name="T65" fmla="*/ 10 h 171"/>
                <a:gd name="T66" fmla="*/ 1 w 93"/>
                <a:gd name="T67" fmla="*/ 3 h 171"/>
                <a:gd name="T68" fmla="*/ 1 w 93"/>
                <a:gd name="T69" fmla="*/ 2 h 171"/>
                <a:gd name="T70" fmla="*/ 1 w 93"/>
                <a:gd name="T71" fmla="*/ 1 h 171"/>
                <a:gd name="T72" fmla="*/ 1 w 93"/>
                <a:gd name="T73" fmla="*/ 1 h 171"/>
                <a:gd name="T74" fmla="*/ 2 w 93"/>
                <a:gd name="T75" fmla="*/ 0 h 1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171"/>
                <a:gd name="T116" fmla="*/ 93 w 93"/>
                <a:gd name="T117" fmla="*/ 171 h 1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171">
                  <a:moveTo>
                    <a:pt x="9" y="0"/>
                  </a:moveTo>
                  <a:lnTo>
                    <a:pt x="8" y="16"/>
                  </a:lnTo>
                  <a:lnTo>
                    <a:pt x="5" y="33"/>
                  </a:lnTo>
                  <a:lnTo>
                    <a:pt x="4" y="49"/>
                  </a:lnTo>
                  <a:lnTo>
                    <a:pt x="6" y="65"/>
                  </a:lnTo>
                  <a:lnTo>
                    <a:pt x="10" y="72"/>
                  </a:lnTo>
                  <a:lnTo>
                    <a:pt x="11" y="79"/>
                  </a:lnTo>
                  <a:lnTo>
                    <a:pt x="13" y="87"/>
                  </a:lnTo>
                  <a:lnTo>
                    <a:pt x="15" y="94"/>
                  </a:lnTo>
                  <a:lnTo>
                    <a:pt x="22" y="104"/>
                  </a:lnTo>
                  <a:lnTo>
                    <a:pt x="28" y="114"/>
                  </a:lnTo>
                  <a:lnTo>
                    <a:pt x="34" y="125"/>
                  </a:lnTo>
                  <a:lnTo>
                    <a:pt x="40" y="134"/>
                  </a:lnTo>
                  <a:lnTo>
                    <a:pt x="47" y="144"/>
                  </a:lnTo>
                  <a:lnTo>
                    <a:pt x="54" y="152"/>
                  </a:lnTo>
                  <a:lnTo>
                    <a:pt x="64" y="157"/>
                  </a:lnTo>
                  <a:lnTo>
                    <a:pt x="75" y="160"/>
                  </a:lnTo>
                  <a:lnTo>
                    <a:pt x="93" y="171"/>
                  </a:lnTo>
                  <a:lnTo>
                    <a:pt x="85" y="170"/>
                  </a:lnTo>
                  <a:lnTo>
                    <a:pt x="79" y="169"/>
                  </a:lnTo>
                  <a:lnTo>
                    <a:pt x="72" y="167"/>
                  </a:lnTo>
                  <a:lnTo>
                    <a:pt x="66" y="164"/>
                  </a:lnTo>
                  <a:lnTo>
                    <a:pt x="61" y="160"/>
                  </a:lnTo>
                  <a:lnTo>
                    <a:pt x="54" y="157"/>
                  </a:lnTo>
                  <a:lnTo>
                    <a:pt x="49" y="153"/>
                  </a:lnTo>
                  <a:lnTo>
                    <a:pt x="43" y="147"/>
                  </a:lnTo>
                  <a:lnTo>
                    <a:pt x="32" y="145"/>
                  </a:lnTo>
                  <a:lnTo>
                    <a:pt x="25" y="138"/>
                  </a:lnTo>
                  <a:lnTo>
                    <a:pt x="18" y="12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7"/>
                  </a:lnTo>
                  <a:lnTo>
                    <a:pt x="0" y="39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4" name="Freeform 423"/>
            <p:cNvSpPr>
              <a:spLocks/>
            </p:cNvSpPr>
            <p:nvPr/>
          </p:nvSpPr>
          <p:spPr bwMode="auto">
            <a:xfrm>
              <a:off x="2397" y="1229"/>
              <a:ext cx="7" cy="10"/>
            </a:xfrm>
            <a:custGeom>
              <a:avLst/>
              <a:gdLst>
                <a:gd name="T0" fmla="*/ 7 w 26"/>
                <a:gd name="T1" fmla="*/ 9 h 40"/>
                <a:gd name="T2" fmla="*/ 6 w 26"/>
                <a:gd name="T3" fmla="*/ 10 h 40"/>
                <a:gd name="T4" fmla="*/ 4 w 26"/>
                <a:gd name="T5" fmla="*/ 8 h 40"/>
                <a:gd name="T6" fmla="*/ 3 w 26"/>
                <a:gd name="T7" fmla="*/ 6 h 40"/>
                <a:gd name="T8" fmla="*/ 1 w 26"/>
                <a:gd name="T9" fmla="*/ 3 h 40"/>
                <a:gd name="T10" fmla="*/ 0 w 26"/>
                <a:gd name="T11" fmla="*/ 1 h 40"/>
                <a:gd name="T12" fmla="*/ 1 w 26"/>
                <a:gd name="T13" fmla="*/ 0 h 40"/>
                <a:gd name="T14" fmla="*/ 1 w 26"/>
                <a:gd name="T15" fmla="*/ 0 h 40"/>
                <a:gd name="T16" fmla="*/ 2 w 26"/>
                <a:gd name="T17" fmla="*/ 0 h 40"/>
                <a:gd name="T18" fmla="*/ 2 w 26"/>
                <a:gd name="T19" fmla="*/ 0 h 40"/>
                <a:gd name="T20" fmla="*/ 4 w 26"/>
                <a:gd name="T21" fmla="*/ 3 h 40"/>
                <a:gd name="T22" fmla="*/ 5 w 26"/>
                <a:gd name="T23" fmla="*/ 5 h 40"/>
                <a:gd name="T24" fmla="*/ 6 w 26"/>
                <a:gd name="T25" fmla="*/ 7 h 40"/>
                <a:gd name="T26" fmla="*/ 7 w 26"/>
                <a:gd name="T27" fmla="*/ 9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40"/>
                <a:gd name="T44" fmla="*/ 26 w 26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40">
                  <a:moveTo>
                    <a:pt x="26" y="36"/>
                  </a:moveTo>
                  <a:lnTo>
                    <a:pt x="23" y="40"/>
                  </a:lnTo>
                  <a:lnTo>
                    <a:pt x="16" y="33"/>
                  </a:lnTo>
                  <a:lnTo>
                    <a:pt x="10" y="23"/>
                  </a:lnTo>
                  <a:lnTo>
                    <a:pt x="5" y="13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4" y="10"/>
                  </a:lnTo>
                  <a:lnTo>
                    <a:pt x="19" y="19"/>
                  </a:lnTo>
                  <a:lnTo>
                    <a:pt x="23" y="27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5" name="Freeform 424"/>
            <p:cNvSpPr>
              <a:spLocks/>
            </p:cNvSpPr>
            <p:nvPr/>
          </p:nvSpPr>
          <p:spPr bwMode="auto">
            <a:xfrm>
              <a:off x="2358" y="1230"/>
              <a:ext cx="35" cy="59"/>
            </a:xfrm>
            <a:custGeom>
              <a:avLst/>
              <a:gdLst>
                <a:gd name="T0" fmla="*/ 2 w 141"/>
                <a:gd name="T1" fmla="*/ 0 h 234"/>
                <a:gd name="T2" fmla="*/ 1 w 141"/>
                <a:gd name="T3" fmla="*/ 4 h 234"/>
                <a:gd name="T4" fmla="*/ 1 w 141"/>
                <a:gd name="T5" fmla="*/ 7 h 234"/>
                <a:gd name="T6" fmla="*/ 1 w 141"/>
                <a:gd name="T7" fmla="*/ 11 h 234"/>
                <a:gd name="T8" fmla="*/ 1 w 141"/>
                <a:gd name="T9" fmla="*/ 14 h 234"/>
                <a:gd name="T10" fmla="*/ 3 w 141"/>
                <a:gd name="T11" fmla="*/ 16 h 234"/>
                <a:gd name="T12" fmla="*/ 3 w 141"/>
                <a:gd name="T13" fmla="*/ 19 h 234"/>
                <a:gd name="T14" fmla="*/ 3 w 141"/>
                <a:gd name="T15" fmla="*/ 23 h 234"/>
                <a:gd name="T16" fmla="*/ 4 w 141"/>
                <a:gd name="T17" fmla="*/ 26 h 234"/>
                <a:gd name="T18" fmla="*/ 7 w 141"/>
                <a:gd name="T19" fmla="*/ 31 h 234"/>
                <a:gd name="T20" fmla="*/ 9 w 141"/>
                <a:gd name="T21" fmla="*/ 37 h 234"/>
                <a:gd name="T22" fmla="*/ 12 w 141"/>
                <a:gd name="T23" fmla="*/ 41 h 234"/>
                <a:gd name="T24" fmla="*/ 15 w 141"/>
                <a:gd name="T25" fmla="*/ 46 h 234"/>
                <a:gd name="T26" fmla="*/ 19 w 141"/>
                <a:gd name="T27" fmla="*/ 50 h 234"/>
                <a:gd name="T28" fmla="*/ 23 w 141"/>
                <a:gd name="T29" fmla="*/ 54 h 234"/>
                <a:gd name="T30" fmla="*/ 29 w 141"/>
                <a:gd name="T31" fmla="*/ 56 h 234"/>
                <a:gd name="T32" fmla="*/ 34 w 141"/>
                <a:gd name="T33" fmla="*/ 57 h 234"/>
                <a:gd name="T34" fmla="*/ 35 w 141"/>
                <a:gd name="T35" fmla="*/ 58 h 234"/>
                <a:gd name="T36" fmla="*/ 34 w 141"/>
                <a:gd name="T37" fmla="*/ 59 h 234"/>
                <a:gd name="T38" fmla="*/ 30 w 141"/>
                <a:gd name="T39" fmla="*/ 57 h 234"/>
                <a:gd name="T40" fmla="*/ 26 w 141"/>
                <a:gd name="T41" fmla="*/ 56 h 234"/>
                <a:gd name="T42" fmla="*/ 22 w 141"/>
                <a:gd name="T43" fmla="*/ 54 h 234"/>
                <a:gd name="T44" fmla="*/ 18 w 141"/>
                <a:gd name="T45" fmla="*/ 52 h 234"/>
                <a:gd name="T46" fmla="*/ 14 w 141"/>
                <a:gd name="T47" fmla="*/ 50 h 234"/>
                <a:gd name="T48" fmla="*/ 11 w 141"/>
                <a:gd name="T49" fmla="*/ 47 h 234"/>
                <a:gd name="T50" fmla="*/ 8 w 141"/>
                <a:gd name="T51" fmla="*/ 44 h 234"/>
                <a:gd name="T52" fmla="*/ 6 w 141"/>
                <a:gd name="T53" fmla="*/ 39 h 234"/>
                <a:gd name="T54" fmla="*/ 2 w 141"/>
                <a:gd name="T55" fmla="*/ 30 h 234"/>
                <a:gd name="T56" fmla="*/ 0 w 141"/>
                <a:gd name="T57" fmla="*/ 20 h 234"/>
                <a:gd name="T58" fmla="*/ 0 w 141"/>
                <a:gd name="T59" fmla="*/ 10 h 234"/>
                <a:gd name="T60" fmla="*/ 1 w 141"/>
                <a:gd name="T61" fmla="*/ 0 h 234"/>
                <a:gd name="T62" fmla="*/ 2 w 141"/>
                <a:gd name="T63" fmla="*/ 0 h 2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234"/>
                <a:gd name="T98" fmla="*/ 141 w 141"/>
                <a:gd name="T99" fmla="*/ 234 h 2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234">
                  <a:moveTo>
                    <a:pt x="9" y="0"/>
                  </a:moveTo>
                  <a:lnTo>
                    <a:pt x="6" y="14"/>
                  </a:lnTo>
                  <a:lnTo>
                    <a:pt x="5" y="28"/>
                  </a:lnTo>
                  <a:lnTo>
                    <a:pt x="3" y="42"/>
                  </a:lnTo>
                  <a:lnTo>
                    <a:pt x="5" y="56"/>
                  </a:lnTo>
                  <a:lnTo>
                    <a:pt x="13" y="63"/>
                  </a:lnTo>
                  <a:lnTo>
                    <a:pt x="14" y="76"/>
                  </a:lnTo>
                  <a:lnTo>
                    <a:pt x="14" y="90"/>
                  </a:lnTo>
                  <a:lnTo>
                    <a:pt x="17" y="105"/>
                  </a:lnTo>
                  <a:lnTo>
                    <a:pt x="27" y="124"/>
                  </a:lnTo>
                  <a:lnTo>
                    <a:pt x="37" y="145"/>
                  </a:lnTo>
                  <a:lnTo>
                    <a:pt x="49" y="164"/>
                  </a:lnTo>
                  <a:lnTo>
                    <a:pt x="62" y="184"/>
                  </a:lnTo>
                  <a:lnTo>
                    <a:pt x="77" y="200"/>
                  </a:lnTo>
                  <a:lnTo>
                    <a:pt x="94" y="213"/>
                  </a:lnTo>
                  <a:lnTo>
                    <a:pt x="115" y="223"/>
                  </a:lnTo>
                  <a:lnTo>
                    <a:pt x="138" y="227"/>
                  </a:lnTo>
                  <a:lnTo>
                    <a:pt x="141" y="230"/>
                  </a:lnTo>
                  <a:lnTo>
                    <a:pt x="138" y="234"/>
                  </a:lnTo>
                  <a:lnTo>
                    <a:pt x="120" y="228"/>
                  </a:lnTo>
                  <a:lnTo>
                    <a:pt x="104" y="222"/>
                  </a:lnTo>
                  <a:lnTo>
                    <a:pt x="88" y="215"/>
                  </a:lnTo>
                  <a:lnTo>
                    <a:pt x="72" y="208"/>
                  </a:lnTo>
                  <a:lnTo>
                    <a:pt x="58" y="199"/>
                  </a:lnTo>
                  <a:lnTo>
                    <a:pt x="45" y="187"/>
                  </a:lnTo>
                  <a:lnTo>
                    <a:pt x="33" y="173"/>
                  </a:lnTo>
                  <a:lnTo>
                    <a:pt x="24" y="156"/>
                  </a:lnTo>
                  <a:lnTo>
                    <a:pt x="7" y="120"/>
                  </a:lnTo>
                  <a:lnTo>
                    <a:pt x="0" y="81"/>
                  </a:lnTo>
                  <a:lnTo>
                    <a:pt x="0" y="41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6" name="Freeform 425"/>
            <p:cNvSpPr>
              <a:spLocks/>
            </p:cNvSpPr>
            <p:nvPr/>
          </p:nvSpPr>
          <p:spPr bwMode="auto">
            <a:xfrm>
              <a:off x="2318" y="1235"/>
              <a:ext cx="4" cy="3"/>
            </a:xfrm>
            <a:custGeom>
              <a:avLst/>
              <a:gdLst>
                <a:gd name="T0" fmla="*/ 4 w 16"/>
                <a:gd name="T1" fmla="*/ 2 h 13"/>
                <a:gd name="T2" fmla="*/ 3 w 16"/>
                <a:gd name="T3" fmla="*/ 2 h 13"/>
                <a:gd name="T4" fmla="*/ 2 w 16"/>
                <a:gd name="T5" fmla="*/ 2 h 13"/>
                <a:gd name="T6" fmla="*/ 1 w 16"/>
                <a:gd name="T7" fmla="*/ 2 h 13"/>
                <a:gd name="T8" fmla="*/ 0 w 16"/>
                <a:gd name="T9" fmla="*/ 3 h 13"/>
                <a:gd name="T10" fmla="*/ 0 w 16"/>
                <a:gd name="T11" fmla="*/ 2 h 13"/>
                <a:gd name="T12" fmla="*/ 1 w 16"/>
                <a:gd name="T13" fmla="*/ 1 h 13"/>
                <a:gd name="T14" fmla="*/ 2 w 16"/>
                <a:gd name="T15" fmla="*/ 1 h 13"/>
                <a:gd name="T16" fmla="*/ 2 w 16"/>
                <a:gd name="T17" fmla="*/ 0 h 13"/>
                <a:gd name="T18" fmla="*/ 4 w 16"/>
                <a:gd name="T19" fmla="*/ 0 h 13"/>
                <a:gd name="T20" fmla="*/ 4 w 16"/>
                <a:gd name="T21" fmla="*/ 2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3"/>
                <a:gd name="T35" fmla="*/ 16 w 16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3">
                  <a:moveTo>
                    <a:pt x="16" y="8"/>
                  </a:moveTo>
                  <a:lnTo>
                    <a:pt x="12" y="8"/>
                  </a:lnTo>
                  <a:lnTo>
                    <a:pt x="8" y="9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7" name="Freeform 426"/>
            <p:cNvSpPr>
              <a:spLocks/>
            </p:cNvSpPr>
            <p:nvPr/>
          </p:nvSpPr>
          <p:spPr bwMode="auto">
            <a:xfrm>
              <a:off x="2378" y="1239"/>
              <a:ext cx="17" cy="23"/>
            </a:xfrm>
            <a:custGeom>
              <a:avLst/>
              <a:gdLst>
                <a:gd name="T0" fmla="*/ 15 w 66"/>
                <a:gd name="T1" fmla="*/ 22 h 91"/>
                <a:gd name="T2" fmla="*/ 17 w 66"/>
                <a:gd name="T3" fmla="*/ 22 h 91"/>
                <a:gd name="T4" fmla="*/ 16 w 66"/>
                <a:gd name="T5" fmla="*/ 23 h 91"/>
                <a:gd name="T6" fmla="*/ 14 w 66"/>
                <a:gd name="T7" fmla="*/ 22 h 91"/>
                <a:gd name="T8" fmla="*/ 12 w 66"/>
                <a:gd name="T9" fmla="*/ 22 h 91"/>
                <a:gd name="T10" fmla="*/ 10 w 66"/>
                <a:gd name="T11" fmla="*/ 21 h 91"/>
                <a:gd name="T12" fmla="*/ 9 w 66"/>
                <a:gd name="T13" fmla="*/ 20 h 91"/>
                <a:gd name="T14" fmla="*/ 8 w 66"/>
                <a:gd name="T15" fmla="*/ 19 h 91"/>
                <a:gd name="T16" fmla="*/ 7 w 66"/>
                <a:gd name="T17" fmla="*/ 19 h 91"/>
                <a:gd name="T18" fmla="*/ 6 w 66"/>
                <a:gd name="T19" fmla="*/ 19 h 91"/>
                <a:gd name="T20" fmla="*/ 2 w 66"/>
                <a:gd name="T21" fmla="*/ 15 h 91"/>
                <a:gd name="T22" fmla="*/ 1 w 66"/>
                <a:gd name="T23" fmla="*/ 11 h 91"/>
                <a:gd name="T24" fmla="*/ 0 w 66"/>
                <a:gd name="T25" fmla="*/ 6 h 91"/>
                <a:gd name="T26" fmla="*/ 0 w 66"/>
                <a:gd name="T27" fmla="*/ 1 h 91"/>
                <a:gd name="T28" fmla="*/ 1 w 66"/>
                <a:gd name="T29" fmla="*/ 0 h 91"/>
                <a:gd name="T30" fmla="*/ 2 w 66"/>
                <a:gd name="T31" fmla="*/ 3 h 91"/>
                <a:gd name="T32" fmla="*/ 2 w 66"/>
                <a:gd name="T33" fmla="*/ 6 h 91"/>
                <a:gd name="T34" fmla="*/ 3 w 66"/>
                <a:gd name="T35" fmla="*/ 9 h 91"/>
                <a:gd name="T36" fmla="*/ 5 w 66"/>
                <a:gd name="T37" fmla="*/ 12 h 91"/>
                <a:gd name="T38" fmla="*/ 7 w 66"/>
                <a:gd name="T39" fmla="*/ 15 h 91"/>
                <a:gd name="T40" fmla="*/ 9 w 66"/>
                <a:gd name="T41" fmla="*/ 18 h 91"/>
                <a:gd name="T42" fmla="*/ 12 w 66"/>
                <a:gd name="T43" fmla="*/ 20 h 91"/>
                <a:gd name="T44" fmla="*/ 15 w 66"/>
                <a:gd name="T45" fmla="*/ 22 h 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91"/>
                <a:gd name="T71" fmla="*/ 66 w 66"/>
                <a:gd name="T72" fmla="*/ 91 h 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91">
                  <a:moveTo>
                    <a:pt x="57" y="86"/>
                  </a:moveTo>
                  <a:lnTo>
                    <a:pt x="66" y="89"/>
                  </a:lnTo>
                  <a:lnTo>
                    <a:pt x="61" y="91"/>
                  </a:lnTo>
                  <a:lnTo>
                    <a:pt x="53" y="89"/>
                  </a:lnTo>
                  <a:lnTo>
                    <a:pt x="46" y="86"/>
                  </a:lnTo>
                  <a:lnTo>
                    <a:pt x="39" y="83"/>
                  </a:lnTo>
                  <a:lnTo>
                    <a:pt x="36" y="80"/>
                  </a:lnTo>
                  <a:lnTo>
                    <a:pt x="32" y="77"/>
                  </a:lnTo>
                  <a:lnTo>
                    <a:pt x="27" y="75"/>
                  </a:lnTo>
                  <a:lnTo>
                    <a:pt x="22" y="76"/>
                  </a:lnTo>
                  <a:lnTo>
                    <a:pt x="8" y="60"/>
                  </a:lnTo>
                  <a:lnTo>
                    <a:pt x="3" y="43"/>
                  </a:lnTo>
                  <a:lnTo>
                    <a:pt x="1" y="24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12"/>
                  </a:lnTo>
                  <a:lnTo>
                    <a:pt x="9" y="25"/>
                  </a:lnTo>
                  <a:lnTo>
                    <a:pt x="13" y="37"/>
                  </a:lnTo>
                  <a:lnTo>
                    <a:pt x="19" y="49"/>
                  </a:lnTo>
                  <a:lnTo>
                    <a:pt x="26" y="61"/>
                  </a:lnTo>
                  <a:lnTo>
                    <a:pt x="35" y="71"/>
                  </a:lnTo>
                  <a:lnTo>
                    <a:pt x="45" y="79"/>
                  </a:lnTo>
                  <a:lnTo>
                    <a:pt x="57" y="86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8" name="Freeform 427"/>
            <p:cNvSpPr>
              <a:spLocks/>
            </p:cNvSpPr>
            <p:nvPr/>
          </p:nvSpPr>
          <p:spPr bwMode="auto">
            <a:xfrm>
              <a:off x="2318" y="1245"/>
              <a:ext cx="4" cy="1"/>
            </a:xfrm>
            <a:custGeom>
              <a:avLst/>
              <a:gdLst>
                <a:gd name="T0" fmla="*/ 4 w 15"/>
                <a:gd name="T1" fmla="*/ 0 h 7"/>
                <a:gd name="T2" fmla="*/ 3 w 15"/>
                <a:gd name="T3" fmla="*/ 1 h 7"/>
                <a:gd name="T4" fmla="*/ 2 w 15"/>
                <a:gd name="T5" fmla="*/ 1 h 7"/>
                <a:gd name="T6" fmla="*/ 1 w 15"/>
                <a:gd name="T7" fmla="*/ 1 h 7"/>
                <a:gd name="T8" fmla="*/ 0 w 15"/>
                <a:gd name="T9" fmla="*/ 1 h 7"/>
                <a:gd name="T10" fmla="*/ 0 w 15"/>
                <a:gd name="T11" fmla="*/ 0 h 7"/>
                <a:gd name="T12" fmla="*/ 4 w 15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7"/>
                <a:gd name="T23" fmla="*/ 15 w 1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7">
                  <a:moveTo>
                    <a:pt x="15" y="2"/>
                  </a:moveTo>
                  <a:lnTo>
                    <a:pt x="13" y="7"/>
                  </a:lnTo>
                  <a:lnTo>
                    <a:pt x="9" y="7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9" name="Freeform 428"/>
            <p:cNvSpPr>
              <a:spLocks/>
            </p:cNvSpPr>
            <p:nvPr/>
          </p:nvSpPr>
          <p:spPr bwMode="auto">
            <a:xfrm>
              <a:off x="2213" y="1247"/>
              <a:ext cx="25" cy="29"/>
            </a:xfrm>
            <a:custGeom>
              <a:avLst/>
              <a:gdLst>
                <a:gd name="T0" fmla="*/ 25 w 101"/>
                <a:gd name="T1" fmla="*/ 16 h 117"/>
                <a:gd name="T2" fmla="*/ 22 w 101"/>
                <a:gd name="T3" fmla="*/ 17 h 117"/>
                <a:gd name="T4" fmla="*/ 19 w 101"/>
                <a:gd name="T5" fmla="*/ 16 h 117"/>
                <a:gd name="T6" fmla="*/ 15 w 101"/>
                <a:gd name="T7" fmla="*/ 15 h 117"/>
                <a:gd name="T8" fmla="*/ 12 w 101"/>
                <a:gd name="T9" fmla="*/ 16 h 117"/>
                <a:gd name="T10" fmla="*/ 10 w 101"/>
                <a:gd name="T11" fmla="*/ 18 h 117"/>
                <a:gd name="T12" fmla="*/ 12 w 101"/>
                <a:gd name="T13" fmla="*/ 20 h 117"/>
                <a:gd name="T14" fmla="*/ 15 w 101"/>
                <a:gd name="T15" fmla="*/ 20 h 117"/>
                <a:gd name="T16" fmla="*/ 18 w 101"/>
                <a:gd name="T17" fmla="*/ 21 h 117"/>
                <a:gd name="T18" fmla="*/ 21 w 101"/>
                <a:gd name="T19" fmla="*/ 21 h 117"/>
                <a:gd name="T20" fmla="*/ 23 w 101"/>
                <a:gd name="T21" fmla="*/ 23 h 117"/>
                <a:gd name="T22" fmla="*/ 19 w 101"/>
                <a:gd name="T23" fmla="*/ 22 h 117"/>
                <a:gd name="T24" fmla="*/ 14 w 101"/>
                <a:gd name="T25" fmla="*/ 22 h 117"/>
                <a:gd name="T26" fmla="*/ 10 w 101"/>
                <a:gd name="T27" fmla="*/ 22 h 117"/>
                <a:gd name="T28" fmla="*/ 6 w 101"/>
                <a:gd name="T29" fmla="*/ 22 h 117"/>
                <a:gd name="T30" fmla="*/ 5 w 101"/>
                <a:gd name="T31" fmla="*/ 23 h 117"/>
                <a:gd name="T32" fmla="*/ 6 w 101"/>
                <a:gd name="T33" fmla="*/ 25 h 117"/>
                <a:gd name="T34" fmla="*/ 10 w 101"/>
                <a:gd name="T35" fmla="*/ 26 h 117"/>
                <a:gd name="T36" fmla="*/ 14 w 101"/>
                <a:gd name="T37" fmla="*/ 27 h 117"/>
                <a:gd name="T38" fmla="*/ 18 w 101"/>
                <a:gd name="T39" fmla="*/ 27 h 117"/>
                <a:gd name="T40" fmla="*/ 23 w 101"/>
                <a:gd name="T41" fmla="*/ 28 h 117"/>
                <a:gd name="T42" fmla="*/ 20 w 101"/>
                <a:gd name="T43" fmla="*/ 29 h 117"/>
                <a:gd name="T44" fmla="*/ 15 w 101"/>
                <a:gd name="T45" fmla="*/ 28 h 117"/>
                <a:gd name="T46" fmla="*/ 9 w 101"/>
                <a:gd name="T47" fmla="*/ 29 h 117"/>
                <a:gd name="T48" fmla="*/ 3 w 101"/>
                <a:gd name="T49" fmla="*/ 29 h 117"/>
                <a:gd name="T50" fmla="*/ 2 w 101"/>
                <a:gd name="T51" fmla="*/ 25 h 117"/>
                <a:gd name="T52" fmla="*/ 5 w 101"/>
                <a:gd name="T53" fmla="*/ 18 h 117"/>
                <a:gd name="T54" fmla="*/ 9 w 101"/>
                <a:gd name="T55" fmla="*/ 11 h 117"/>
                <a:gd name="T56" fmla="*/ 12 w 101"/>
                <a:gd name="T57" fmla="*/ 4 h 117"/>
                <a:gd name="T58" fmla="*/ 14 w 101"/>
                <a:gd name="T59" fmla="*/ 2 h 117"/>
                <a:gd name="T60" fmla="*/ 16 w 101"/>
                <a:gd name="T61" fmla="*/ 6 h 117"/>
                <a:gd name="T62" fmla="*/ 20 w 101"/>
                <a:gd name="T63" fmla="*/ 10 h 117"/>
                <a:gd name="T64" fmla="*/ 23 w 101"/>
                <a:gd name="T65" fmla="*/ 13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117"/>
                <a:gd name="T101" fmla="*/ 101 w 101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117">
                  <a:moveTo>
                    <a:pt x="101" y="58"/>
                  </a:moveTo>
                  <a:lnTo>
                    <a:pt x="99" y="65"/>
                  </a:lnTo>
                  <a:lnTo>
                    <a:pt x="94" y="68"/>
                  </a:lnTo>
                  <a:lnTo>
                    <a:pt x="89" y="68"/>
                  </a:lnTo>
                  <a:lnTo>
                    <a:pt x="82" y="67"/>
                  </a:lnTo>
                  <a:lnTo>
                    <a:pt x="76" y="64"/>
                  </a:lnTo>
                  <a:lnTo>
                    <a:pt x="68" y="62"/>
                  </a:lnTo>
                  <a:lnTo>
                    <a:pt x="61" y="60"/>
                  </a:lnTo>
                  <a:lnTo>
                    <a:pt x="54" y="60"/>
                  </a:lnTo>
                  <a:lnTo>
                    <a:pt x="48" y="63"/>
                  </a:lnTo>
                  <a:lnTo>
                    <a:pt x="42" y="66"/>
                  </a:lnTo>
                  <a:lnTo>
                    <a:pt x="39" y="72"/>
                  </a:lnTo>
                  <a:lnTo>
                    <a:pt x="41" y="79"/>
                  </a:lnTo>
                  <a:lnTo>
                    <a:pt x="47" y="81"/>
                  </a:lnTo>
                  <a:lnTo>
                    <a:pt x="53" y="82"/>
                  </a:lnTo>
                  <a:lnTo>
                    <a:pt x="60" y="82"/>
                  </a:lnTo>
                  <a:lnTo>
                    <a:pt x="66" y="82"/>
                  </a:lnTo>
                  <a:lnTo>
                    <a:pt x="73" y="83"/>
                  </a:lnTo>
                  <a:lnTo>
                    <a:pt x="79" y="83"/>
                  </a:lnTo>
                  <a:lnTo>
                    <a:pt x="86" y="84"/>
                  </a:lnTo>
                  <a:lnTo>
                    <a:pt x="91" y="86"/>
                  </a:lnTo>
                  <a:lnTo>
                    <a:pt x="91" y="91"/>
                  </a:lnTo>
                  <a:lnTo>
                    <a:pt x="83" y="91"/>
                  </a:lnTo>
                  <a:lnTo>
                    <a:pt x="75" y="90"/>
                  </a:lnTo>
                  <a:lnTo>
                    <a:pt x="66" y="90"/>
                  </a:lnTo>
                  <a:lnTo>
                    <a:pt x="57" y="89"/>
                  </a:lnTo>
                  <a:lnTo>
                    <a:pt x="48" y="89"/>
                  </a:lnTo>
                  <a:lnTo>
                    <a:pt x="39" y="88"/>
                  </a:lnTo>
                  <a:lnTo>
                    <a:pt x="30" y="88"/>
                  </a:lnTo>
                  <a:lnTo>
                    <a:pt x="23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3" y="101"/>
                  </a:lnTo>
                  <a:lnTo>
                    <a:pt x="31" y="104"/>
                  </a:lnTo>
                  <a:lnTo>
                    <a:pt x="39" y="105"/>
                  </a:lnTo>
                  <a:lnTo>
                    <a:pt x="48" y="106"/>
                  </a:lnTo>
                  <a:lnTo>
                    <a:pt x="56" y="107"/>
                  </a:lnTo>
                  <a:lnTo>
                    <a:pt x="65" y="108"/>
                  </a:lnTo>
                  <a:lnTo>
                    <a:pt x="74" y="108"/>
                  </a:lnTo>
                  <a:lnTo>
                    <a:pt x="82" y="109"/>
                  </a:lnTo>
                  <a:lnTo>
                    <a:pt x="91" y="111"/>
                  </a:lnTo>
                  <a:lnTo>
                    <a:pt x="94" y="117"/>
                  </a:lnTo>
                  <a:lnTo>
                    <a:pt x="82" y="115"/>
                  </a:lnTo>
                  <a:lnTo>
                    <a:pt x="70" y="114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36" y="115"/>
                  </a:lnTo>
                  <a:lnTo>
                    <a:pt x="24" y="115"/>
                  </a:lnTo>
                  <a:lnTo>
                    <a:pt x="12" y="115"/>
                  </a:lnTo>
                  <a:lnTo>
                    <a:pt x="0" y="114"/>
                  </a:lnTo>
                  <a:lnTo>
                    <a:pt x="8" y="101"/>
                  </a:lnTo>
                  <a:lnTo>
                    <a:pt x="15" y="88"/>
                  </a:lnTo>
                  <a:lnTo>
                    <a:pt x="22" y="73"/>
                  </a:lnTo>
                  <a:lnTo>
                    <a:pt x="29" y="59"/>
                  </a:lnTo>
                  <a:lnTo>
                    <a:pt x="36" y="44"/>
                  </a:lnTo>
                  <a:lnTo>
                    <a:pt x="42" y="30"/>
                  </a:lnTo>
                  <a:lnTo>
                    <a:pt x="48" y="15"/>
                  </a:lnTo>
                  <a:lnTo>
                    <a:pt x="52" y="0"/>
                  </a:lnTo>
                  <a:lnTo>
                    <a:pt x="55" y="9"/>
                  </a:lnTo>
                  <a:lnTo>
                    <a:pt x="61" y="17"/>
                  </a:lnTo>
                  <a:lnTo>
                    <a:pt x="66" y="25"/>
                  </a:lnTo>
                  <a:lnTo>
                    <a:pt x="72" y="33"/>
                  </a:lnTo>
                  <a:lnTo>
                    <a:pt x="79" y="41"/>
                  </a:lnTo>
                  <a:lnTo>
                    <a:pt x="86" y="47"/>
                  </a:lnTo>
                  <a:lnTo>
                    <a:pt x="93" y="53"/>
                  </a:lnTo>
                  <a:lnTo>
                    <a:pt x="101" y="5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0" name="Freeform 429"/>
            <p:cNvSpPr>
              <a:spLocks/>
            </p:cNvSpPr>
            <p:nvPr/>
          </p:nvSpPr>
          <p:spPr bwMode="auto">
            <a:xfrm>
              <a:off x="2224" y="1257"/>
              <a:ext cx="8" cy="3"/>
            </a:xfrm>
            <a:custGeom>
              <a:avLst/>
              <a:gdLst>
                <a:gd name="T0" fmla="*/ 8 w 31"/>
                <a:gd name="T1" fmla="*/ 2 h 14"/>
                <a:gd name="T2" fmla="*/ 7 w 31"/>
                <a:gd name="T3" fmla="*/ 3 h 14"/>
                <a:gd name="T4" fmla="*/ 5 w 31"/>
                <a:gd name="T5" fmla="*/ 3 h 14"/>
                <a:gd name="T6" fmla="*/ 2 w 31"/>
                <a:gd name="T7" fmla="*/ 3 h 14"/>
                <a:gd name="T8" fmla="*/ 0 w 31"/>
                <a:gd name="T9" fmla="*/ 3 h 14"/>
                <a:gd name="T10" fmla="*/ 1 w 31"/>
                <a:gd name="T11" fmla="*/ 0 h 14"/>
                <a:gd name="T12" fmla="*/ 3 w 31"/>
                <a:gd name="T13" fmla="*/ 0 h 14"/>
                <a:gd name="T14" fmla="*/ 5 w 31"/>
                <a:gd name="T15" fmla="*/ 0 h 14"/>
                <a:gd name="T16" fmla="*/ 7 w 31"/>
                <a:gd name="T17" fmla="*/ 1 h 14"/>
                <a:gd name="T18" fmla="*/ 8 w 31"/>
                <a:gd name="T19" fmla="*/ 2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14"/>
                <a:gd name="T32" fmla="*/ 31 w 3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14">
                  <a:moveTo>
                    <a:pt x="31" y="9"/>
                  </a:moveTo>
                  <a:lnTo>
                    <a:pt x="26" y="14"/>
                  </a:lnTo>
                  <a:lnTo>
                    <a:pt x="18" y="14"/>
                  </a:lnTo>
                  <a:lnTo>
                    <a:pt x="9" y="13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7" y="3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1" name="Freeform 430"/>
            <p:cNvSpPr>
              <a:spLocks/>
            </p:cNvSpPr>
            <p:nvPr/>
          </p:nvSpPr>
          <p:spPr bwMode="auto">
            <a:xfrm>
              <a:off x="2220" y="1281"/>
              <a:ext cx="20" cy="3"/>
            </a:xfrm>
            <a:custGeom>
              <a:avLst/>
              <a:gdLst>
                <a:gd name="T0" fmla="*/ 19 w 79"/>
                <a:gd name="T1" fmla="*/ 2 h 11"/>
                <a:gd name="T2" fmla="*/ 19 w 79"/>
                <a:gd name="T3" fmla="*/ 2 h 11"/>
                <a:gd name="T4" fmla="*/ 19 w 79"/>
                <a:gd name="T5" fmla="*/ 2 h 11"/>
                <a:gd name="T6" fmla="*/ 20 w 79"/>
                <a:gd name="T7" fmla="*/ 3 h 11"/>
                <a:gd name="T8" fmla="*/ 20 w 79"/>
                <a:gd name="T9" fmla="*/ 3 h 11"/>
                <a:gd name="T10" fmla="*/ 2 w 79"/>
                <a:gd name="T11" fmla="*/ 2 h 11"/>
                <a:gd name="T12" fmla="*/ 0 w 79"/>
                <a:gd name="T13" fmla="*/ 0 h 11"/>
                <a:gd name="T14" fmla="*/ 3 w 79"/>
                <a:gd name="T15" fmla="*/ 0 h 11"/>
                <a:gd name="T16" fmla="*/ 5 w 79"/>
                <a:gd name="T17" fmla="*/ 0 h 11"/>
                <a:gd name="T18" fmla="*/ 8 w 79"/>
                <a:gd name="T19" fmla="*/ 0 h 11"/>
                <a:gd name="T20" fmla="*/ 10 w 79"/>
                <a:gd name="T21" fmla="*/ 0 h 11"/>
                <a:gd name="T22" fmla="*/ 12 w 79"/>
                <a:gd name="T23" fmla="*/ 1 h 11"/>
                <a:gd name="T24" fmla="*/ 14 w 79"/>
                <a:gd name="T25" fmla="*/ 1 h 11"/>
                <a:gd name="T26" fmla="*/ 17 w 79"/>
                <a:gd name="T27" fmla="*/ 1 h 11"/>
                <a:gd name="T28" fmla="*/ 19 w 79"/>
                <a:gd name="T29" fmla="*/ 2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11"/>
                <a:gd name="T47" fmla="*/ 79 w 79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11">
                  <a:moveTo>
                    <a:pt x="76" y="6"/>
                  </a:moveTo>
                  <a:lnTo>
                    <a:pt x="76" y="7"/>
                  </a:lnTo>
                  <a:lnTo>
                    <a:pt x="77" y="8"/>
                  </a:lnTo>
                  <a:lnTo>
                    <a:pt x="78" y="10"/>
                  </a:lnTo>
                  <a:lnTo>
                    <a:pt x="79" y="11"/>
                  </a:lnTo>
                  <a:lnTo>
                    <a:pt x="7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1" y="1"/>
                  </a:lnTo>
                  <a:lnTo>
                    <a:pt x="30" y="1"/>
                  </a:lnTo>
                  <a:lnTo>
                    <a:pt x="38" y="1"/>
                  </a:lnTo>
                  <a:lnTo>
                    <a:pt x="48" y="2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2" name="Freeform 431"/>
            <p:cNvSpPr>
              <a:spLocks/>
            </p:cNvSpPr>
            <p:nvPr/>
          </p:nvSpPr>
          <p:spPr bwMode="auto">
            <a:xfrm>
              <a:off x="2304" y="1282"/>
              <a:ext cx="10" cy="4"/>
            </a:xfrm>
            <a:custGeom>
              <a:avLst/>
              <a:gdLst>
                <a:gd name="T0" fmla="*/ 10 w 43"/>
                <a:gd name="T1" fmla="*/ 3 h 14"/>
                <a:gd name="T2" fmla="*/ 9 w 43"/>
                <a:gd name="T3" fmla="*/ 4 h 14"/>
                <a:gd name="T4" fmla="*/ 7 w 43"/>
                <a:gd name="T5" fmla="*/ 4 h 14"/>
                <a:gd name="T6" fmla="*/ 6 w 43"/>
                <a:gd name="T7" fmla="*/ 4 h 14"/>
                <a:gd name="T8" fmla="*/ 5 w 43"/>
                <a:gd name="T9" fmla="*/ 4 h 14"/>
                <a:gd name="T10" fmla="*/ 3 w 43"/>
                <a:gd name="T11" fmla="*/ 3 h 14"/>
                <a:gd name="T12" fmla="*/ 2 w 43"/>
                <a:gd name="T13" fmla="*/ 3 h 14"/>
                <a:gd name="T14" fmla="*/ 1 w 43"/>
                <a:gd name="T15" fmla="*/ 2 h 14"/>
                <a:gd name="T16" fmla="*/ 0 w 43"/>
                <a:gd name="T17" fmla="*/ 2 h 14"/>
                <a:gd name="T18" fmla="*/ 0 w 43"/>
                <a:gd name="T19" fmla="*/ 1 h 14"/>
                <a:gd name="T20" fmla="*/ 0 w 43"/>
                <a:gd name="T21" fmla="*/ 1 h 14"/>
                <a:gd name="T22" fmla="*/ 0 w 43"/>
                <a:gd name="T23" fmla="*/ 0 h 14"/>
                <a:gd name="T24" fmla="*/ 1 w 43"/>
                <a:gd name="T25" fmla="*/ 0 h 14"/>
                <a:gd name="T26" fmla="*/ 2 w 43"/>
                <a:gd name="T27" fmla="*/ 0 h 14"/>
                <a:gd name="T28" fmla="*/ 3 w 43"/>
                <a:gd name="T29" fmla="*/ 0 h 14"/>
                <a:gd name="T30" fmla="*/ 5 w 43"/>
                <a:gd name="T31" fmla="*/ 1 h 14"/>
                <a:gd name="T32" fmla="*/ 6 w 43"/>
                <a:gd name="T33" fmla="*/ 1 h 14"/>
                <a:gd name="T34" fmla="*/ 7 w 43"/>
                <a:gd name="T35" fmla="*/ 1 h 14"/>
                <a:gd name="T36" fmla="*/ 8 w 43"/>
                <a:gd name="T37" fmla="*/ 2 h 14"/>
                <a:gd name="T38" fmla="*/ 9 w 43"/>
                <a:gd name="T39" fmla="*/ 2 h 14"/>
                <a:gd name="T40" fmla="*/ 10 w 43"/>
                <a:gd name="T41" fmla="*/ 3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14"/>
                <a:gd name="T65" fmla="*/ 43 w 43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14">
                  <a:moveTo>
                    <a:pt x="43" y="11"/>
                  </a:moveTo>
                  <a:lnTo>
                    <a:pt x="38" y="13"/>
                  </a:lnTo>
                  <a:lnTo>
                    <a:pt x="32" y="13"/>
                  </a:lnTo>
                  <a:lnTo>
                    <a:pt x="27" y="14"/>
                  </a:lnTo>
                  <a:lnTo>
                    <a:pt x="20" y="13"/>
                  </a:lnTo>
                  <a:lnTo>
                    <a:pt x="15" y="11"/>
                  </a:lnTo>
                  <a:lnTo>
                    <a:pt x="9" y="10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1"/>
                  </a:lnTo>
                  <a:lnTo>
                    <a:pt x="20" y="2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40" y="8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3" name="Freeform 432"/>
            <p:cNvSpPr>
              <a:spLocks/>
            </p:cNvSpPr>
            <p:nvPr/>
          </p:nvSpPr>
          <p:spPr bwMode="auto">
            <a:xfrm>
              <a:off x="2280" y="1287"/>
              <a:ext cx="38" cy="7"/>
            </a:xfrm>
            <a:custGeom>
              <a:avLst/>
              <a:gdLst>
                <a:gd name="T0" fmla="*/ 26 w 155"/>
                <a:gd name="T1" fmla="*/ 1 h 26"/>
                <a:gd name="T2" fmla="*/ 26 w 155"/>
                <a:gd name="T3" fmla="*/ 1 h 26"/>
                <a:gd name="T4" fmla="*/ 26 w 155"/>
                <a:gd name="T5" fmla="*/ 2 h 26"/>
                <a:gd name="T6" fmla="*/ 26 w 155"/>
                <a:gd name="T7" fmla="*/ 2 h 26"/>
                <a:gd name="T8" fmla="*/ 26 w 155"/>
                <a:gd name="T9" fmla="*/ 2 h 26"/>
                <a:gd name="T10" fmla="*/ 27 w 155"/>
                <a:gd name="T11" fmla="*/ 0 h 26"/>
                <a:gd name="T12" fmla="*/ 27 w 155"/>
                <a:gd name="T13" fmla="*/ 1 h 26"/>
                <a:gd name="T14" fmla="*/ 27 w 155"/>
                <a:gd name="T15" fmla="*/ 2 h 26"/>
                <a:gd name="T16" fmla="*/ 28 w 155"/>
                <a:gd name="T17" fmla="*/ 2 h 26"/>
                <a:gd name="T18" fmla="*/ 29 w 155"/>
                <a:gd name="T19" fmla="*/ 2 h 26"/>
                <a:gd name="T20" fmla="*/ 30 w 155"/>
                <a:gd name="T21" fmla="*/ 2 h 26"/>
                <a:gd name="T22" fmla="*/ 30 w 155"/>
                <a:gd name="T23" fmla="*/ 1 h 26"/>
                <a:gd name="T24" fmla="*/ 30 w 155"/>
                <a:gd name="T25" fmla="*/ 2 h 26"/>
                <a:gd name="T26" fmla="*/ 31 w 155"/>
                <a:gd name="T27" fmla="*/ 3 h 26"/>
                <a:gd name="T28" fmla="*/ 32 w 155"/>
                <a:gd name="T29" fmla="*/ 3 h 26"/>
                <a:gd name="T30" fmla="*/ 33 w 155"/>
                <a:gd name="T31" fmla="*/ 3 h 26"/>
                <a:gd name="T32" fmla="*/ 35 w 155"/>
                <a:gd name="T33" fmla="*/ 3 h 26"/>
                <a:gd name="T34" fmla="*/ 36 w 155"/>
                <a:gd name="T35" fmla="*/ 3 h 26"/>
                <a:gd name="T36" fmla="*/ 37 w 155"/>
                <a:gd name="T37" fmla="*/ 4 h 26"/>
                <a:gd name="T38" fmla="*/ 38 w 155"/>
                <a:gd name="T39" fmla="*/ 5 h 26"/>
                <a:gd name="T40" fmla="*/ 37 w 155"/>
                <a:gd name="T41" fmla="*/ 6 h 26"/>
                <a:gd name="T42" fmla="*/ 35 w 155"/>
                <a:gd name="T43" fmla="*/ 7 h 26"/>
                <a:gd name="T44" fmla="*/ 33 w 155"/>
                <a:gd name="T45" fmla="*/ 7 h 26"/>
                <a:gd name="T46" fmla="*/ 31 w 155"/>
                <a:gd name="T47" fmla="*/ 7 h 26"/>
                <a:gd name="T48" fmla="*/ 28 w 155"/>
                <a:gd name="T49" fmla="*/ 6 h 26"/>
                <a:gd name="T50" fmla="*/ 26 w 155"/>
                <a:gd name="T51" fmla="*/ 6 h 26"/>
                <a:gd name="T52" fmla="*/ 24 w 155"/>
                <a:gd name="T53" fmla="*/ 6 h 26"/>
                <a:gd name="T54" fmla="*/ 22 w 155"/>
                <a:gd name="T55" fmla="*/ 6 h 26"/>
                <a:gd name="T56" fmla="*/ 19 w 155"/>
                <a:gd name="T57" fmla="*/ 5 h 26"/>
                <a:gd name="T58" fmla="*/ 17 w 155"/>
                <a:gd name="T59" fmla="*/ 5 h 26"/>
                <a:gd name="T60" fmla="*/ 14 w 155"/>
                <a:gd name="T61" fmla="*/ 4 h 26"/>
                <a:gd name="T62" fmla="*/ 11 w 155"/>
                <a:gd name="T63" fmla="*/ 4 h 26"/>
                <a:gd name="T64" fmla="*/ 8 w 155"/>
                <a:gd name="T65" fmla="*/ 4 h 26"/>
                <a:gd name="T66" fmla="*/ 6 w 155"/>
                <a:gd name="T67" fmla="*/ 3 h 26"/>
                <a:gd name="T68" fmla="*/ 3 w 155"/>
                <a:gd name="T69" fmla="*/ 2 h 26"/>
                <a:gd name="T70" fmla="*/ 0 w 155"/>
                <a:gd name="T71" fmla="*/ 2 h 26"/>
                <a:gd name="T72" fmla="*/ 0 w 155"/>
                <a:gd name="T73" fmla="*/ 0 h 26"/>
                <a:gd name="T74" fmla="*/ 3 w 155"/>
                <a:gd name="T75" fmla="*/ 0 h 26"/>
                <a:gd name="T76" fmla="*/ 6 w 155"/>
                <a:gd name="T77" fmla="*/ 0 h 26"/>
                <a:gd name="T78" fmla="*/ 10 w 155"/>
                <a:gd name="T79" fmla="*/ 1 h 26"/>
                <a:gd name="T80" fmla="*/ 13 w 155"/>
                <a:gd name="T81" fmla="*/ 1 h 26"/>
                <a:gd name="T82" fmla="*/ 16 w 155"/>
                <a:gd name="T83" fmla="*/ 1 h 26"/>
                <a:gd name="T84" fmla="*/ 19 w 155"/>
                <a:gd name="T85" fmla="*/ 1 h 26"/>
                <a:gd name="T86" fmla="*/ 23 w 155"/>
                <a:gd name="T87" fmla="*/ 1 h 26"/>
                <a:gd name="T88" fmla="*/ 26 w 155"/>
                <a:gd name="T89" fmla="*/ 1 h 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5"/>
                <a:gd name="T136" fmla="*/ 0 h 26"/>
                <a:gd name="T137" fmla="*/ 155 w 155"/>
                <a:gd name="T138" fmla="*/ 26 h 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5" h="26">
                  <a:moveTo>
                    <a:pt x="105" y="4"/>
                  </a:moveTo>
                  <a:lnTo>
                    <a:pt x="105" y="5"/>
                  </a:lnTo>
                  <a:lnTo>
                    <a:pt x="105" y="7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1"/>
                  </a:lnTo>
                  <a:lnTo>
                    <a:pt x="111" y="3"/>
                  </a:lnTo>
                  <a:lnTo>
                    <a:pt x="112" y="7"/>
                  </a:lnTo>
                  <a:lnTo>
                    <a:pt x="115" y="7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1" y="3"/>
                  </a:lnTo>
                  <a:lnTo>
                    <a:pt x="122" y="9"/>
                  </a:lnTo>
                  <a:lnTo>
                    <a:pt x="125" y="11"/>
                  </a:lnTo>
                  <a:lnTo>
                    <a:pt x="130" y="12"/>
                  </a:lnTo>
                  <a:lnTo>
                    <a:pt x="136" y="12"/>
                  </a:lnTo>
                  <a:lnTo>
                    <a:pt x="141" y="12"/>
                  </a:lnTo>
                  <a:lnTo>
                    <a:pt x="146" y="12"/>
                  </a:lnTo>
                  <a:lnTo>
                    <a:pt x="152" y="14"/>
                  </a:lnTo>
                  <a:lnTo>
                    <a:pt x="155" y="17"/>
                  </a:lnTo>
                  <a:lnTo>
                    <a:pt x="149" y="23"/>
                  </a:lnTo>
                  <a:lnTo>
                    <a:pt x="141" y="25"/>
                  </a:lnTo>
                  <a:lnTo>
                    <a:pt x="133" y="26"/>
                  </a:lnTo>
                  <a:lnTo>
                    <a:pt x="125" y="25"/>
                  </a:lnTo>
                  <a:lnTo>
                    <a:pt x="116" y="23"/>
                  </a:lnTo>
                  <a:lnTo>
                    <a:pt x="108" y="22"/>
                  </a:lnTo>
                  <a:lnTo>
                    <a:pt x="99" y="21"/>
                  </a:lnTo>
                  <a:lnTo>
                    <a:pt x="91" y="21"/>
                  </a:lnTo>
                  <a:lnTo>
                    <a:pt x="79" y="20"/>
                  </a:lnTo>
                  <a:lnTo>
                    <a:pt x="69" y="18"/>
                  </a:lnTo>
                  <a:lnTo>
                    <a:pt x="57" y="16"/>
                  </a:lnTo>
                  <a:lnTo>
                    <a:pt x="46" y="15"/>
                  </a:lnTo>
                  <a:lnTo>
                    <a:pt x="34" y="13"/>
                  </a:lnTo>
                  <a:lnTo>
                    <a:pt x="23" y="11"/>
                  </a:lnTo>
                  <a:lnTo>
                    <a:pt x="11" y="9"/>
                  </a:lnTo>
                  <a:lnTo>
                    <a:pt x="0" y="7"/>
                  </a:lnTo>
                  <a:lnTo>
                    <a:pt x="0" y="1"/>
                  </a:lnTo>
                  <a:lnTo>
                    <a:pt x="13" y="0"/>
                  </a:lnTo>
                  <a:lnTo>
                    <a:pt x="26" y="1"/>
                  </a:lnTo>
                  <a:lnTo>
                    <a:pt x="39" y="2"/>
                  </a:lnTo>
                  <a:lnTo>
                    <a:pt x="53" y="3"/>
                  </a:lnTo>
                  <a:lnTo>
                    <a:pt x="66" y="4"/>
                  </a:lnTo>
                  <a:lnTo>
                    <a:pt x="79" y="5"/>
                  </a:lnTo>
                  <a:lnTo>
                    <a:pt x="92" y="5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4" name="Freeform 433"/>
            <p:cNvSpPr>
              <a:spLocks/>
            </p:cNvSpPr>
            <p:nvPr/>
          </p:nvSpPr>
          <p:spPr bwMode="auto">
            <a:xfrm>
              <a:off x="2228" y="1288"/>
              <a:ext cx="20" cy="3"/>
            </a:xfrm>
            <a:custGeom>
              <a:avLst/>
              <a:gdLst>
                <a:gd name="T0" fmla="*/ 20 w 80"/>
                <a:gd name="T1" fmla="*/ 3 h 13"/>
                <a:gd name="T2" fmla="*/ 18 w 80"/>
                <a:gd name="T3" fmla="*/ 3 h 13"/>
                <a:gd name="T4" fmla="*/ 15 w 80"/>
                <a:gd name="T5" fmla="*/ 3 h 13"/>
                <a:gd name="T6" fmla="*/ 12 w 80"/>
                <a:gd name="T7" fmla="*/ 2 h 13"/>
                <a:gd name="T8" fmla="*/ 10 w 80"/>
                <a:gd name="T9" fmla="*/ 2 h 13"/>
                <a:gd name="T10" fmla="*/ 7 w 80"/>
                <a:gd name="T11" fmla="*/ 1 h 13"/>
                <a:gd name="T12" fmla="*/ 5 w 80"/>
                <a:gd name="T13" fmla="*/ 1 h 13"/>
                <a:gd name="T14" fmla="*/ 3 w 80"/>
                <a:gd name="T15" fmla="*/ 0 h 13"/>
                <a:gd name="T16" fmla="*/ 0 w 80"/>
                <a:gd name="T17" fmla="*/ 0 h 13"/>
                <a:gd name="T18" fmla="*/ 3 w 80"/>
                <a:gd name="T19" fmla="*/ 0 h 13"/>
                <a:gd name="T20" fmla="*/ 5 w 80"/>
                <a:gd name="T21" fmla="*/ 0 h 13"/>
                <a:gd name="T22" fmla="*/ 8 w 80"/>
                <a:gd name="T23" fmla="*/ 1 h 13"/>
                <a:gd name="T24" fmla="*/ 10 w 80"/>
                <a:gd name="T25" fmla="*/ 1 h 13"/>
                <a:gd name="T26" fmla="*/ 12 w 80"/>
                <a:gd name="T27" fmla="*/ 1 h 13"/>
                <a:gd name="T28" fmla="*/ 15 w 80"/>
                <a:gd name="T29" fmla="*/ 2 h 13"/>
                <a:gd name="T30" fmla="*/ 18 w 80"/>
                <a:gd name="T31" fmla="*/ 2 h 13"/>
                <a:gd name="T32" fmla="*/ 20 w 80"/>
                <a:gd name="T33" fmla="*/ 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3"/>
                <a:gd name="T53" fmla="*/ 80 w 8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3">
                  <a:moveTo>
                    <a:pt x="80" y="13"/>
                  </a:moveTo>
                  <a:lnTo>
                    <a:pt x="70" y="12"/>
                  </a:lnTo>
                  <a:lnTo>
                    <a:pt x="60" y="11"/>
                  </a:lnTo>
                  <a:lnTo>
                    <a:pt x="49" y="9"/>
                  </a:lnTo>
                  <a:lnTo>
                    <a:pt x="40" y="7"/>
                  </a:lnTo>
                  <a:lnTo>
                    <a:pt x="30" y="5"/>
                  </a:lnTo>
                  <a:lnTo>
                    <a:pt x="20" y="3"/>
                  </a:lnTo>
                  <a:lnTo>
                    <a:pt x="10" y="1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0" y="1"/>
                  </a:lnTo>
                  <a:lnTo>
                    <a:pt x="31" y="3"/>
                  </a:lnTo>
                  <a:lnTo>
                    <a:pt x="41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0" y="10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5" name="Freeform 434"/>
            <p:cNvSpPr>
              <a:spLocks/>
            </p:cNvSpPr>
            <p:nvPr/>
          </p:nvSpPr>
          <p:spPr bwMode="auto">
            <a:xfrm>
              <a:off x="2262" y="1294"/>
              <a:ext cx="61" cy="7"/>
            </a:xfrm>
            <a:custGeom>
              <a:avLst/>
              <a:gdLst>
                <a:gd name="T0" fmla="*/ 25 w 243"/>
                <a:gd name="T1" fmla="*/ 2 h 29"/>
                <a:gd name="T2" fmla="*/ 25 w 243"/>
                <a:gd name="T3" fmla="*/ 2 h 29"/>
                <a:gd name="T4" fmla="*/ 25 w 243"/>
                <a:gd name="T5" fmla="*/ 1 h 29"/>
                <a:gd name="T6" fmla="*/ 25 w 243"/>
                <a:gd name="T7" fmla="*/ 1 h 29"/>
                <a:gd name="T8" fmla="*/ 25 w 243"/>
                <a:gd name="T9" fmla="*/ 1 h 29"/>
                <a:gd name="T10" fmla="*/ 26 w 243"/>
                <a:gd name="T11" fmla="*/ 2 h 29"/>
                <a:gd name="T12" fmla="*/ 26 w 243"/>
                <a:gd name="T13" fmla="*/ 2 h 29"/>
                <a:gd name="T14" fmla="*/ 26 w 243"/>
                <a:gd name="T15" fmla="*/ 2 h 29"/>
                <a:gd name="T16" fmla="*/ 31 w 243"/>
                <a:gd name="T17" fmla="*/ 2 h 29"/>
                <a:gd name="T18" fmla="*/ 35 w 243"/>
                <a:gd name="T19" fmla="*/ 2 h 29"/>
                <a:gd name="T20" fmla="*/ 39 w 243"/>
                <a:gd name="T21" fmla="*/ 3 h 29"/>
                <a:gd name="T22" fmla="*/ 43 w 243"/>
                <a:gd name="T23" fmla="*/ 3 h 29"/>
                <a:gd name="T24" fmla="*/ 47 w 243"/>
                <a:gd name="T25" fmla="*/ 4 h 29"/>
                <a:gd name="T26" fmla="*/ 52 w 243"/>
                <a:gd name="T27" fmla="*/ 4 h 29"/>
                <a:gd name="T28" fmla="*/ 56 w 243"/>
                <a:gd name="T29" fmla="*/ 4 h 29"/>
                <a:gd name="T30" fmla="*/ 60 w 243"/>
                <a:gd name="T31" fmla="*/ 4 h 29"/>
                <a:gd name="T32" fmla="*/ 60 w 243"/>
                <a:gd name="T33" fmla="*/ 5 h 29"/>
                <a:gd name="T34" fmla="*/ 61 w 243"/>
                <a:gd name="T35" fmla="*/ 5 h 29"/>
                <a:gd name="T36" fmla="*/ 61 w 243"/>
                <a:gd name="T37" fmla="*/ 6 h 29"/>
                <a:gd name="T38" fmla="*/ 61 w 243"/>
                <a:gd name="T39" fmla="*/ 6 h 29"/>
                <a:gd name="T40" fmla="*/ 57 w 243"/>
                <a:gd name="T41" fmla="*/ 7 h 29"/>
                <a:gd name="T42" fmla="*/ 52 w 243"/>
                <a:gd name="T43" fmla="*/ 7 h 29"/>
                <a:gd name="T44" fmla="*/ 48 w 243"/>
                <a:gd name="T45" fmla="*/ 7 h 29"/>
                <a:gd name="T46" fmla="*/ 43 w 243"/>
                <a:gd name="T47" fmla="*/ 7 h 29"/>
                <a:gd name="T48" fmla="*/ 39 w 243"/>
                <a:gd name="T49" fmla="*/ 6 h 29"/>
                <a:gd name="T50" fmla="*/ 35 w 243"/>
                <a:gd name="T51" fmla="*/ 6 h 29"/>
                <a:gd name="T52" fmla="*/ 30 w 243"/>
                <a:gd name="T53" fmla="*/ 6 h 29"/>
                <a:gd name="T54" fmla="*/ 26 w 243"/>
                <a:gd name="T55" fmla="*/ 5 h 29"/>
                <a:gd name="T56" fmla="*/ 23 w 243"/>
                <a:gd name="T57" fmla="*/ 5 h 29"/>
                <a:gd name="T58" fmla="*/ 20 w 243"/>
                <a:gd name="T59" fmla="*/ 5 h 29"/>
                <a:gd name="T60" fmla="*/ 16 w 243"/>
                <a:gd name="T61" fmla="*/ 5 h 29"/>
                <a:gd name="T62" fmla="*/ 13 w 243"/>
                <a:gd name="T63" fmla="*/ 4 h 29"/>
                <a:gd name="T64" fmla="*/ 10 w 243"/>
                <a:gd name="T65" fmla="*/ 4 h 29"/>
                <a:gd name="T66" fmla="*/ 7 w 243"/>
                <a:gd name="T67" fmla="*/ 4 h 29"/>
                <a:gd name="T68" fmla="*/ 3 w 243"/>
                <a:gd name="T69" fmla="*/ 3 h 29"/>
                <a:gd name="T70" fmla="*/ 0 w 243"/>
                <a:gd name="T71" fmla="*/ 3 h 29"/>
                <a:gd name="T72" fmla="*/ 1 w 243"/>
                <a:gd name="T73" fmla="*/ 2 h 29"/>
                <a:gd name="T74" fmla="*/ 2 w 243"/>
                <a:gd name="T75" fmla="*/ 1 h 29"/>
                <a:gd name="T76" fmla="*/ 3 w 243"/>
                <a:gd name="T77" fmla="*/ 0 h 29"/>
                <a:gd name="T78" fmla="*/ 5 w 243"/>
                <a:gd name="T79" fmla="*/ 0 h 29"/>
                <a:gd name="T80" fmla="*/ 8 w 243"/>
                <a:gd name="T81" fmla="*/ 0 h 29"/>
                <a:gd name="T82" fmla="*/ 10 w 243"/>
                <a:gd name="T83" fmla="*/ 0 h 29"/>
                <a:gd name="T84" fmla="*/ 13 w 243"/>
                <a:gd name="T85" fmla="*/ 1 h 29"/>
                <a:gd name="T86" fmla="*/ 15 w 243"/>
                <a:gd name="T87" fmla="*/ 1 h 29"/>
                <a:gd name="T88" fmla="*/ 18 w 243"/>
                <a:gd name="T89" fmla="*/ 2 h 29"/>
                <a:gd name="T90" fmla="*/ 20 w 243"/>
                <a:gd name="T91" fmla="*/ 2 h 29"/>
                <a:gd name="T92" fmla="*/ 23 w 243"/>
                <a:gd name="T93" fmla="*/ 2 h 29"/>
                <a:gd name="T94" fmla="*/ 25 w 243"/>
                <a:gd name="T95" fmla="*/ 2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29"/>
                <a:gd name="T146" fmla="*/ 243 w 243"/>
                <a:gd name="T147" fmla="*/ 29 h 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29">
                  <a:moveTo>
                    <a:pt x="101" y="7"/>
                  </a:moveTo>
                  <a:lnTo>
                    <a:pt x="98" y="7"/>
                  </a:lnTo>
                  <a:lnTo>
                    <a:pt x="98" y="3"/>
                  </a:lnTo>
                  <a:lnTo>
                    <a:pt x="101" y="3"/>
                  </a:lnTo>
                  <a:lnTo>
                    <a:pt x="101" y="6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5" y="9"/>
                  </a:lnTo>
                  <a:lnTo>
                    <a:pt x="123" y="9"/>
                  </a:lnTo>
                  <a:lnTo>
                    <a:pt x="141" y="10"/>
                  </a:lnTo>
                  <a:lnTo>
                    <a:pt x="157" y="11"/>
                  </a:lnTo>
                  <a:lnTo>
                    <a:pt x="173" y="13"/>
                  </a:lnTo>
                  <a:lnTo>
                    <a:pt x="189" y="15"/>
                  </a:lnTo>
                  <a:lnTo>
                    <a:pt x="206" y="16"/>
                  </a:lnTo>
                  <a:lnTo>
                    <a:pt x="222" y="17"/>
                  </a:lnTo>
                  <a:lnTo>
                    <a:pt x="240" y="17"/>
                  </a:lnTo>
                  <a:lnTo>
                    <a:pt x="241" y="20"/>
                  </a:lnTo>
                  <a:lnTo>
                    <a:pt x="243" y="21"/>
                  </a:lnTo>
                  <a:lnTo>
                    <a:pt x="243" y="23"/>
                  </a:lnTo>
                  <a:lnTo>
                    <a:pt x="243" y="26"/>
                  </a:lnTo>
                  <a:lnTo>
                    <a:pt x="226" y="28"/>
                  </a:lnTo>
                  <a:lnTo>
                    <a:pt x="208" y="29"/>
                  </a:lnTo>
                  <a:lnTo>
                    <a:pt x="190" y="29"/>
                  </a:lnTo>
                  <a:lnTo>
                    <a:pt x="173" y="28"/>
                  </a:lnTo>
                  <a:lnTo>
                    <a:pt x="156" y="26"/>
                  </a:lnTo>
                  <a:lnTo>
                    <a:pt x="138" y="25"/>
                  </a:lnTo>
                  <a:lnTo>
                    <a:pt x="120" y="23"/>
                  </a:lnTo>
                  <a:lnTo>
                    <a:pt x="103" y="21"/>
                  </a:lnTo>
                  <a:lnTo>
                    <a:pt x="90" y="21"/>
                  </a:lnTo>
                  <a:lnTo>
                    <a:pt x="78" y="20"/>
                  </a:lnTo>
                  <a:lnTo>
                    <a:pt x="65" y="19"/>
                  </a:lnTo>
                  <a:lnTo>
                    <a:pt x="52" y="17"/>
                  </a:lnTo>
                  <a:lnTo>
                    <a:pt x="39" y="16"/>
                  </a:lnTo>
                  <a:lnTo>
                    <a:pt x="26" y="15"/>
                  </a:lnTo>
                  <a:lnTo>
                    <a:pt x="13" y="13"/>
                  </a:lnTo>
                  <a:lnTo>
                    <a:pt x="0" y="12"/>
                  </a:lnTo>
                  <a:lnTo>
                    <a:pt x="3" y="8"/>
                  </a:lnTo>
                  <a:lnTo>
                    <a:pt x="7" y="4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30" y="1"/>
                  </a:lnTo>
                  <a:lnTo>
                    <a:pt x="40" y="2"/>
                  </a:lnTo>
                  <a:lnTo>
                    <a:pt x="50" y="4"/>
                  </a:lnTo>
                  <a:lnTo>
                    <a:pt x="61" y="6"/>
                  </a:lnTo>
                  <a:lnTo>
                    <a:pt x="70" y="7"/>
                  </a:lnTo>
                  <a:lnTo>
                    <a:pt x="80" y="8"/>
                  </a:lnTo>
                  <a:lnTo>
                    <a:pt x="91" y="8"/>
                  </a:lnTo>
                  <a:lnTo>
                    <a:pt x="101" y="7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6" name="Freeform 435"/>
            <p:cNvSpPr>
              <a:spLocks/>
            </p:cNvSpPr>
            <p:nvPr/>
          </p:nvSpPr>
          <p:spPr bwMode="auto">
            <a:xfrm>
              <a:off x="2473" y="1295"/>
              <a:ext cx="33" cy="6"/>
            </a:xfrm>
            <a:custGeom>
              <a:avLst/>
              <a:gdLst>
                <a:gd name="T0" fmla="*/ 31 w 132"/>
                <a:gd name="T1" fmla="*/ 3 h 27"/>
                <a:gd name="T2" fmla="*/ 32 w 132"/>
                <a:gd name="T3" fmla="*/ 4 h 27"/>
                <a:gd name="T4" fmla="*/ 33 w 132"/>
                <a:gd name="T5" fmla="*/ 5 h 27"/>
                <a:gd name="T6" fmla="*/ 33 w 132"/>
                <a:gd name="T7" fmla="*/ 6 h 27"/>
                <a:gd name="T8" fmla="*/ 32 w 132"/>
                <a:gd name="T9" fmla="*/ 6 h 27"/>
                <a:gd name="T10" fmla="*/ 28 w 132"/>
                <a:gd name="T11" fmla="*/ 5 h 27"/>
                <a:gd name="T12" fmla="*/ 24 w 132"/>
                <a:gd name="T13" fmla="*/ 5 h 27"/>
                <a:gd name="T14" fmla="*/ 20 w 132"/>
                <a:gd name="T15" fmla="*/ 4 h 27"/>
                <a:gd name="T16" fmla="*/ 17 w 132"/>
                <a:gd name="T17" fmla="*/ 4 h 27"/>
                <a:gd name="T18" fmla="*/ 12 w 132"/>
                <a:gd name="T19" fmla="*/ 4 h 27"/>
                <a:gd name="T20" fmla="*/ 9 w 132"/>
                <a:gd name="T21" fmla="*/ 4 h 27"/>
                <a:gd name="T22" fmla="*/ 5 w 132"/>
                <a:gd name="T23" fmla="*/ 4 h 27"/>
                <a:gd name="T24" fmla="*/ 1 w 132"/>
                <a:gd name="T25" fmla="*/ 4 h 27"/>
                <a:gd name="T26" fmla="*/ 0 w 132"/>
                <a:gd name="T27" fmla="*/ 4 h 27"/>
                <a:gd name="T28" fmla="*/ 0 w 132"/>
                <a:gd name="T29" fmla="*/ 3 h 27"/>
                <a:gd name="T30" fmla="*/ 0 w 132"/>
                <a:gd name="T31" fmla="*/ 2 h 27"/>
                <a:gd name="T32" fmla="*/ 1 w 132"/>
                <a:gd name="T33" fmla="*/ 1 h 27"/>
                <a:gd name="T34" fmla="*/ 1 w 132"/>
                <a:gd name="T35" fmla="*/ 1 h 27"/>
                <a:gd name="T36" fmla="*/ 2 w 132"/>
                <a:gd name="T37" fmla="*/ 1 h 27"/>
                <a:gd name="T38" fmla="*/ 3 w 132"/>
                <a:gd name="T39" fmla="*/ 1 h 27"/>
                <a:gd name="T40" fmla="*/ 3 w 132"/>
                <a:gd name="T41" fmla="*/ 0 h 27"/>
                <a:gd name="T42" fmla="*/ 7 w 132"/>
                <a:gd name="T43" fmla="*/ 0 h 27"/>
                <a:gd name="T44" fmla="*/ 10 w 132"/>
                <a:gd name="T45" fmla="*/ 1 h 27"/>
                <a:gd name="T46" fmla="*/ 14 w 132"/>
                <a:gd name="T47" fmla="*/ 1 h 27"/>
                <a:gd name="T48" fmla="*/ 18 w 132"/>
                <a:gd name="T49" fmla="*/ 2 h 27"/>
                <a:gd name="T50" fmla="*/ 21 w 132"/>
                <a:gd name="T51" fmla="*/ 2 h 27"/>
                <a:gd name="T52" fmla="*/ 25 w 132"/>
                <a:gd name="T53" fmla="*/ 2 h 27"/>
                <a:gd name="T54" fmla="*/ 28 w 132"/>
                <a:gd name="T55" fmla="*/ 3 h 27"/>
                <a:gd name="T56" fmla="*/ 31 w 132"/>
                <a:gd name="T57" fmla="*/ 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2"/>
                <a:gd name="T88" fmla="*/ 0 h 27"/>
                <a:gd name="T89" fmla="*/ 132 w 132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2" h="27">
                  <a:moveTo>
                    <a:pt x="126" y="14"/>
                  </a:moveTo>
                  <a:lnTo>
                    <a:pt x="128" y="18"/>
                  </a:lnTo>
                  <a:lnTo>
                    <a:pt x="131" y="22"/>
                  </a:lnTo>
                  <a:lnTo>
                    <a:pt x="132" y="25"/>
                  </a:lnTo>
                  <a:lnTo>
                    <a:pt x="129" y="27"/>
                  </a:lnTo>
                  <a:lnTo>
                    <a:pt x="113" y="24"/>
                  </a:lnTo>
                  <a:lnTo>
                    <a:pt x="98" y="22"/>
                  </a:lnTo>
                  <a:lnTo>
                    <a:pt x="81" y="20"/>
                  </a:lnTo>
                  <a:lnTo>
                    <a:pt x="66" y="19"/>
                  </a:lnTo>
                  <a:lnTo>
                    <a:pt x="50" y="18"/>
                  </a:lnTo>
                  <a:lnTo>
                    <a:pt x="35" y="18"/>
                  </a:lnTo>
                  <a:lnTo>
                    <a:pt x="20" y="18"/>
                  </a:lnTo>
                  <a:lnTo>
                    <a:pt x="5" y="19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6" y="6"/>
                  </a:lnTo>
                  <a:lnTo>
                    <a:pt x="9" y="5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8" y="1"/>
                  </a:lnTo>
                  <a:lnTo>
                    <a:pt x="42" y="3"/>
                  </a:lnTo>
                  <a:lnTo>
                    <a:pt x="58" y="5"/>
                  </a:lnTo>
                  <a:lnTo>
                    <a:pt x="72" y="7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3" y="12"/>
                  </a:lnTo>
                  <a:lnTo>
                    <a:pt x="126" y="14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7" name="Freeform 436"/>
            <p:cNvSpPr>
              <a:spLocks/>
            </p:cNvSpPr>
            <p:nvPr/>
          </p:nvSpPr>
          <p:spPr bwMode="auto">
            <a:xfrm>
              <a:off x="2197" y="1295"/>
              <a:ext cx="28" cy="6"/>
            </a:xfrm>
            <a:custGeom>
              <a:avLst/>
              <a:gdLst>
                <a:gd name="T0" fmla="*/ 18 w 116"/>
                <a:gd name="T1" fmla="*/ 2 h 25"/>
                <a:gd name="T2" fmla="*/ 18 w 116"/>
                <a:gd name="T3" fmla="*/ 2 h 25"/>
                <a:gd name="T4" fmla="*/ 18 w 116"/>
                <a:gd name="T5" fmla="*/ 2 h 25"/>
                <a:gd name="T6" fmla="*/ 19 w 116"/>
                <a:gd name="T7" fmla="*/ 2 h 25"/>
                <a:gd name="T8" fmla="*/ 21 w 116"/>
                <a:gd name="T9" fmla="*/ 2 h 25"/>
                <a:gd name="T10" fmla="*/ 22 w 116"/>
                <a:gd name="T11" fmla="*/ 2 h 25"/>
                <a:gd name="T12" fmla="*/ 23 w 116"/>
                <a:gd name="T13" fmla="*/ 2 h 25"/>
                <a:gd name="T14" fmla="*/ 25 w 116"/>
                <a:gd name="T15" fmla="*/ 3 h 25"/>
                <a:gd name="T16" fmla="*/ 26 w 116"/>
                <a:gd name="T17" fmla="*/ 3 h 25"/>
                <a:gd name="T18" fmla="*/ 27 w 116"/>
                <a:gd name="T19" fmla="*/ 4 h 25"/>
                <a:gd name="T20" fmla="*/ 28 w 116"/>
                <a:gd name="T21" fmla="*/ 5 h 25"/>
                <a:gd name="T22" fmla="*/ 27 w 116"/>
                <a:gd name="T23" fmla="*/ 6 h 25"/>
                <a:gd name="T24" fmla="*/ 1 w 116"/>
                <a:gd name="T25" fmla="*/ 4 h 25"/>
                <a:gd name="T26" fmla="*/ 0 w 116"/>
                <a:gd name="T27" fmla="*/ 3 h 25"/>
                <a:gd name="T28" fmla="*/ 0 w 116"/>
                <a:gd name="T29" fmla="*/ 3 h 25"/>
                <a:gd name="T30" fmla="*/ 0 w 116"/>
                <a:gd name="T31" fmla="*/ 2 h 25"/>
                <a:gd name="T32" fmla="*/ 0 w 116"/>
                <a:gd name="T33" fmla="*/ 2 h 25"/>
                <a:gd name="T34" fmla="*/ 1 w 116"/>
                <a:gd name="T35" fmla="*/ 1 h 25"/>
                <a:gd name="T36" fmla="*/ 3 w 116"/>
                <a:gd name="T37" fmla="*/ 1 h 25"/>
                <a:gd name="T38" fmla="*/ 4 w 116"/>
                <a:gd name="T39" fmla="*/ 1 h 25"/>
                <a:gd name="T40" fmla="*/ 6 w 116"/>
                <a:gd name="T41" fmla="*/ 1 h 25"/>
                <a:gd name="T42" fmla="*/ 7 w 116"/>
                <a:gd name="T43" fmla="*/ 1 h 25"/>
                <a:gd name="T44" fmla="*/ 9 w 116"/>
                <a:gd name="T45" fmla="*/ 1 h 25"/>
                <a:gd name="T46" fmla="*/ 10 w 116"/>
                <a:gd name="T47" fmla="*/ 1 h 25"/>
                <a:gd name="T48" fmla="*/ 12 w 116"/>
                <a:gd name="T49" fmla="*/ 0 h 25"/>
                <a:gd name="T50" fmla="*/ 13 w 116"/>
                <a:gd name="T51" fmla="*/ 1 h 25"/>
                <a:gd name="T52" fmla="*/ 14 w 116"/>
                <a:gd name="T53" fmla="*/ 2 h 25"/>
                <a:gd name="T54" fmla="*/ 16 w 116"/>
                <a:gd name="T55" fmla="*/ 2 h 25"/>
                <a:gd name="T56" fmla="*/ 18 w 116"/>
                <a:gd name="T57" fmla="*/ 2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25"/>
                <a:gd name="T89" fmla="*/ 116 w 116"/>
                <a:gd name="T90" fmla="*/ 25 h 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25">
                  <a:moveTo>
                    <a:pt x="73" y="8"/>
                  </a:moveTo>
                  <a:lnTo>
                    <a:pt x="75" y="7"/>
                  </a:lnTo>
                  <a:lnTo>
                    <a:pt x="75" y="8"/>
                  </a:lnTo>
                  <a:lnTo>
                    <a:pt x="80" y="9"/>
                  </a:lnTo>
                  <a:lnTo>
                    <a:pt x="86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3" y="11"/>
                  </a:lnTo>
                  <a:lnTo>
                    <a:pt x="108" y="13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10" y="25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5" y="5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49" y="0"/>
                  </a:lnTo>
                  <a:lnTo>
                    <a:pt x="53" y="5"/>
                  </a:lnTo>
                  <a:lnTo>
                    <a:pt x="60" y="7"/>
                  </a:lnTo>
                  <a:lnTo>
                    <a:pt x="66" y="8"/>
                  </a:lnTo>
                  <a:lnTo>
                    <a:pt x="73" y="8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8" name="Freeform 437"/>
            <p:cNvSpPr>
              <a:spLocks/>
            </p:cNvSpPr>
            <p:nvPr/>
          </p:nvSpPr>
          <p:spPr bwMode="auto">
            <a:xfrm>
              <a:off x="2234" y="1295"/>
              <a:ext cx="3" cy="1"/>
            </a:xfrm>
            <a:custGeom>
              <a:avLst/>
              <a:gdLst>
                <a:gd name="T0" fmla="*/ 3 w 15"/>
                <a:gd name="T1" fmla="*/ 1 h 6"/>
                <a:gd name="T2" fmla="*/ 2 w 15"/>
                <a:gd name="T3" fmla="*/ 1 h 6"/>
                <a:gd name="T4" fmla="*/ 1 w 15"/>
                <a:gd name="T5" fmla="*/ 1 h 6"/>
                <a:gd name="T6" fmla="*/ 1 w 15"/>
                <a:gd name="T7" fmla="*/ 1 h 6"/>
                <a:gd name="T8" fmla="*/ 0 w 15"/>
                <a:gd name="T9" fmla="*/ 0 h 6"/>
                <a:gd name="T10" fmla="*/ 1 w 15"/>
                <a:gd name="T11" fmla="*/ 0 h 6"/>
                <a:gd name="T12" fmla="*/ 2 w 15"/>
                <a:gd name="T13" fmla="*/ 1 h 6"/>
                <a:gd name="T14" fmla="*/ 2 w 15"/>
                <a:gd name="T15" fmla="*/ 1 h 6"/>
                <a:gd name="T16" fmla="*/ 3 w 15"/>
                <a:gd name="T17" fmla="*/ 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"/>
                <a:gd name="T29" fmla="*/ 15 w 1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">
                  <a:moveTo>
                    <a:pt x="15" y="5"/>
                  </a:moveTo>
                  <a:lnTo>
                    <a:pt x="11" y="6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9" name="Freeform 438"/>
            <p:cNvSpPr>
              <a:spLocks/>
            </p:cNvSpPr>
            <p:nvPr/>
          </p:nvSpPr>
          <p:spPr bwMode="auto">
            <a:xfrm>
              <a:off x="2243" y="1296"/>
              <a:ext cx="9" cy="2"/>
            </a:xfrm>
            <a:custGeom>
              <a:avLst/>
              <a:gdLst>
                <a:gd name="T0" fmla="*/ 9 w 37"/>
                <a:gd name="T1" fmla="*/ 1 h 6"/>
                <a:gd name="T2" fmla="*/ 8 w 37"/>
                <a:gd name="T3" fmla="*/ 2 h 6"/>
                <a:gd name="T4" fmla="*/ 7 w 37"/>
                <a:gd name="T5" fmla="*/ 2 h 6"/>
                <a:gd name="T6" fmla="*/ 6 w 37"/>
                <a:gd name="T7" fmla="*/ 2 h 6"/>
                <a:gd name="T8" fmla="*/ 5 w 37"/>
                <a:gd name="T9" fmla="*/ 2 h 6"/>
                <a:gd name="T10" fmla="*/ 4 w 37"/>
                <a:gd name="T11" fmla="*/ 1 h 6"/>
                <a:gd name="T12" fmla="*/ 2 w 37"/>
                <a:gd name="T13" fmla="*/ 1 h 6"/>
                <a:gd name="T14" fmla="*/ 1 w 37"/>
                <a:gd name="T15" fmla="*/ 0 h 6"/>
                <a:gd name="T16" fmla="*/ 0 w 37"/>
                <a:gd name="T17" fmla="*/ 0 h 6"/>
                <a:gd name="T18" fmla="*/ 9 w 37"/>
                <a:gd name="T19" fmla="*/ 1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6"/>
                <a:gd name="T32" fmla="*/ 37 w 3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6">
                  <a:moveTo>
                    <a:pt x="37" y="3"/>
                  </a:moveTo>
                  <a:lnTo>
                    <a:pt x="33" y="5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0" y="5"/>
                  </a:lnTo>
                  <a:lnTo>
                    <a:pt x="15" y="4"/>
                  </a:ln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0" name="Freeform 439"/>
            <p:cNvSpPr>
              <a:spLocks/>
            </p:cNvSpPr>
            <p:nvPr/>
          </p:nvSpPr>
          <p:spPr bwMode="auto">
            <a:xfrm>
              <a:off x="2256" y="1301"/>
              <a:ext cx="71" cy="9"/>
            </a:xfrm>
            <a:custGeom>
              <a:avLst/>
              <a:gdLst>
                <a:gd name="T0" fmla="*/ 40 w 282"/>
                <a:gd name="T1" fmla="*/ 3 h 34"/>
                <a:gd name="T2" fmla="*/ 40 w 282"/>
                <a:gd name="T3" fmla="*/ 2 h 34"/>
                <a:gd name="T4" fmla="*/ 40 w 282"/>
                <a:gd name="T5" fmla="*/ 3 h 34"/>
                <a:gd name="T6" fmla="*/ 44 w 282"/>
                <a:gd name="T7" fmla="*/ 3 h 34"/>
                <a:gd name="T8" fmla="*/ 48 w 282"/>
                <a:gd name="T9" fmla="*/ 4 h 34"/>
                <a:gd name="T10" fmla="*/ 52 w 282"/>
                <a:gd name="T11" fmla="*/ 4 h 34"/>
                <a:gd name="T12" fmla="*/ 55 w 282"/>
                <a:gd name="T13" fmla="*/ 5 h 34"/>
                <a:gd name="T14" fmla="*/ 59 w 282"/>
                <a:gd name="T15" fmla="*/ 5 h 34"/>
                <a:gd name="T16" fmla="*/ 63 w 282"/>
                <a:gd name="T17" fmla="*/ 5 h 34"/>
                <a:gd name="T18" fmla="*/ 67 w 282"/>
                <a:gd name="T19" fmla="*/ 5 h 34"/>
                <a:gd name="T20" fmla="*/ 71 w 282"/>
                <a:gd name="T21" fmla="*/ 6 h 34"/>
                <a:gd name="T22" fmla="*/ 71 w 282"/>
                <a:gd name="T23" fmla="*/ 7 h 34"/>
                <a:gd name="T24" fmla="*/ 70 w 282"/>
                <a:gd name="T25" fmla="*/ 8 h 34"/>
                <a:gd name="T26" fmla="*/ 68 w 282"/>
                <a:gd name="T27" fmla="*/ 9 h 34"/>
                <a:gd name="T28" fmla="*/ 67 w 282"/>
                <a:gd name="T29" fmla="*/ 9 h 34"/>
                <a:gd name="T30" fmla="*/ 65 w 282"/>
                <a:gd name="T31" fmla="*/ 9 h 34"/>
                <a:gd name="T32" fmla="*/ 63 w 282"/>
                <a:gd name="T33" fmla="*/ 9 h 34"/>
                <a:gd name="T34" fmla="*/ 62 w 282"/>
                <a:gd name="T35" fmla="*/ 8 h 34"/>
                <a:gd name="T36" fmla="*/ 60 w 282"/>
                <a:gd name="T37" fmla="*/ 8 h 34"/>
                <a:gd name="T38" fmla="*/ 58 w 282"/>
                <a:gd name="T39" fmla="*/ 8 h 34"/>
                <a:gd name="T40" fmla="*/ 57 w 282"/>
                <a:gd name="T41" fmla="*/ 8 h 34"/>
                <a:gd name="T42" fmla="*/ 55 w 282"/>
                <a:gd name="T43" fmla="*/ 8 h 34"/>
                <a:gd name="T44" fmla="*/ 53 w 282"/>
                <a:gd name="T45" fmla="*/ 8 h 34"/>
                <a:gd name="T46" fmla="*/ 52 w 282"/>
                <a:gd name="T47" fmla="*/ 8 h 34"/>
                <a:gd name="T48" fmla="*/ 50 w 282"/>
                <a:gd name="T49" fmla="*/ 8 h 34"/>
                <a:gd name="T50" fmla="*/ 49 w 282"/>
                <a:gd name="T51" fmla="*/ 8 h 34"/>
                <a:gd name="T52" fmla="*/ 48 w 282"/>
                <a:gd name="T53" fmla="*/ 7 h 34"/>
                <a:gd name="T54" fmla="*/ 47 w 282"/>
                <a:gd name="T55" fmla="*/ 7 h 34"/>
                <a:gd name="T56" fmla="*/ 45 w 282"/>
                <a:gd name="T57" fmla="*/ 7 h 34"/>
                <a:gd name="T58" fmla="*/ 44 w 282"/>
                <a:gd name="T59" fmla="*/ 7 h 34"/>
                <a:gd name="T60" fmla="*/ 43 w 282"/>
                <a:gd name="T61" fmla="*/ 7 h 34"/>
                <a:gd name="T62" fmla="*/ 38 w 282"/>
                <a:gd name="T63" fmla="*/ 6 h 34"/>
                <a:gd name="T64" fmla="*/ 32 w 282"/>
                <a:gd name="T65" fmla="*/ 6 h 34"/>
                <a:gd name="T66" fmla="*/ 27 w 282"/>
                <a:gd name="T67" fmla="*/ 6 h 34"/>
                <a:gd name="T68" fmla="*/ 22 w 282"/>
                <a:gd name="T69" fmla="*/ 5 h 34"/>
                <a:gd name="T70" fmla="*/ 16 w 282"/>
                <a:gd name="T71" fmla="*/ 5 h 34"/>
                <a:gd name="T72" fmla="*/ 11 w 282"/>
                <a:gd name="T73" fmla="*/ 4 h 34"/>
                <a:gd name="T74" fmla="*/ 6 w 282"/>
                <a:gd name="T75" fmla="*/ 3 h 34"/>
                <a:gd name="T76" fmla="*/ 0 w 282"/>
                <a:gd name="T77" fmla="*/ 3 h 34"/>
                <a:gd name="T78" fmla="*/ 3 w 282"/>
                <a:gd name="T79" fmla="*/ 0 h 34"/>
                <a:gd name="T80" fmla="*/ 8 w 282"/>
                <a:gd name="T81" fmla="*/ 1 h 34"/>
                <a:gd name="T82" fmla="*/ 12 w 282"/>
                <a:gd name="T83" fmla="*/ 1 h 34"/>
                <a:gd name="T84" fmla="*/ 17 w 282"/>
                <a:gd name="T85" fmla="*/ 2 h 34"/>
                <a:gd name="T86" fmla="*/ 21 w 282"/>
                <a:gd name="T87" fmla="*/ 2 h 34"/>
                <a:gd name="T88" fmla="*/ 26 w 282"/>
                <a:gd name="T89" fmla="*/ 2 h 34"/>
                <a:gd name="T90" fmla="*/ 30 w 282"/>
                <a:gd name="T91" fmla="*/ 3 h 34"/>
                <a:gd name="T92" fmla="*/ 35 w 282"/>
                <a:gd name="T93" fmla="*/ 3 h 34"/>
                <a:gd name="T94" fmla="*/ 40 w 282"/>
                <a:gd name="T95" fmla="*/ 3 h 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2"/>
                <a:gd name="T145" fmla="*/ 0 h 34"/>
                <a:gd name="T146" fmla="*/ 282 w 282"/>
                <a:gd name="T147" fmla="*/ 34 h 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2" h="34">
                  <a:moveTo>
                    <a:pt x="157" y="12"/>
                  </a:moveTo>
                  <a:lnTo>
                    <a:pt x="160" y="9"/>
                  </a:lnTo>
                  <a:lnTo>
                    <a:pt x="160" y="11"/>
                  </a:lnTo>
                  <a:lnTo>
                    <a:pt x="175" y="12"/>
                  </a:lnTo>
                  <a:lnTo>
                    <a:pt x="190" y="15"/>
                  </a:lnTo>
                  <a:lnTo>
                    <a:pt x="205" y="16"/>
                  </a:lnTo>
                  <a:lnTo>
                    <a:pt x="220" y="18"/>
                  </a:lnTo>
                  <a:lnTo>
                    <a:pt x="235" y="19"/>
                  </a:lnTo>
                  <a:lnTo>
                    <a:pt x="251" y="20"/>
                  </a:lnTo>
                  <a:lnTo>
                    <a:pt x="267" y="20"/>
                  </a:lnTo>
                  <a:lnTo>
                    <a:pt x="282" y="21"/>
                  </a:lnTo>
                  <a:lnTo>
                    <a:pt x="282" y="28"/>
                  </a:lnTo>
                  <a:lnTo>
                    <a:pt x="277" y="31"/>
                  </a:lnTo>
                  <a:lnTo>
                    <a:pt x="271" y="33"/>
                  </a:lnTo>
                  <a:lnTo>
                    <a:pt x="265" y="34"/>
                  </a:lnTo>
                  <a:lnTo>
                    <a:pt x="259" y="33"/>
                  </a:lnTo>
                  <a:lnTo>
                    <a:pt x="252" y="33"/>
                  </a:lnTo>
                  <a:lnTo>
                    <a:pt x="245" y="32"/>
                  </a:lnTo>
                  <a:lnTo>
                    <a:pt x="238" y="31"/>
                  </a:lnTo>
                  <a:lnTo>
                    <a:pt x="232" y="31"/>
                  </a:lnTo>
                  <a:lnTo>
                    <a:pt x="225" y="30"/>
                  </a:lnTo>
                  <a:lnTo>
                    <a:pt x="218" y="31"/>
                  </a:lnTo>
                  <a:lnTo>
                    <a:pt x="210" y="32"/>
                  </a:lnTo>
                  <a:lnTo>
                    <a:pt x="205" y="31"/>
                  </a:lnTo>
                  <a:lnTo>
                    <a:pt x="199" y="30"/>
                  </a:lnTo>
                  <a:lnTo>
                    <a:pt x="195" y="29"/>
                  </a:lnTo>
                  <a:lnTo>
                    <a:pt x="190" y="28"/>
                  </a:lnTo>
                  <a:lnTo>
                    <a:pt x="185" y="28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69" y="25"/>
                  </a:lnTo>
                  <a:lnTo>
                    <a:pt x="149" y="24"/>
                  </a:lnTo>
                  <a:lnTo>
                    <a:pt x="128" y="23"/>
                  </a:lnTo>
                  <a:lnTo>
                    <a:pt x="107" y="21"/>
                  </a:lnTo>
                  <a:lnTo>
                    <a:pt x="86" y="19"/>
                  </a:lnTo>
                  <a:lnTo>
                    <a:pt x="64" y="17"/>
                  </a:lnTo>
                  <a:lnTo>
                    <a:pt x="44" y="15"/>
                  </a:lnTo>
                  <a:lnTo>
                    <a:pt x="22" y="13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32" y="3"/>
                  </a:lnTo>
                  <a:lnTo>
                    <a:pt x="49" y="5"/>
                  </a:lnTo>
                  <a:lnTo>
                    <a:pt x="67" y="7"/>
                  </a:lnTo>
                  <a:lnTo>
                    <a:pt x="85" y="8"/>
                  </a:lnTo>
                  <a:lnTo>
                    <a:pt x="103" y="9"/>
                  </a:lnTo>
                  <a:lnTo>
                    <a:pt x="120" y="10"/>
                  </a:lnTo>
                  <a:lnTo>
                    <a:pt x="139" y="11"/>
                  </a:lnTo>
                  <a:lnTo>
                    <a:pt x="157" y="12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1" name="Freeform 440"/>
            <p:cNvSpPr>
              <a:spLocks/>
            </p:cNvSpPr>
            <p:nvPr/>
          </p:nvSpPr>
          <p:spPr bwMode="auto">
            <a:xfrm>
              <a:off x="2187" y="1302"/>
              <a:ext cx="148" cy="18"/>
            </a:xfrm>
            <a:custGeom>
              <a:avLst/>
              <a:gdLst>
                <a:gd name="T0" fmla="*/ 52 w 589"/>
                <a:gd name="T1" fmla="*/ 5 h 70"/>
                <a:gd name="T2" fmla="*/ 61 w 589"/>
                <a:gd name="T3" fmla="*/ 6 h 70"/>
                <a:gd name="T4" fmla="*/ 71 w 589"/>
                <a:gd name="T5" fmla="*/ 7 h 70"/>
                <a:gd name="T6" fmla="*/ 80 w 589"/>
                <a:gd name="T7" fmla="*/ 7 h 70"/>
                <a:gd name="T8" fmla="*/ 90 w 589"/>
                <a:gd name="T9" fmla="*/ 8 h 70"/>
                <a:gd name="T10" fmla="*/ 96 w 589"/>
                <a:gd name="T11" fmla="*/ 8 h 70"/>
                <a:gd name="T12" fmla="*/ 102 w 589"/>
                <a:gd name="T13" fmla="*/ 10 h 70"/>
                <a:gd name="T14" fmla="*/ 109 w 589"/>
                <a:gd name="T15" fmla="*/ 11 h 70"/>
                <a:gd name="T16" fmla="*/ 115 w 589"/>
                <a:gd name="T17" fmla="*/ 11 h 70"/>
                <a:gd name="T18" fmla="*/ 119 w 589"/>
                <a:gd name="T19" fmla="*/ 11 h 70"/>
                <a:gd name="T20" fmla="*/ 123 w 589"/>
                <a:gd name="T21" fmla="*/ 11 h 70"/>
                <a:gd name="T22" fmla="*/ 127 w 589"/>
                <a:gd name="T23" fmla="*/ 12 h 70"/>
                <a:gd name="T24" fmla="*/ 131 w 589"/>
                <a:gd name="T25" fmla="*/ 12 h 70"/>
                <a:gd name="T26" fmla="*/ 135 w 589"/>
                <a:gd name="T27" fmla="*/ 12 h 70"/>
                <a:gd name="T28" fmla="*/ 139 w 589"/>
                <a:gd name="T29" fmla="*/ 13 h 70"/>
                <a:gd name="T30" fmla="*/ 144 w 589"/>
                <a:gd name="T31" fmla="*/ 13 h 70"/>
                <a:gd name="T32" fmla="*/ 148 w 589"/>
                <a:gd name="T33" fmla="*/ 14 h 70"/>
                <a:gd name="T34" fmla="*/ 148 w 589"/>
                <a:gd name="T35" fmla="*/ 16 h 70"/>
                <a:gd name="T36" fmla="*/ 147 w 589"/>
                <a:gd name="T37" fmla="*/ 18 h 70"/>
                <a:gd name="T38" fmla="*/ 132 w 589"/>
                <a:gd name="T39" fmla="*/ 16 h 70"/>
                <a:gd name="T40" fmla="*/ 117 w 589"/>
                <a:gd name="T41" fmla="*/ 14 h 70"/>
                <a:gd name="T42" fmla="*/ 101 w 589"/>
                <a:gd name="T43" fmla="*/ 12 h 70"/>
                <a:gd name="T44" fmla="*/ 85 w 589"/>
                <a:gd name="T45" fmla="*/ 10 h 70"/>
                <a:gd name="T46" fmla="*/ 69 w 589"/>
                <a:gd name="T47" fmla="*/ 9 h 70"/>
                <a:gd name="T48" fmla="*/ 53 w 589"/>
                <a:gd name="T49" fmla="*/ 7 h 70"/>
                <a:gd name="T50" fmla="*/ 37 w 589"/>
                <a:gd name="T51" fmla="*/ 6 h 70"/>
                <a:gd name="T52" fmla="*/ 22 w 589"/>
                <a:gd name="T53" fmla="*/ 4 h 70"/>
                <a:gd name="T54" fmla="*/ 5 w 589"/>
                <a:gd name="T55" fmla="*/ 3 h 70"/>
                <a:gd name="T56" fmla="*/ 2 w 589"/>
                <a:gd name="T57" fmla="*/ 4 h 70"/>
                <a:gd name="T58" fmla="*/ 0 w 589"/>
                <a:gd name="T59" fmla="*/ 2 h 70"/>
                <a:gd name="T60" fmla="*/ 4 w 589"/>
                <a:gd name="T61" fmla="*/ 0 h 70"/>
                <a:gd name="T62" fmla="*/ 10 w 589"/>
                <a:gd name="T63" fmla="*/ 0 h 70"/>
                <a:gd name="T64" fmla="*/ 17 w 589"/>
                <a:gd name="T65" fmla="*/ 0 h 70"/>
                <a:gd name="T66" fmla="*/ 23 w 589"/>
                <a:gd name="T67" fmla="*/ 1 h 70"/>
                <a:gd name="T68" fmla="*/ 29 w 589"/>
                <a:gd name="T69" fmla="*/ 2 h 70"/>
                <a:gd name="T70" fmla="*/ 35 w 589"/>
                <a:gd name="T71" fmla="*/ 2 h 70"/>
                <a:gd name="T72" fmla="*/ 41 w 589"/>
                <a:gd name="T73" fmla="*/ 3 h 70"/>
                <a:gd name="T74" fmla="*/ 48 w 589"/>
                <a:gd name="T75" fmla="*/ 4 h 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9"/>
                <a:gd name="T115" fmla="*/ 0 h 70"/>
                <a:gd name="T116" fmla="*/ 589 w 589"/>
                <a:gd name="T117" fmla="*/ 70 h 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9" h="70">
                  <a:moveTo>
                    <a:pt x="203" y="15"/>
                  </a:moveTo>
                  <a:lnTo>
                    <a:pt x="206" y="18"/>
                  </a:lnTo>
                  <a:lnTo>
                    <a:pt x="225" y="20"/>
                  </a:lnTo>
                  <a:lnTo>
                    <a:pt x="244" y="23"/>
                  </a:lnTo>
                  <a:lnTo>
                    <a:pt x="263" y="24"/>
                  </a:lnTo>
                  <a:lnTo>
                    <a:pt x="282" y="26"/>
                  </a:lnTo>
                  <a:lnTo>
                    <a:pt x="301" y="27"/>
                  </a:lnTo>
                  <a:lnTo>
                    <a:pt x="320" y="29"/>
                  </a:lnTo>
                  <a:lnTo>
                    <a:pt x="339" y="31"/>
                  </a:lnTo>
                  <a:lnTo>
                    <a:pt x="357" y="33"/>
                  </a:lnTo>
                  <a:lnTo>
                    <a:pt x="369" y="32"/>
                  </a:lnTo>
                  <a:lnTo>
                    <a:pt x="382" y="33"/>
                  </a:lnTo>
                  <a:lnTo>
                    <a:pt x="394" y="34"/>
                  </a:lnTo>
                  <a:lnTo>
                    <a:pt x="407" y="37"/>
                  </a:lnTo>
                  <a:lnTo>
                    <a:pt x="420" y="39"/>
                  </a:lnTo>
                  <a:lnTo>
                    <a:pt x="433" y="41"/>
                  </a:lnTo>
                  <a:lnTo>
                    <a:pt x="446" y="41"/>
                  </a:lnTo>
                  <a:lnTo>
                    <a:pt x="459" y="41"/>
                  </a:lnTo>
                  <a:lnTo>
                    <a:pt x="466" y="42"/>
                  </a:lnTo>
                  <a:lnTo>
                    <a:pt x="473" y="43"/>
                  </a:lnTo>
                  <a:lnTo>
                    <a:pt x="482" y="43"/>
                  </a:lnTo>
                  <a:lnTo>
                    <a:pt x="490" y="44"/>
                  </a:lnTo>
                  <a:lnTo>
                    <a:pt x="498" y="44"/>
                  </a:lnTo>
                  <a:lnTo>
                    <a:pt x="506" y="45"/>
                  </a:lnTo>
                  <a:lnTo>
                    <a:pt x="513" y="45"/>
                  </a:lnTo>
                  <a:lnTo>
                    <a:pt x="521" y="47"/>
                  </a:lnTo>
                  <a:lnTo>
                    <a:pt x="528" y="48"/>
                  </a:lnTo>
                  <a:lnTo>
                    <a:pt x="536" y="48"/>
                  </a:lnTo>
                  <a:lnTo>
                    <a:pt x="545" y="50"/>
                  </a:lnTo>
                  <a:lnTo>
                    <a:pt x="553" y="50"/>
                  </a:lnTo>
                  <a:lnTo>
                    <a:pt x="563" y="51"/>
                  </a:lnTo>
                  <a:lnTo>
                    <a:pt x="572" y="52"/>
                  </a:lnTo>
                  <a:lnTo>
                    <a:pt x="580" y="53"/>
                  </a:lnTo>
                  <a:lnTo>
                    <a:pt x="588" y="54"/>
                  </a:lnTo>
                  <a:lnTo>
                    <a:pt x="589" y="58"/>
                  </a:lnTo>
                  <a:lnTo>
                    <a:pt x="589" y="63"/>
                  </a:lnTo>
                  <a:lnTo>
                    <a:pt x="588" y="67"/>
                  </a:lnTo>
                  <a:lnTo>
                    <a:pt x="585" y="70"/>
                  </a:lnTo>
                  <a:lnTo>
                    <a:pt x="554" y="66"/>
                  </a:lnTo>
                  <a:lnTo>
                    <a:pt x="525" y="61"/>
                  </a:lnTo>
                  <a:lnTo>
                    <a:pt x="494" y="57"/>
                  </a:lnTo>
                  <a:lnTo>
                    <a:pt x="464" y="53"/>
                  </a:lnTo>
                  <a:lnTo>
                    <a:pt x="432" y="50"/>
                  </a:lnTo>
                  <a:lnTo>
                    <a:pt x="402" y="46"/>
                  </a:lnTo>
                  <a:lnTo>
                    <a:pt x="370" y="43"/>
                  </a:lnTo>
                  <a:lnTo>
                    <a:pt x="339" y="40"/>
                  </a:lnTo>
                  <a:lnTo>
                    <a:pt x="307" y="37"/>
                  </a:lnTo>
                  <a:lnTo>
                    <a:pt x="275" y="34"/>
                  </a:lnTo>
                  <a:lnTo>
                    <a:pt x="244" y="31"/>
                  </a:lnTo>
                  <a:lnTo>
                    <a:pt x="211" y="28"/>
                  </a:lnTo>
                  <a:lnTo>
                    <a:pt x="180" y="25"/>
                  </a:lnTo>
                  <a:lnTo>
                    <a:pt x="149" y="23"/>
                  </a:lnTo>
                  <a:lnTo>
                    <a:pt x="117" y="19"/>
                  </a:lnTo>
                  <a:lnTo>
                    <a:pt x="86" y="16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4" y="1"/>
                  </a:lnTo>
                  <a:lnTo>
                    <a:pt x="66" y="1"/>
                  </a:lnTo>
                  <a:lnTo>
                    <a:pt x="78" y="2"/>
                  </a:lnTo>
                  <a:lnTo>
                    <a:pt x="90" y="3"/>
                  </a:lnTo>
                  <a:lnTo>
                    <a:pt x="103" y="4"/>
                  </a:lnTo>
                  <a:lnTo>
                    <a:pt x="115" y="6"/>
                  </a:lnTo>
                  <a:lnTo>
                    <a:pt x="127" y="7"/>
                  </a:lnTo>
                  <a:lnTo>
                    <a:pt x="139" y="8"/>
                  </a:lnTo>
                  <a:lnTo>
                    <a:pt x="152" y="10"/>
                  </a:lnTo>
                  <a:lnTo>
                    <a:pt x="164" y="12"/>
                  </a:lnTo>
                  <a:lnTo>
                    <a:pt x="177" y="13"/>
                  </a:lnTo>
                  <a:lnTo>
                    <a:pt x="190" y="14"/>
                  </a:lnTo>
                  <a:lnTo>
                    <a:pt x="203" y="15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2" name="Freeform 441"/>
            <p:cNvSpPr>
              <a:spLocks/>
            </p:cNvSpPr>
            <p:nvPr/>
          </p:nvSpPr>
          <p:spPr bwMode="auto">
            <a:xfrm>
              <a:off x="2468" y="1304"/>
              <a:ext cx="66" cy="7"/>
            </a:xfrm>
            <a:custGeom>
              <a:avLst/>
              <a:gdLst>
                <a:gd name="T0" fmla="*/ 54 w 265"/>
                <a:gd name="T1" fmla="*/ 5 h 29"/>
                <a:gd name="T2" fmla="*/ 56 w 265"/>
                <a:gd name="T3" fmla="*/ 5 h 29"/>
                <a:gd name="T4" fmla="*/ 58 w 265"/>
                <a:gd name="T5" fmla="*/ 5 h 29"/>
                <a:gd name="T6" fmla="*/ 60 w 265"/>
                <a:gd name="T7" fmla="*/ 5 h 29"/>
                <a:gd name="T8" fmla="*/ 61 w 265"/>
                <a:gd name="T9" fmla="*/ 6 h 29"/>
                <a:gd name="T10" fmla="*/ 63 w 265"/>
                <a:gd name="T11" fmla="*/ 6 h 29"/>
                <a:gd name="T12" fmla="*/ 64 w 265"/>
                <a:gd name="T13" fmla="*/ 6 h 29"/>
                <a:gd name="T14" fmla="*/ 65 w 265"/>
                <a:gd name="T15" fmla="*/ 7 h 29"/>
                <a:gd name="T16" fmla="*/ 66 w 265"/>
                <a:gd name="T17" fmla="*/ 7 h 29"/>
                <a:gd name="T18" fmla="*/ 63 w 265"/>
                <a:gd name="T19" fmla="*/ 7 h 29"/>
                <a:gd name="T20" fmla="*/ 59 w 265"/>
                <a:gd name="T21" fmla="*/ 7 h 29"/>
                <a:gd name="T22" fmla="*/ 56 w 265"/>
                <a:gd name="T23" fmla="*/ 7 h 29"/>
                <a:gd name="T24" fmla="*/ 52 w 265"/>
                <a:gd name="T25" fmla="*/ 7 h 29"/>
                <a:gd name="T26" fmla="*/ 48 w 265"/>
                <a:gd name="T27" fmla="*/ 7 h 29"/>
                <a:gd name="T28" fmla="*/ 45 w 265"/>
                <a:gd name="T29" fmla="*/ 7 h 29"/>
                <a:gd name="T30" fmla="*/ 41 w 265"/>
                <a:gd name="T31" fmla="*/ 7 h 29"/>
                <a:gd name="T32" fmla="*/ 37 w 265"/>
                <a:gd name="T33" fmla="*/ 6 h 29"/>
                <a:gd name="T34" fmla="*/ 34 w 265"/>
                <a:gd name="T35" fmla="*/ 6 h 29"/>
                <a:gd name="T36" fmla="*/ 30 w 265"/>
                <a:gd name="T37" fmla="*/ 6 h 29"/>
                <a:gd name="T38" fmla="*/ 27 w 265"/>
                <a:gd name="T39" fmla="*/ 6 h 29"/>
                <a:gd name="T40" fmla="*/ 23 w 265"/>
                <a:gd name="T41" fmla="*/ 5 h 29"/>
                <a:gd name="T42" fmla="*/ 20 w 265"/>
                <a:gd name="T43" fmla="*/ 5 h 29"/>
                <a:gd name="T44" fmla="*/ 16 w 265"/>
                <a:gd name="T45" fmla="*/ 5 h 29"/>
                <a:gd name="T46" fmla="*/ 13 w 265"/>
                <a:gd name="T47" fmla="*/ 5 h 29"/>
                <a:gd name="T48" fmla="*/ 9 w 265"/>
                <a:gd name="T49" fmla="*/ 5 h 29"/>
                <a:gd name="T50" fmla="*/ 9 w 265"/>
                <a:gd name="T51" fmla="*/ 5 h 29"/>
                <a:gd name="T52" fmla="*/ 9 w 265"/>
                <a:gd name="T53" fmla="*/ 5 h 29"/>
                <a:gd name="T54" fmla="*/ 8 w 265"/>
                <a:gd name="T55" fmla="*/ 4 h 29"/>
                <a:gd name="T56" fmla="*/ 7 w 265"/>
                <a:gd name="T57" fmla="*/ 4 h 29"/>
                <a:gd name="T58" fmla="*/ 5 w 265"/>
                <a:gd name="T59" fmla="*/ 4 h 29"/>
                <a:gd name="T60" fmla="*/ 3 w 265"/>
                <a:gd name="T61" fmla="*/ 4 h 29"/>
                <a:gd name="T62" fmla="*/ 1 w 265"/>
                <a:gd name="T63" fmla="*/ 3 h 29"/>
                <a:gd name="T64" fmla="*/ 0 w 265"/>
                <a:gd name="T65" fmla="*/ 3 h 29"/>
                <a:gd name="T66" fmla="*/ 1 w 265"/>
                <a:gd name="T67" fmla="*/ 1 h 29"/>
                <a:gd name="T68" fmla="*/ 2 w 265"/>
                <a:gd name="T69" fmla="*/ 0 h 29"/>
                <a:gd name="T70" fmla="*/ 4 w 265"/>
                <a:gd name="T71" fmla="*/ 0 h 29"/>
                <a:gd name="T72" fmla="*/ 5 w 265"/>
                <a:gd name="T73" fmla="*/ 0 h 29"/>
                <a:gd name="T74" fmla="*/ 7 w 265"/>
                <a:gd name="T75" fmla="*/ 0 h 29"/>
                <a:gd name="T76" fmla="*/ 9 w 265"/>
                <a:gd name="T77" fmla="*/ 1 h 29"/>
                <a:gd name="T78" fmla="*/ 11 w 265"/>
                <a:gd name="T79" fmla="*/ 1 h 29"/>
                <a:gd name="T80" fmla="*/ 13 w 265"/>
                <a:gd name="T81" fmla="*/ 0 h 29"/>
                <a:gd name="T82" fmla="*/ 18 w 265"/>
                <a:gd name="T83" fmla="*/ 1 h 29"/>
                <a:gd name="T84" fmla="*/ 23 w 265"/>
                <a:gd name="T85" fmla="*/ 2 h 29"/>
                <a:gd name="T86" fmla="*/ 28 w 265"/>
                <a:gd name="T87" fmla="*/ 2 h 29"/>
                <a:gd name="T88" fmla="*/ 33 w 265"/>
                <a:gd name="T89" fmla="*/ 2 h 29"/>
                <a:gd name="T90" fmla="*/ 39 w 265"/>
                <a:gd name="T91" fmla="*/ 2 h 29"/>
                <a:gd name="T92" fmla="*/ 44 w 265"/>
                <a:gd name="T93" fmla="*/ 3 h 29"/>
                <a:gd name="T94" fmla="*/ 49 w 265"/>
                <a:gd name="T95" fmla="*/ 4 h 29"/>
                <a:gd name="T96" fmla="*/ 54 w 265"/>
                <a:gd name="T97" fmla="*/ 5 h 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5"/>
                <a:gd name="T148" fmla="*/ 0 h 29"/>
                <a:gd name="T149" fmla="*/ 265 w 265"/>
                <a:gd name="T150" fmla="*/ 29 h 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5" h="29">
                  <a:moveTo>
                    <a:pt x="218" y="21"/>
                  </a:moveTo>
                  <a:lnTo>
                    <a:pt x="226" y="20"/>
                  </a:lnTo>
                  <a:lnTo>
                    <a:pt x="234" y="20"/>
                  </a:lnTo>
                  <a:lnTo>
                    <a:pt x="240" y="22"/>
                  </a:lnTo>
                  <a:lnTo>
                    <a:pt x="246" y="26"/>
                  </a:lnTo>
                  <a:lnTo>
                    <a:pt x="251" y="23"/>
                  </a:lnTo>
                  <a:lnTo>
                    <a:pt x="256" y="24"/>
                  </a:lnTo>
                  <a:lnTo>
                    <a:pt x="261" y="27"/>
                  </a:lnTo>
                  <a:lnTo>
                    <a:pt x="265" y="28"/>
                  </a:lnTo>
                  <a:lnTo>
                    <a:pt x="251" y="29"/>
                  </a:lnTo>
                  <a:lnTo>
                    <a:pt x="237" y="29"/>
                  </a:lnTo>
                  <a:lnTo>
                    <a:pt x="223" y="29"/>
                  </a:lnTo>
                  <a:lnTo>
                    <a:pt x="208" y="29"/>
                  </a:lnTo>
                  <a:lnTo>
                    <a:pt x="193" y="28"/>
                  </a:lnTo>
                  <a:lnTo>
                    <a:pt x="179" y="28"/>
                  </a:lnTo>
                  <a:lnTo>
                    <a:pt x="164" y="27"/>
                  </a:lnTo>
                  <a:lnTo>
                    <a:pt x="150" y="26"/>
                  </a:lnTo>
                  <a:lnTo>
                    <a:pt x="136" y="25"/>
                  </a:lnTo>
                  <a:lnTo>
                    <a:pt x="121" y="24"/>
                  </a:lnTo>
                  <a:lnTo>
                    <a:pt x="107" y="23"/>
                  </a:lnTo>
                  <a:lnTo>
                    <a:pt x="93" y="22"/>
                  </a:lnTo>
                  <a:lnTo>
                    <a:pt x="79" y="21"/>
                  </a:lnTo>
                  <a:lnTo>
                    <a:pt x="65" y="21"/>
                  </a:lnTo>
                  <a:lnTo>
                    <a:pt x="51" y="20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5" y="20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0" y="16"/>
                  </a:lnTo>
                  <a:lnTo>
                    <a:pt x="13" y="15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3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30" y="2"/>
                  </a:lnTo>
                  <a:lnTo>
                    <a:pt x="38" y="3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92" y="7"/>
                  </a:lnTo>
                  <a:lnTo>
                    <a:pt x="112" y="8"/>
                  </a:lnTo>
                  <a:lnTo>
                    <a:pt x="134" y="9"/>
                  </a:lnTo>
                  <a:lnTo>
                    <a:pt x="156" y="10"/>
                  </a:lnTo>
                  <a:lnTo>
                    <a:pt x="177" y="12"/>
                  </a:lnTo>
                  <a:lnTo>
                    <a:pt x="198" y="15"/>
                  </a:lnTo>
                  <a:lnTo>
                    <a:pt x="218" y="21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3" name="Freeform 442"/>
            <p:cNvSpPr>
              <a:spLocks/>
            </p:cNvSpPr>
            <p:nvPr/>
          </p:nvSpPr>
          <p:spPr bwMode="auto">
            <a:xfrm>
              <a:off x="2179" y="1308"/>
              <a:ext cx="142" cy="16"/>
            </a:xfrm>
            <a:custGeom>
              <a:avLst/>
              <a:gdLst>
                <a:gd name="T0" fmla="*/ 50 w 567"/>
                <a:gd name="T1" fmla="*/ 5 h 63"/>
                <a:gd name="T2" fmla="*/ 54 w 567"/>
                <a:gd name="T3" fmla="*/ 5 h 63"/>
                <a:gd name="T4" fmla="*/ 58 w 567"/>
                <a:gd name="T5" fmla="*/ 5 h 63"/>
                <a:gd name="T6" fmla="*/ 61 w 567"/>
                <a:gd name="T7" fmla="*/ 5 h 63"/>
                <a:gd name="T8" fmla="*/ 65 w 567"/>
                <a:gd name="T9" fmla="*/ 6 h 63"/>
                <a:gd name="T10" fmla="*/ 69 w 567"/>
                <a:gd name="T11" fmla="*/ 7 h 63"/>
                <a:gd name="T12" fmla="*/ 73 w 567"/>
                <a:gd name="T13" fmla="*/ 7 h 63"/>
                <a:gd name="T14" fmla="*/ 77 w 567"/>
                <a:gd name="T15" fmla="*/ 8 h 63"/>
                <a:gd name="T16" fmla="*/ 83 w 567"/>
                <a:gd name="T17" fmla="*/ 8 h 63"/>
                <a:gd name="T18" fmla="*/ 91 w 567"/>
                <a:gd name="T19" fmla="*/ 9 h 63"/>
                <a:gd name="T20" fmla="*/ 99 w 567"/>
                <a:gd name="T21" fmla="*/ 9 h 63"/>
                <a:gd name="T22" fmla="*/ 107 w 567"/>
                <a:gd name="T23" fmla="*/ 9 h 63"/>
                <a:gd name="T24" fmla="*/ 115 w 567"/>
                <a:gd name="T25" fmla="*/ 10 h 63"/>
                <a:gd name="T26" fmla="*/ 122 w 567"/>
                <a:gd name="T27" fmla="*/ 11 h 63"/>
                <a:gd name="T28" fmla="*/ 130 w 567"/>
                <a:gd name="T29" fmla="*/ 13 h 63"/>
                <a:gd name="T30" fmla="*/ 138 w 567"/>
                <a:gd name="T31" fmla="*/ 14 h 63"/>
                <a:gd name="T32" fmla="*/ 141 w 567"/>
                <a:gd name="T33" fmla="*/ 16 h 63"/>
                <a:gd name="T34" fmla="*/ 127 w 567"/>
                <a:gd name="T35" fmla="*/ 15 h 63"/>
                <a:gd name="T36" fmla="*/ 112 w 567"/>
                <a:gd name="T37" fmla="*/ 13 h 63"/>
                <a:gd name="T38" fmla="*/ 98 w 567"/>
                <a:gd name="T39" fmla="*/ 12 h 63"/>
                <a:gd name="T40" fmla="*/ 84 w 567"/>
                <a:gd name="T41" fmla="*/ 11 h 63"/>
                <a:gd name="T42" fmla="*/ 69 w 567"/>
                <a:gd name="T43" fmla="*/ 9 h 63"/>
                <a:gd name="T44" fmla="*/ 55 w 567"/>
                <a:gd name="T45" fmla="*/ 8 h 63"/>
                <a:gd name="T46" fmla="*/ 41 w 567"/>
                <a:gd name="T47" fmla="*/ 7 h 63"/>
                <a:gd name="T48" fmla="*/ 26 w 567"/>
                <a:gd name="T49" fmla="*/ 5 h 63"/>
                <a:gd name="T50" fmla="*/ 20 w 567"/>
                <a:gd name="T51" fmla="*/ 5 h 63"/>
                <a:gd name="T52" fmla="*/ 14 w 567"/>
                <a:gd name="T53" fmla="*/ 4 h 63"/>
                <a:gd name="T54" fmla="*/ 7 w 567"/>
                <a:gd name="T55" fmla="*/ 4 h 63"/>
                <a:gd name="T56" fmla="*/ 0 w 567"/>
                <a:gd name="T57" fmla="*/ 3 h 63"/>
                <a:gd name="T58" fmla="*/ 2 w 567"/>
                <a:gd name="T59" fmla="*/ 1 h 63"/>
                <a:gd name="T60" fmla="*/ 6 w 567"/>
                <a:gd name="T61" fmla="*/ 0 h 63"/>
                <a:gd name="T62" fmla="*/ 17 w 567"/>
                <a:gd name="T63" fmla="*/ 1 h 63"/>
                <a:gd name="T64" fmla="*/ 27 w 567"/>
                <a:gd name="T65" fmla="*/ 1 h 63"/>
                <a:gd name="T66" fmla="*/ 38 w 567"/>
                <a:gd name="T67" fmla="*/ 3 h 63"/>
                <a:gd name="T68" fmla="*/ 48 w 567"/>
                <a:gd name="T69" fmla="*/ 4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7"/>
                <a:gd name="T106" fmla="*/ 0 h 63"/>
                <a:gd name="T107" fmla="*/ 567 w 567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7" h="63">
                  <a:moveTo>
                    <a:pt x="190" y="17"/>
                  </a:moveTo>
                  <a:lnTo>
                    <a:pt x="199" y="18"/>
                  </a:lnTo>
                  <a:lnTo>
                    <a:pt x="206" y="19"/>
                  </a:lnTo>
                  <a:lnTo>
                    <a:pt x="215" y="19"/>
                  </a:lnTo>
                  <a:lnTo>
                    <a:pt x="223" y="20"/>
                  </a:lnTo>
                  <a:lnTo>
                    <a:pt x="230" y="20"/>
                  </a:lnTo>
                  <a:lnTo>
                    <a:pt x="238" y="21"/>
                  </a:lnTo>
                  <a:lnTo>
                    <a:pt x="245" y="21"/>
                  </a:lnTo>
                  <a:lnTo>
                    <a:pt x="253" y="20"/>
                  </a:lnTo>
                  <a:lnTo>
                    <a:pt x="261" y="22"/>
                  </a:lnTo>
                  <a:lnTo>
                    <a:pt x="268" y="24"/>
                  </a:lnTo>
                  <a:lnTo>
                    <a:pt x="276" y="26"/>
                  </a:lnTo>
                  <a:lnTo>
                    <a:pt x="284" y="27"/>
                  </a:lnTo>
                  <a:lnTo>
                    <a:pt x="292" y="28"/>
                  </a:lnTo>
                  <a:lnTo>
                    <a:pt x="301" y="29"/>
                  </a:lnTo>
                  <a:lnTo>
                    <a:pt x="308" y="31"/>
                  </a:lnTo>
                  <a:lnTo>
                    <a:pt x="316" y="32"/>
                  </a:lnTo>
                  <a:lnTo>
                    <a:pt x="332" y="32"/>
                  </a:lnTo>
                  <a:lnTo>
                    <a:pt x="348" y="33"/>
                  </a:lnTo>
                  <a:lnTo>
                    <a:pt x="364" y="34"/>
                  </a:lnTo>
                  <a:lnTo>
                    <a:pt x="381" y="34"/>
                  </a:lnTo>
                  <a:lnTo>
                    <a:pt x="396" y="35"/>
                  </a:lnTo>
                  <a:lnTo>
                    <a:pt x="412" y="36"/>
                  </a:lnTo>
                  <a:lnTo>
                    <a:pt x="427" y="37"/>
                  </a:lnTo>
                  <a:lnTo>
                    <a:pt x="442" y="40"/>
                  </a:lnTo>
                  <a:lnTo>
                    <a:pt x="458" y="41"/>
                  </a:lnTo>
                  <a:lnTo>
                    <a:pt x="473" y="43"/>
                  </a:lnTo>
                  <a:lnTo>
                    <a:pt x="489" y="45"/>
                  </a:lnTo>
                  <a:lnTo>
                    <a:pt x="504" y="47"/>
                  </a:lnTo>
                  <a:lnTo>
                    <a:pt x="519" y="50"/>
                  </a:lnTo>
                  <a:lnTo>
                    <a:pt x="535" y="54"/>
                  </a:lnTo>
                  <a:lnTo>
                    <a:pt x="551" y="57"/>
                  </a:lnTo>
                  <a:lnTo>
                    <a:pt x="567" y="60"/>
                  </a:lnTo>
                  <a:lnTo>
                    <a:pt x="565" y="63"/>
                  </a:lnTo>
                  <a:lnTo>
                    <a:pt x="535" y="60"/>
                  </a:lnTo>
                  <a:lnTo>
                    <a:pt x="506" y="58"/>
                  </a:lnTo>
                  <a:lnTo>
                    <a:pt x="477" y="55"/>
                  </a:lnTo>
                  <a:lnTo>
                    <a:pt x="448" y="53"/>
                  </a:lnTo>
                  <a:lnTo>
                    <a:pt x="420" y="49"/>
                  </a:lnTo>
                  <a:lnTo>
                    <a:pt x="390" y="47"/>
                  </a:lnTo>
                  <a:lnTo>
                    <a:pt x="362" y="45"/>
                  </a:lnTo>
                  <a:lnTo>
                    <a:pt x="334" y="43"/>
                  </a:lnTo>
                  <a:lnTo>
                    <a:pt x="306" y="40"/>
                  </a:lnTo>
                  <a:lnTo>
                    <a:pt x="277" y="37"/>
                  </a:lnTo>
                  <a:lnTo>
                    <a:pt x="249" y="35"/>
                  </a:lnTo>
                  <a:lnTo>
                    <a:pt x="221" y="32"/>
                  </a:lnTo>
                  <a:lnTo>
                    <a:pt x="191" y="30"/>
                  </a:lnTo>
                  <a:lnTo>
                    <a:pt x="163" y="27"/>
                  </a:lnTo>
                  <a:lnTo>
                    <a:pt x="134" y="23"/>
                  </a:lnTo>
                  <a:lnTo>
                    <a:pt x="105" y="20"/>
                  </a:lnTo>
                  <a:lnTo>
                    <a:pt x="92" y="20"/>
                  </a:lnTo>
                  <a:lnTo>
                    <a:pt x="79" y="19"/>
                  </a:lnTo>
                  <a:lnTo>
                    <a:pt x="67" y="18"/>
                  </a:lnTo>
                  <a:lnTo>
                    <a:pt x="54" y="17"/>
                  </a:lnTo>
                  <a:lnTo>
                    <a:pt x="41" y="16"/>
                  </a:lnTo>
                  <a:lnTo>
                    <a:pt x="28" y="15"/>
                  </a:lnTo>
                  <a:lnTo>
                    <a:pt x="14" y="13"/>
                  </a:lnTo>
                  <a:lnTo>
                    <a:pt x="0" y="11"/>
                  </a:lnTo>
                  <a:lnTo>
                    <a:pt x="2" y="4"/>
                  </a:lnTo>
                  <a:lnTo>
                    <a:pt x="8" y="3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7" y="2"/>
                  </a:lnTo>
                  <a:lnTo>
                    <a:pt x="88" y="4"/>
                  </a:lnTo>
                  <a:lnTo>
                    <a:pt x="109" y="5"/>
                  </a:lnTo>
                  <a:lnTo>
                    <a:pt x="130" y="7"/>
                  </a:lnTo>
                  <a:lnTo>
                    <a:pt x="150" y="10"/>
                  </a:lnTo>
                  <a:lnTo>
                    <a:pt x="171" y="14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4" name="Freeform 443"/>
            <p:cNvSpPr>
              <a:spLocks/>
            </p:cNvSpPr>
            <p:nvPr/>
          </p:nvSpPr>
          <p:spPr bwMode="auto">
            <a:xfrm>
              <a:off x="2460" y="1312"/>
              <a:ext cx="101" cy="9"/>
            </a:xfrm>
            <a:custGeom>
              <a:avLst/>
              <a:gdLst>
                <a:gd name="T0" fmla="*/ 15 w 404"/>
                <a:gd name="T1" fmla="*/ 0 h 37"/>
                <a:gd name="T2" fmla="*/ 15 w 404"/>
                <a:gd name="T3" fmla="*/ 0 h 37"/>
                <a:gd name="T4" fmla="*/ 19 w 404"/>
                <a:gd name="T5" fmla="*/ 1 h 37"/>
                <a:gd name="T6" fmla="*/ 22 w 404"/>
                <a:gd name="T7" fmla="*/ 1 h 37"/>
                <a:gd name="T8" fmla="*/ 25 w 404"/>
                <a:gd name="T9" fmla="*/ 1 h 37"/>
                <a:gd name="T10" fmla="*/ 28 w 404"/>
                <a:gd name="T11" fmla="*/ 2 h 37"/>
                <a:gd name="T12" fmla="*/ 31 w 404"/>
                <a:gd name="T13" fmla="*/ 2 h 37"/>
                <a:gd name="T14" fmla="*/ 34 w 404"/>
                <a:gd name="T15" fmla="*/ 3 h 37"/>
                <a:gd name="T16" fmla="*/ 38 w 404"/>
                <a:gd name="T17" fmla="*/ 3 h 37"/>
                <a:gd name="T18" fmla="*/ 41 w 404"/>
                <a:gd name="T19" fmla="*/ 3 h 37"/>
                <a:gd name="T20" fmla="*/ 44 w 404"/>
                <a:gd name="T21" fmla="*/ 3 h 37"/>
                <a:gd name="T22" fmla="*/ 47 w 404"/>
                <a:gd name="T23" fmla="*/ 4 h 37"/>
                <a:gd name="T24" fmla="*/ 50 w 404"/>
                <a:gd name="T25" fmla="*/ 4 h 37"/>
                <a:gd name="T26" fmla="*/ 53 w 404"/>
                <a:gd name="T27" fmla="*/ 4 h 37"/>
                <a:gd name="T28" fmla="*/ 56 w 404"/>
                <a:gd name="T29" fmla="*/ 4 h 37"/>
                <a:gd name="T30" fmla="*/ 59 w 404"/>
                <a:gd name="T31" fmla="*/ 5 h 37"/>
                <a:gd name="T32" fmla="*/ 62 w 404"/>
                <a:gd name="T33" fmla="*/ 5 h 37"/>
                <a:gd name="T34" fmla="*/ 66 w 404"/>
                <a:gd name="T35" fmla="*/ 5 h 37"/>
                <a:gd name="T36" fmla="*/ 68 w 404"/>
                <a:gd name="T37" fmla="*/ 4 h 37"/>
                <a:gd name="T38" fmla="*/ 72 w 404"/>
                <a:gd name="T39" fmla="*/ 5 h 37"/>
                <a:gd name="T40" fmla="*/ 76 w 404"/>
                <a:gd name="T41" fmla="*/ 5 h 37"/>
                <a:gd name="T42" fmla="*/ 80 w 404"/>
                <a:gd name="T43" fmla="*/ 6 h 37"/>
                <a:gd name="T44" fmla="*/ 84 w 404"/>
                <a:gd name="T45" fmla="*/ 7 h 37"/>
                <a:gd name="T46" fmla="*/ 89 w 404"/>
                <a:gd name="T47" fmla="*/ 7 h 37"/>
                <a:gd name="T48" fmla="*/ 93 w 404"/>
                <a:gd name="T49" fmla="*/ 8 h 37"/>
                <a:gd name="T50" fmla="*/ 97 w 404"/>
                <a:gd name="T51" fmla="*/ 8 h 37"/>
                <a:gd name="T52" fmla="*/ 101 w 404"/>
                <a:gd name="T53" fmla="*/ 8 h 37"/>
                <a:gd name="T54" fmla="*/ 100 w 404"/>
                <a:gd name="T55" fmla="*/ 9 h 37"/>
                <a:gd name="T56" fmla="*/ 94 w 404"/>
                <a:gd name="T57" fmla="*/ 9 h 37"/>
                <a:gd name="T58" fmla="*/ 88 w 404"/>
                <a:gd name="T59" fmla="*/ 9 h 37"/>
                <a:gd name="T60" fmla="*/ 82 w 404"/>
                <a:gd name="T61" fmla="*/ 9 h 37"/>
                <a:gd name="T62" fmla="*/ 75 w 404"/>
                <a:gd name="T63" fmla="*/ 8 h 37"/>
                <a:gd name="T64" fmla="*/ 69 w 404"/>
                <a:gd name="T65" fmla="*/ 8 h 37"/>
                <a:gd name="T66" fmla="*/ 63 w 404"/>
                <a:gd name="T67" fmla="*/ 8 h 37"/>
                <a:gd name="T68" fmla="*/ 57 w 404"/>
                <a:gd name="T69" fmla="*/ 7 h 37"/>
                <a:gd name="T70" fmla="*/ 51 w 404"/>
                <a:gd name="T71" fmla="*/ 7 h 37"/>
                <a:gd name="T72" fmla="*/ 44 w 404"/>
                <a:gd name="T73" fmla="*/ 6 h 37"/>
                <a:gd name="T74" fmla="*/ 38 w 404"/>
                <a:gd name="T75" fmla="*/ 6 h 37"/>
                <a:gd name="T76" fmla="*/ 32 w 404"/>
                <a:gd name="T77" fmla="*/ 5 h 37"/>
                <a:gd name="T78" fmla="*/ 26 w 404"/>
                <a:gd name="T79" fmla="*/ 5 h 37"/>
                <a:gd name="T80" fmla="*/ 20 w 404"/>
                <a:gd name="T81" fmla="*/ 5 h 37"/>
                <a:gd name="T82" fmla="*/ 14 w 404"/>
                <a:gd name="T83" fmla="*/ 4 h 37"/>
                <a:gd name="T84" fmla="*/ 7 w 404"/>
                <a:gd name="T85" fmla="*/ 4 h 37"/>
                <a:gd name="T86" fmla="*/ 2 w 404"/>
                <a:gd name="T87" fmla="*/ 4 h 37"/>
                <a:gd name="T88" fmla="*/ 1 w 404"/>
                <a:gd name="T89" fmla="*/ 4 h 37"/>
                <a:gd name="T90" fmla="*/ 0 w 404"/>
                <a:gd name="T91" fmla="*/ 3 h 37"/>
                <a:gd name="T92" fmla="*/ 0 w 404"/>
                <a:gd name="T93" fmla="*/ 2 h 37"/>
                <a:gd name="T94" fmla="*/ 0 w 404"/>
                <a:gd name="T95" fmla="*/ 1 h 37"/>
                <a:gd name="T96" fmla="*/ 2 w 404"/>
                <a:gd name="T97" fmla="*/ 0 h 37"/>
                <a:gd name="T98" fmla="*/ 3 w 404"/>
                <a:gd name="T99" fmla="*/ 0 h 37"/>
                <a:gd name="T100" fmla="*/ 6 w 404"/>
                <a:gd name="T101" fmla="*/ 0 h 37"/>
                <a:gd name="T102" fmla="*/ 7 w 404"/>
                <a:gd name="T103" fmla="*/ 0 h 37"/>
                <a:gd name="T104" fmla="*/ 9 w 404"/>
                <a:gd name="T105" fmla="*/ 0 h 37"/>
                <a:gd name="T106" fmla="*/ 12 w 404"/>
                <a:gd name="T107" fmla="*/ 0 h 37"/>
                <a:gd name="T108" fmla="*/ 13 w 404"/>
                <a:gd name="T109" fmla="*/ 0 h 37"/>
                <a:gd name="T110" fmla="*/ 15 w 404"/>
                <a:gd name="T111" fmla="*/ 0 h 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4"/>
                <a:gd name="T169" fmla="*/ 0 h 37"/>
                <a:gd name="T170" fmla="*/ 404 w 404"/>
                <a:gd name="T171" fmla="*/ 37 h 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4" h="37">
                  <a:moveTo>
                    <a:pt x="61" y="0"/>
                  </a:moveTo>
                  <a:lnTo>
                    <a:pt x="61" y="2"/>
                  </a:lnTo>
                  <a:lnTo>
                    <a:pt x="74" y="4"/>
                  </a:lnTo>
                  <a:lnTo>
                    <a:pt x="87" y="5"/>
                  </a:lnTo>
                  <a:lnTo>
                    <a:pt x="100" y="6"/>
                  </a:lnTo>
                  <a:lnTo>
                    <a:pt x="112" y="8"/>
                  </a:lnTo>
                  <a:lnTo>
                    <a:pt x="125" y="9"/>
                  </a:lnTo>
                  <a:lnTo>
                    <a:pt x="137" y="11"/>
                  </a:lnTo>
                  <a:lnTo>
                    <a:pt x="150" y="12"/>
                  </a:lnTo>
                  <a:lnTo>
                    <a:pt x="162" y="13"/>
                  </a:lnTo>
                  <a:lnTo>
                    <a:pt x="175" y="14"/>
                  </a:lnTo>
                  <a:lnTo>
                    <a:pt x="187" y="15"/>
                  </a:lnTo>
                  <a:lnTo>
                    <a:pt x="198" y="16"/>
                  </a:lnTo>
                  <a:lnTo>
                    <a:pt x="211" y="17"/>
                  </a:lnTo>
                  <a:lnTo>
                    <a:pt x="224" y="18"/>
                  </a:lnTo>
                  <a:lnTo>
                    <a:pt x="237" y="19"/>
                  </a:lnTo>
                  <a:lnTo>
                    <a:pt x="250" y="21"/>
                  </a:lnTo>
                  <a:lnTo>
                    <a:pt x="263" y="22"/>
                  </a:lnTo>
                  <a:lnTo>
                    <a:pt x="270" y="17"/>
                  </a:lnTo>
                  <a:lnTo>
                    <a:pt x="286" y="19"/>
                  </a:lnTo>
                  <a:lnTo>
                    <a:pt x="302" y="22"/>
                  </a:lnTo>
                  <a:lnTo>
                    <a:pt x="320" y="25"/>
                  </a:lnTo>
                  <a:lnTo>
                    <a:pt x="337" y="27"/>
                  </a:lnTo>
                  <a:lnTo>
                    <a:pt x="354" y="29"/>
                  </a:lnTo>
                  <a:lnTo>
                    <a:pt x="372" y="31"/>
                  </a:lnTo>
                  <a:lnTo>
                    <a:pt x="388" y="32"/>
                  </a:lnTo>
                  <a:lnTo>
                    <a:pt x="404" y="32"/>
                  </a:lnTo>
                  <a:lnTo>
                    <a:pt x="401" y="37"/>
                  </a:lnTo>
                  <a:lnTo>
                    <a:pt x="376" y="37"/>
                  </a:lnTo>
                  <a:lnTo>
                    <a:pt x="351" y="37"/>
                  </a:lnTo>
                  <a:lnTo>
                    <a:pt x="326" y="35"/>
                  </a:lnTo>
                  <a:lnTo>
                    <a:pt x="301" y="34"/>
                  </a:lnTo>
                  <a:lnTo>
                    <a:pt x="276" y="33"/>
                  </a:lnTo>
                  <a:lnTo>
                    <a:pt x="252" y="31"/>
                  </a:lnTo>
                  <a:lnTo>
                    <a:pt x="227" y="30"/>
                  </a:lnTo>
                  <a:lnTo>
                    <a:pt x="202" y="28"/>
                  </a:lnTo>
                  <a:lnTo>
                    <a:pt x="177" y="26"/>
                  </a:lnTo>
                  <a:lnTo>
                    <a:pt x="152" y="24"/>
                  </a:lnTo>
                  <a:lnTo>
                    <a:pt x="127" y="22"/>
                  </a:lnTo>
                  <a:lnTo>
                    <a:pt x="103" y="20"/>
                  </a:lnTo>
                  <a:lnTo>
                    <a:pt x="78" y="19"/>
                  </a:lnTo>
                  <a:lnTo>
                    <a:pt x="55" y="18"/>
                  </a:lnTo>
                  <a:lnTo>
                    <a:pt x="30" y="17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8" y="2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3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5" name="Freeform 444"/>
            <p:cNvSpPr>
              <a:spLocks/>
            </p:cNvSpPr>
            <p:nvPr/>
          </p:nvSpPr>
          <p:spPr bwMode="auto">
            <a:xfrm>
              <a:off x="2451" y="1320"/>
              <a:ext cx="107" cy="10"/>
            </a:xfrm>
            <a:custGeom>
              <a:avLst/>
              <a:gdLst>
                <a:gd name="T0" fmla="*/ 32 w 425"/>
                <a:gd name="T1" fmla="*/ 3 h 42"/>
                <a:gd name="T2" fmla="*/ 35 w 425"/>
                <a:gd name="T3" fmla="*/ 3 h 42"/>
                <a:gd name="T4" fmla="*/ 37 w 425"/>
                <a:gd name="T5" fmla="*/ 3 h 42"/>
                <a:gd name="T6" fmla="*/ 46 w 425"/>
                <a:gd name="T7" fmla="*/ 3 h 42"/>
                <a:gd name="T8" fmla="*/ 55 w 425"/>
                <a:gd name="T9" fmla="*/ 4 h 42"/>
                <a:gd name="T10" fmla="*/ 64 w 425"/>
                <a:gd name="T11" fmla="*/ 4 h 42"/>
                <a:gd name="T12" fmla="*/ 73 w 425"/>
                <a:gd name="T13" fmla="*/ 5 h 42"/>
                <a:gd name="T14" fmla="*/ 81 w 425"/>
                <a:gd name="T15" fmla="*/ 6 h 42"/>
                <a:gd name="T16" fmla="*/ 90 w 425"/>
                <a:gd name="T17" fmla="*/ 6 h 42"/>
                <a:gd name="T18" fmla="*/ 98 w 425"/>
                <a:gd name="T19" fmla="*/ 7 h 42"/>
                <a:gd name="T20" fmla="*/ 107 w 425"/>
                <a:gd name="T21" fmla="*/ 9 h 42"/>
                <a:gd name="T22" fmla="*/ 107 w 425"/>
                <a:gd name="T23" fmla="*/ 10 h 42"/>
                <a:gd name="T24" fmla="*/ 107 w 425"/>
                <a:gd name="T25" fmla="*/ 10 h 42"/>
                <a:gd name="T26" fmla="*/ 100 w 425"/>
                <a:gd name="T27" fmla="*/ 10 h 42"/>
                <a:gd name="T28" fmla="*/ 93 w 425"/>
                <a:gd name="T29" fmla="*/ 10 h 42"/>
                <a:gd name="T30" fmla="*/ 86 w 425"/>
                <a:gd name="T31" fmla="*/ 10 h 42"/>
                <a:gd name="T32" fmla="*/ 79 w 425"/>
                <a:gd name="T33" fmla="*/ 9 h 42"/>
                <a:gd name="T34" fmla="*/ 72 w 425"/>
                <a:gd name="T35" fmla="*/ 8 h 42"/>
                <a:gd name="T36" fmla="*/ 65 w 425"/>
                <a:gd name="T37" fmla="*/ 7 h 42"/>
                <a:gd name="T38" fmla="*/ 58 w 425"/>
                <a:gd name="T39" fmla="*/ 7 h 42"/>
                <a:gd name="T40" fmla="*/ 51 w 425"/>
                <a:gd name="T41" fmla="*/ 6 h 42"/>
                <a:gd name="T42" fmla="*/ 50 w 425"/>
                <a:gd name="T43" fmla="*/ 7 h 42"/>
                <a:gd name="T44" fmla="*/ 43 w 425"/>
                <a:gd name="T45" fmla="*/ 6 h 42"/>
                <a:gd name="T46" fmla="*/ 37 w 425"/>
                <a:gd name="T47" fmla="*/ 6 h 42"/>
                <a:gd name="T48" fmla="*/ 31 w 425"/>
                <a:gd name="T49" fmla="*/ 6 h 42"/>
                <a:gd name="T50" fmla="*/ 25 w 425"/>
                <a:gd name="T51" fmla="*/ 5 h 42"/>
                <a:gd name="T52" fmla="*/ 19 w 425"/>
                <a:gd name="T53" fmla="*/ 5 h 42"/>
                <a:gd name="T54" fmla="*/ 13 w 425"/>
                <a:gd name="T55" fmla="*/ 4 h 42"/>
                <a:gd name="T56" fmla="*/ 7 w 425"/>
                <a:gd name="T57" fmla="*/ 4 h 42"/>
                <a:gd name="T58" fmla="*/ 1 w 425"/>
                <a:gd name="T59" fmla="*/ 4 h 42"/>
                <a:gd name="T60" fmla="*/ 0 w 425"/>
                <a:gd name="T61" fmla="*/ 2 h 42"/>
                <a:gd name="T62" fmla="*/ 0 w 425"/>
                <a:gd name="T63" fmla="*/ 0 h 42"/>
                <a:gd name="T64" fmla="*/ 8 w 425"/>
                <a:gd name="T65" fmla="*/ 0 h 42"/>
                <a:gd name="T66" fmla="*/ 15 w 425"/>
                <a:gd name="T67" fmla="*/ 1 h 42"/>
                <a:gd name="T68" fmla="*/ 23 w 425"/>
                <a:gd name="T69" fmla="*/ 2 h 42"/>
                <a:gd name="T70" fmla="*/ 30 w 425"/>
                <a:gd name="T71" fmla="*/ 3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5"/>
                <a:gd name="T109" fmla="*/ 0 h 42"/>
                <a:gd name="T110" fmla="*/ 425 w 425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5" h="42">
                  <a:moveTo>
                    <a:pt x="120" y="13"/>
                  </a:moveTo>
                  <a:lnTo>
                    <a:pt x="126" y="11"/>
                  </a:lnTo>
                  <a:lnTo>
                    <a:pt x="134" y="11"/>
                  </a:lnTo>
                  <a:lnTo>
                    <a:pt x="140" y="11"/>
                  </a:lnTo>
                  <a:lnTo>
                    <a:pt x="147" y="10"/>
                  </a:lnTo>
                  <a:lnTo>
                    <a:pt x="147" y="11"/>
                  </a:lnTo>
                  <a:lnTo>
                    <a:pt x="165" y="12"/>
                  </a:lnTo>
                  <a:lnTo>
                    <a:pt x="184" y="13"/>
                  </a:lnTo>
                  <a:lnTo>
                    <a:pt x="201" y="14"/>
                  </a:lnTo>
                  <a:lnTo>
                    <a:pt x="218" y="15"/>
                  </a:lnTo>
                  <a:lnTo>
                    <a:pt x="237" y="16"/>
                  </a:lnTo>
                  <a:lnTo>
                    <a:pt x="254" y="17"/>
                  </a:lnTo>
                  <a:lnTo>
                    <a:pt x="270" y="18"/>
                  </a:lnTo>
                  <a:lnTo>
                    <a:pt x="288" y="21"/>
                  </a:lnTo>
                  <a:lnTo>
                    <a:pt x="305" y="22"/>
                  </a:lnTo>
                  <a:lnTo>
                    <a:pt x="322" y="24"/>
                  </a:lnTo>
                  <a:lnTo>
                    <a:pt x="338" y="25"/>
                  </a:lnTo>
                  <a:lnTo>
                    <a:pt x="356" y="27"/>
                  </a:lnTo>
                  <a:lnTo>
                    <a:pt x="373" y="29"/>
                  </a:lnTo>
                  <a:lnTo>
                    <a:pt x="389" y="31"/>
                  </a:lnTo>
                  <a:lnTo>
                    <a:pt x="407" y="35"/>
                  </a:lnTo>
                  <a:lnTo>
                    <a:pt x="424" y="37"/>
                  </a:lnTo>
                  <a:lnTo>
                    <a:pt x="424" y="38"/>
                  </a:lnTo>
                  <a:lnTo>
                    <a:pt x="424" y="40"/>
                  </a:lnTo>
                  <a:lnTo>
                    <a:pt x="424" y="41"/>
                  </a:lnTo>
                  <a:lnTo>
                    <a:pt x="425" y="42"/>
                  </a:lnTo>
                  <a:lnTo>
                    <a:pt x="411" y="42"/>
                  </a:lnTo>
                  <a:lnTo>
                    <a:pt x="397" y="42"/>
                  </a:lnTo>
                  <a:lnTo>
                    <a:pt x="384" y="42"/>
                  </a:lnTo>
                  <a:lnTo>
                    <a:pt x="370" y="41"/>
                  </a:lnTo>
                  <a:lnTo>
                    <a:pt x="356" y="40"/>
                  </a:lnTo>
                  <a:lnTo>
                    <a:pt x="342" y="40"/>
                  </a:lnTo>
                  <a:lnTo>
                    <a:pt x="328" y="38"/>
                  </a:lnTo>
                  <a:lnTo>
                    <a:pt x="314" y="37"/>
                  </a:lnTo>
                  <a:lnTo>
                    <a:pt x="300" y="36"/>
                  </a:lnTo>
                  <a:lnTo>
                    <a:pt x="285" y="35"/>
                  </a:lnTo>
                  <a:lnTo>
                    <a:pt x="271" y="33"/>
                  </a:lnTo>
                  <a:lnTo>
                    <a:pt x="257" y="31"/>
                  </a:lnTo>
                  <a:lnTo>
                    <a:pt x="243" y="30"/>
                  </a:lnTo>
                  <a:lnTo>
                    <a:pt x="229" y="29"/>
                  </a:lnTo>
                  <a:lnTo>
                    <a:pt x="215" y="28"/>
                  </a:lnTo>
                  <a:lnTo>
                    <a:pt x="201" y="27"/>
                  </a:lnTo>
                  <a:lnTo>
                    <a:pt x="197" y="29"/>
                  </a:lnTo>
                  <a:lnTo>
                    <a:pt x="197" y="28"/>
                  </a:lnTo>
                  <a:lnTo>
                    <a:pt x="184" y="28"/>
                  </a:lnTo>
                  <a:lnTo>
                    <a:pt x="171" y="27"/>
                  </a:lnTo>
                  <a:lnTo>
                    <a:pt x="159" y="27"/>
                  </a:lnTo>
                  <a:lnTo>
                    <a:pt x="147" y="26"/>
                  </a:lnTo>
                  <a:lnTo>
                    <a:pt x="135" y="25"/>
                  </a:lnTo>
                  <a:lnTo>
                    <a:pt x="123" y="24"/>
                  </a:lnTo>
                  <a:lnTo>
                    <a:pt x="111" y="23"/>
                  </a:lnTo>
                  <a:lnTo>
                    <a:pt x="100" y="22"/>
                  </a:lnTo>
                  <a:lnTo>
                    <a:pt x="88" y="21"/>
                  </a:lnTo>
                  <a:lnTo>
                    <a:pt x="77" y="20"/>
                  </a:lnTo>
                  <a:lnTo>
                    <a:pt x="65" y="18"/>
                  </a:lnTo>
                  <a:lnTo>
                    <a:pt x="53" y="17"/>
                  </a:lnTo>
                  <a:lnTo>
                    <a:pt x="41" y="16"/>
                  </a:lnTo>
                  <a:lnTo>
                    <a:pt x="29" y="16"/>
                  </a:lnTo>
                  <a:lnTo>
                    <a:pt x="16" y="15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46" y="1"/>
                  </a:lnTo>
                  <a:lnTo>
                    <a:pt x="61" y="3"/>
                  </a:lnTo>
                  <a:lnTo>
                    <a:pt x="75" y="5"/>
                  </a:lnTo>
                  <a:lnTo>
                    <a:pt x="91" y="8"/>
                  </a:lnTo>
                  <a:lnTo>
                    <a:pt x="105" y="11"/>
                  </a:lnTo>
                  <a:lnTo>
                    <a:pt x="120" y="13"/>
                  </a:lnTo>
                  <a:close/>
                </a:path>
              </a:pathLst>
            </a:cu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341" name="Group 445"/>
          <p:cNvGrpSpPr>
            <a:grpSpLocks/>
          </p:cNvGrpSpPr>
          <p:nvPr/>
        </p:nvGrpSpPr>
        <p:grpSpPr bwMode="auto">
          <a:xfrm>
            <a:off x="8048625" y="1457325"/>
            <a:ext cx="820738" cy="833438"/>
            <a:chOff x="3426" y="696"/>
            <a:chExt cx="755" cy="749"/>
          </a:xfrm>
        </p:grpSpPr>
        <p:sp>
          <p:nvSpPr>
            <p:cNvPr id="52452" name="Freeform 446"/>
            <p:cNvSpPr>
              <a:spLocks/>
            </p:cNvSpPr>
            <p:nvPr/>
          </p:nvSpPr>
          <p:spPr bwMode="auto">
            <a:xfrm>
              <a:off x="4054" y="765"/>
              <a:ext cx="108" cy="193"/>
            </a:xfrm>
            <a:custGeom>
              <a:avLst/>
              <a:gdLst>
                <a:gd name="T0" fmla="*/ 108 w 325"/>
                <a:gd name="T1" fmla="*/ 193 h 579"/>
                <a:gd name="T2" fmla="*/ 103 w 325"/>
                <a:gd name="T3" fmla="*/ 177 h 579"/>
                <a:gd name="T4" fmla="*/ 98 w 325"/>
                <a:gd name="T5" fmla="*/ 162 h 579"/>
                <a:gd name="T6" fmla="*/ 92 w 325"/>
                <a:gd name="T7" fmla="*/ 146 h 579"/>
                <a:gd name="T8" fmla="*/ 85 w 325"/>
                <a:gd name="T9" fmla="*/ 130 h 579"/>
                <a:gd name="T10" fmla="*/ 78 w 325"/>
                <a:gd name="T11" fmla="*/ 113 h 579"/>
                <a:gd name="T12" fmla="*/ 69 w 325"/>
                <a:gd name="T13" fmla="*/ 97 h 579"/>
                <a:gd name="T14" fmla="*/ 60 w 325"/>
                <a:gd name="T15" fmla="*/ 79 h 579"/>
                <a:gd name="T16" fmla="*/ 49 w 325"/>
                <a:gd name="T17" fmla="*/ 62 h 579"/>
                <a:gd name="T18" fmla="*/ 44 w 325"/>
                <a:gd name="T19" fmla="*/ 53 h 579"/>
                <a:gd name="T20" fmla="*/ 38 w 325"/>
                <a:gd name="T21" fmla="*/ 45 h 579"/>
                <a:gd name="T22" fmla="*/ 32 w 325"/>
                <a:gd name="T23" fmla="*/ 37 h 579"/>
                <a:gd name="T24" fmla="*/ 26 w 325"/>
                <a:gd name="T25" fmla="*/ 29 h 579"/>
                <a:gd name="T26" fmla="*/ 20 w 325"/>
                <a:gd name="T27" fmla="*/ 22 h 579"/>
                <a:gd name="T28" fmla="*/ 13 w 325"/>
                <a:gd name="T29" fmla="*/ 14 h 579"/>
                <a:gd name="T30" fmla="*/ 7 w 325"/>
                <a:gd name="T31" fmla="*/ 7 h 579"/>
                <a:gd name="T32" fmla="*/ 0 w 325"/>
                <a:gd name="T33" fmla="*/ 0 h 579"/>
                <a:gd name="T34" fmla="*/ 0 w 325"/>
                <a:gd name="T35" fmla="*/ 193 h 579"/>
                <a:gd name="T36" fmla="*/ 108 w 325"/>
                <a:gd name="T37" fmla="*/ 193 h 5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5"/>
                <a:gd name="T58" fmla="*/ 0 h 579"/>
                <a:gd name="T59" fmla="*/ 325 w 325"/>
                <a:gd name="T60" fmla="*/ 579 h 5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5" h="579">
                  <a:moveTo>
                    <a:pt x="325" y="579"/>
                  </a:moveTo>
                  <a:lnTo>
                    <a:pt x="311" y="532"/>
                  </a:lnTo>
                  <a:lnTo>
                    <a:pt x="295" y="485"/>
                  </a:lnTo>
                  <a:lnTo>
                    <a:pt x="277" y="437"/>
                  </a:lnTo>
                  <a:lnTo>
                    <a:pt x="257" y="389"/>
                  </a:lnTo>
                  <a:lnTo>
                    <a:pt x="234" y="340"/>
                  </a:lnTo>
                  <a:lnTo>
                    <a:pt x="208" y="290"/>
                  </a:lnTo>
                  <a:lnTo>
                    <a:pt x="180" y="238"/>
                  </a:lnTo>
                  <a:lnTo>
                    <a:pt x="148" y="186"/>
                  </a:lnTo>
                  <a:lnTo>
                    <a:pt x="131" y="160"/>
                  </a:lnTo>
                  <a:lnTo>
                    <a:pt x="114" y="135"/>
                  </a:lnTo>
                  <a:lnTo>
                    <a:pt x="97" y="111"/>
                  </a:lnTo>
                  <a:lnTo>
                    <a:pt x="78" y="87"/>
                  </a:lnTo>
                  <a:lnTo>
                    <a:pt x="60" y="65"/>
                  </a:lnTo>
                  <a:lnTo>
                    <a:pt x="39" y="42"/>
                  </a:lnTo>
                  <a:lnTo>
                    <a:pt x="20" y="21"/>
                  </a:lnTo>
                  <a:lnTo>
                    <a:pt x="0" y="0"/>
                  </a:lnTo>
                  <a:lnTo>
                    <a:pt x="0" y="579"/>
                  </a:lnTo>
                  <a:lnTo>
                    <a:pt x="325" y="579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3" name="Rectangle 447"/>
            <p:cNvSpPr>
              <a:spLocks noChangeArrowheads="1"/>
            </p:cNvSpPr>
            <p:nvPr/>
          </p:nvSpPr>
          <p:spPr bwMode="auto">
            <a:xfrm>
              <a:off x="3726" y="960"/>
              <a:ext cx="135" cy="83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54" name="Freeform 448"/>
            <p:cNvSpPr>
              <a:spLocks/>
            </p:cNvSpPr>
            <p:nvPr/>
          </p:nvSpPr>
          <p:spPr bwMode="auto">
            <a:xfrm>
              <a:off x="3426" y="696"/>
              <a:ext cx="755" cy="619"/>
            </a:xfrm>
            <a:custGeom>
              <a:avLst/>
              <a:gdLst>
                <a:gd name="T0" fmla="*/ 621 w 2264"/>
                <a:gd name="T1" fmla="*/ 333 h 1859"/>
                <a:gd name="T2" fmla="*/ 548 w 2264"/>
                <a:gd name="T3" fmla="*/ 306 h 1859"/>
                <a:gd name="T4" fmla="*/ 504 w 2264"/>
                <a:gd name="T5" fmla="*/ 262 h 1859"/>
                <a:gd name="T6" fmla="*/ 569 w 2264"/>
                <a:gd name="T7" fmla="*/ 155 h 1859"/>
                <a:gd name="T8" fmla="*/ 497 w 2264"/>
                <a:gd name="T9" fmla="*/ 226 h 1859"/>
                <a:gd name="T10" fmla="*/ 526 w 2264"/>
                <a:gd name="T11" fmla="*/ 95 h 1859"/>
                <a:gd name="T12" fmla="*/ 584 w 2264"/>
                <a:gd name="T13" fmla="*/ 131 h 1859"/>
                <a:gd name="T14" fmla="*/ 167 w 2264"/>
                <a:gd name="T15" fmla="*/ 347 h 1859"/>
                <a:gd name="T16" fmla="*/ 446 w 2264"/>
                <a:gd name="T17" fmla="*/ 44 h 1859"/>
                <a:gd name="T18" fmla="*/ 573 w 2264"/>
                <a:gd name="T19" fmla="*/ 27 h 1859"/>
                <a:gd name="T20" fmla="*/ 541 w 2264"/>
                <a:gd name="T21" fmla="*/ 12 h 1859"/>
                <a:gd name="T22" fmla="*/ 508 w 2264"/>
                <a:gd name="T23" fmla="*/ 3 h 1859"/>
                <a:gd name="T24" fmla="*/ 472 w 2264"/>
                <a:gd name="T25" fmla="*/ 0 h 1859"/>
                <a:gd name="T26" fmla="*/ 431 w 2264"/>
                <a:gd name="T27" fmla="*/ 12 h 1859"/>
                <a:gd name="T28" fmla="*/ 391 w 2264"/>
                <a:gd name="T29" fmla="*/ 60 h 1859"/>
                <a:gd name="T30" fmla="*/ 363 w 2264"/>
                <a:gd name="T31" fmla="*/ 118 h 1859"/>
                <a:gd name="T32" fmla="*/ 342 w 2264"/>
                <a:gd name="T33" fmla="*/ 159 h 1859"/>
                <a:gd name="T34" fmla="*/ 316 w 2264"/>
                <a:gd name="T35" fmla="*/ 185 h 1859"/>
                <a:gd name="T36" fmla="*/ 283 w 2264"/>
                <a:gd name="T37" fmla="*/ 204 h 1859"/>
                <a:gd name="T38" fmla="*/ 232 w 2264"/>
                <a:gd name="T39" fmla="*/ 216 h 1859"/>
                <a:gd name="T40" fmla="*/ 179 w 2264"/>
                <a:gd name="T41" fmla="*/ 226 h 1859"/>
                <a:gd name="T42" fmla="*/ 136 w 2264"/>
                <a:gd name="T43" fmla="*/ 237 h 1859"/>
                <a:gd name="T44" fmla="*/ 96 w 2264"/>
                <a:gd name="T45" fmla="*/ 252 h 1859"/>
                <a:gd name="T46" fmla="*/ 63 w 2264"/>
                <a:gd name="T47" fmla="*/ 271 h 1859"/>
                <a:gd name="T48" fmla="*/ 38 w 2264"/>
                <a:gd name="T49" fmla="*/ 295 h 1859"/>
                <a:gd name="T50" fmla="*/ 17 w 2264"/>
                <a:gd name="T51" fmla="*/ 328 h 1859"/>
                <a:gd name="T52" fmla="*/ 1 w 2264"/>
                <a:gd name="T53" fmla="*/ 389 h 1859"/>
                <a:gd name="T54" fmla="*/ 32 w 2264"/>
                <a:gd name="T55" fmla="*/ 517 h 1859"/>
                <a:gd name="T56" fmla="*/ 271 w 2264"/>
                <a:gd name="T57" fmla="*/ 529 h 1859"/>
                <a:gd name="T58" fmla="*/ 525 w 2264"/>
                <a:gd name="T59" fmla="*/ 401 h 1859"/>
                <a:gd name="T60" fmla="*/ 579 w 2264"/>
                <a:gd name="T61" fmla="*/ 399 h 1859"/>
                <a:gd name="T62" fmla="*/ 640 w 2264"/>
                <a:gd name="T63" fmla="*/ 405 h 1859"/>
                <a:gd name="T64" fmla="*/ 594 w 2264"/>
                <a:gd name="T65" fmla="*/ 417 h 1859"/>
                <a:gd name="T66" fmla="*/ 701 w 2264"/>
                <a:gd name="T67" fmla="*/ 440 h 1859"/>
                <a:gd name="T68" fmla="*/ 668 w 2264"/>
                <a:gd name="T69" fmla="*/ 590 h 1859"/>
                <a:gd name="T70" fmla="*/ 630 w 2264"/>
                <a:gd name="T71" fmla="*/ 607 h 1859"/>
                <a:gd name="T72" fmla="*/ 608 w 2264"/>
                <a:gd name="T73" fmla="*/ 609 h 1859"/>
                <a:gd name="T74" fmla="*/ 594 w 2264"/>
                <a:gd name="T75" fmla="*/ 602 h 1859"/>
                <a:gd name="T76" fmla="*/ 578 w 2264"/>
                <a:gd name="T77" fmla="*/ 610 h 1859"/>
                <a:gd name="T78" fmla="*/ 555 w 2264"/>
                <a:gd name="T79" fmla="*/ 602 h 1859"/>
                <a:gd name="T80" fmla="*/ 411 w 2264"/>
                <a:gd name="T81" fmla="*/ 598 h 1859"/>
                <a:gd name="T82" fmla="*/ 389 w 2264"/>
                <a:gd name="T83" fmla="*/ 611 h 1859"/>
                <a:gd name="T84" fmla="*/ 371 w 2264"/>
                <a:gd name="T85" fmla="*/ 604 h 1859"/>
                <a:gd name="T86" fmla="*/ 358 w 2264"/>
                <a:gd name="T87" fmla="*/ 608 h 1859"/>
                <a:gd name="T88" fmla="*/ 337 w 2264"/>
                <a:gd name="T89" fmla="*/ 609 h 1859"/>
                <a:gd name="T90" fmla="*/ 320 w 2264"/>
                <a:gd name="T91" fmla="*/ 590 h 1859"/>
                <a:gd name="T92" fmla="*/ 213 w 2264"/>
                <a:gd name="T93" fmla="*/ 607 h 1859"/>
                <a:gd name="T94" fmla="*/ 190 w 2264"/>
                <a:gd name="T95" fmla="*/ 609 h 1859"/>
                <a:gd name="T96" fmla="*/ 176 w 2264"/>
                <a:gd name="T97" fmla="*/ 602 h 1859"/>
                <a:gd name="T98" fmla="*/ 160 w 2264"/>
                <a:gd name="T99" fmla="*/ 610 h 1859"/>
                <a:gd name="T100" fmla="*/ 137 w 2264"/>
                <a:gd name="T101" fmla="*/ 602 h 1859"/>
                <a:gd name="T102" fmla="*/ 98 w 2264"/>
                <a:gd name="T103" fmla="*/ 597 h 1859"/>
                <a:gd name="T104" fmla="*/ 124 w 2264"/>
                <a:gd name="T105" fmla="*/ 619 h 1859"/>
                <a:gd name="T106" fmla="*/ 728 w 2264"/>
                <a:gd name="T107" fmla="*/ 553 h 1859"/>
                <a:gd name="T108" fmla="*/ 751 w 2264"/>
                <a:gd name="T109" fmla="*/ 456 h 1859"/>
                <a:gd name="T110" fmla="*/ 753 w 2264"/>
                <a:gd name="T111" fmla="*/ 356 h 1859"/>
                <a:gd name="T112" fmla="*/ 744 w 2264"/>
                <a:gd name="T113" fmla="*/ 294 h 1859"/>
                <a:gd name="T114" fmla="*/ 594 w 2264"/>
                <a:gd name="T115" fmla="*/ 317 h 1859"/>
                <a:gd name="T116" fmla="*/ 671 w 2264"/>
                <a:gd name="T117" fmla="*/ 306 h 1859"/>
                <a:gd name="T118" fmla="*/ 690 w 2264"/>
                <a:gd name="T119" fmla="*/ 333 h 18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4"/>
                <a:gd name="T181" fmla="*/ 0 h 1859"/>
                <a:gd name="T182" fmla="*/ 2264 w 2264"/>
                <a:gd name="T183" fmla="*/ 1859 h 18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4" h="1859">
                  <a:moveTo>
                    <a:pt x="2011" y="946"/>
                  </a:moveTo>
                  <a:lnTo>
                    <a:pt x="2011" y="999"/>
                  </a:lnTo>
                  <a:lnTo>
                    <a:pt x="1930" y="999"/>
                  </a:lnTo>
                  <a:lnTo>
                    <a:pt x="1930" y="959"/>
                  </a:lnTo>
                  <a:lnTo>
                    <a:pt x="1862" y="959"/>
                  </a:lnTo>
                  <a:lnTo>
                    <a:pt x="1862" y="999"/>
                  </a:lnTo>
                  <a:lnTo>
                    <a:pt x="1781" y="999"/>
                  </a:lnTo>
                  <a:lnTo>
                    <a:pt x="1781" y="951"/>
                  </a:lnTo>
                  <a:lnTo>
                    <a:pt x="1723" y="962"/>
                  </a:lnTo>
                  <a:lnTo>
                    <a:pt x="1723" y="999"/>
                  </a:lnTo>
                  <a:lnTo>
                    <a:pt x="1642" y="999"/>
                  </a:lnTo>
                  <a:lnTo>
                    <a:pt x="1642" y="919"/>
                  </a:lnTo>
                  <a:lnTo>
                    <a:pt x="1679" y="916"/>
                  </a:lnTo>
                  <a:lnTo>
                    <a:pt x="1651" y="852"/>
                  </a:lnTo>
                  <a:lnTo>
                    <a:pt x="1574" y="852"/>
                  </a:lnTo>
                  <a:lnTo>
                    <a:pt x="1574" y="1101"/>
                  </a:lnTo>
                  <a:lnTo>
                    <a:pt x="1511" y="1101"/>
                  </a:lnTo>
                  <a:lnTo>
                    <a:pt x="1511" y="788"/>
                  </a:lnTo>
                  <a:lnTo>
                    <a:pt x="1818" y="788"/>
                  </a:lnTo>
                  <a:lnTo>
                    <a:pt x="1818" y="313"/>
                  </a:lnTo>
                  <a:lnTo>
                    <a:pt x="1750" y="394"/>
                  </a:lnTo>
                  <a:lnTo>
                    <a:pt x="1750" y="680"/>
                  </a:lnTo>
                  <a:lnTo>
                    <a:pt x="1706" y="680"/>
                  </a:lnTo>
                  <a:lnTo>
                    <a:pt x="1706" y="465"/>
                  </a:lnTo>
                  <a:lnTo>
                    <a:pt x="1619" y="402"/>
                  </a:lnTo>
                  <a:lnTo>
                    <a:pt x="1619" y="680"/>
                  </a:lnTo>
                  <a:lnTo>
                    <a:pt x="1576" y="680"/>
                  </a:lnTo>
                  <a:lnTo>
                    <a:pt x="1576" y="413"/>
                  </a:lnTo>
                  <a:lnTo>
                    <a:pt x="1489" y="485"/>
                  </a:lnTo>
                  <a:lnTo>
                    <a:pt x="1489" y="680"/>
                  </a:lnTo>
                  <a:lnTo>
                    <a:pt x="1445" y="680"/>
                  </a:lnTo>
                  <a:lnTo>
                    <a:pt x="1445" y="285"/>
                  </a:lnTo>
                  <a:lnTo>
                    <a:pt x="1489" y="285"/>
                  </a:lnTo>
                  <a:lnTo>
                    <a:pt x="1489" y="485"/>
                  </a:lnTo>
                  <a:lnTo>
                    <a:pt x="1576" y="413"/>
                  </a:lnTo>
                  <a:lnTo>
                    <a:pt x="1576" y="285"/>
                  </a:lnTo>
                  <a:lnTo>
                    <a:pt x="1619" y="285"/>
                  </a:lnTo>
                  <a:lnTo>
                    <a:pt x="1619" y="402"/>
                  </a:lnTo>
                  <a:lnTo>
                    <a:pt x="1706" y="465"/>
                  </a:lnTo>
                  <a:lnTo>
                    <a:pt x="1706" y="285"/>
                  </a:lnTo>
                  <a:lnTo>
                    <a:pt x="1750" y="285"/>
                  </a:lnTo>
                  <a:lnTo>
                    <a:pt x="1750" y="394"/>
                  </a:lnTo>
                  <a:lnTo>
                    <a:pt x="1818" y="313"/>
                  </a:lnTo>
                  <a:lnTo>
                    <a:pt x="1818" y="195"/>
                  </a:lnTo>
                  <a:lnTo>
                    <a:pt x="1368" y="195"/>
                  </a:lnTo>
                  <a:lnTo>
                    <a:pt x="1368" y="1106"/>
                  </a:lnTo>
                  <a:lnTo>
                    <a:pt x="502" y="1106"/>
                  </a:lnTo>
                  <a:lnTo>
                    <a:pt x="502" y="1042"/>
                  </a:lnTo>
                  <a:lnTo>
                    <a:pt x="836" y="1042"/>
                  </a:lnTo>
                  <a:lnTo>
                    <a:pt x="836" y="730"/>
                  </a:lnTo>
                  <a:lnTo>
                    <a:pt x="1303" y="730"/>
                  </a:lnTo>
                  <a:lnTo>
                    <a:pt x="1303" y="163"/>
                  </a:lnTo>
                  <a:lnTo>
                    <a:pt x="1303" y="131"/>
                  </a:lnTo>
                  <a:lnTo>
                    <a:pt x="1336" y="131"/>
                  </a:lnTo>
                  <a:lnTo>
                    <a:pt x="1793" y="131"/>
                  </a:lnTo>
                  <a:lnTo>
                    <a:pt x="1779" y="120"/>
                  </a:lnTo>
                  <a:lnTo>
                    <a:pt x="1764" y="110"/>
                  </a:lnTo>
                  <a:lnTo>
                    <a:pt x="1749" y="100"/>
                  </a:lnTo>
                  <a:lnTo>
                    <a:pt x="1733" y="89"/>
                  </a:lnTo>
                  <a:lnTo>
                    <a:pt x="1718" y="80"/>
                  </a:lnTo>
                  <a:lnTo>
                    <a:pt x="1702" y="72"/>
                  </a:lnTo>
                  <a:lnTo>
                    <a:pt x="1686" y="63"/>
                  </a:lnTo>
                  <a:lnTo>
                    <a:pt x="1670" y="55"/>
                  </a:lnTo>
                  <a:lnTo>
                    <a:pt x="1654" y="49"/>
                  </a:lnTo>
                  <a:lnTo>
                    <a:pt x="1638" y="42"/>
                  </a:lnTo>
                  <a:lnTo>
                    <a:pt x="1621" y="35"/>
                  </a:lnTo>
                  <a:lnTo>
                    <a:pt x="1606" y="29"/>
                  </a:lnTo>
                  <a:lnTo>
                    <a:pt x="1590" y="25"/>
                  </a:lnTo>
                  <a:lnTo>
                    <a:pt x="1573" y="19"/>
                  </a:lnTo>
                  <a:lnTo>
                    <a:pt x="1557" y="15"/>
                  </a:lnTo>
                  <a:lnTo>
                    <a:pt x="1541" y="11"/>
                  </a:lnTo>
                  <a:lnTo>
                    <a:pt x="1522" y="8"/>
                  </a:lnTo>
                  <a:lnTo>
                    <a:pt x="1504" y="4"/>
                  </a:lnTo>
                  <a:lnTo>
                    <a:pt x="1484" y="2"/>
                  </a:lnTo>
                  <a:lnTo>
                    <a:pt x="1466" y="1"/>
                  </a:lnTo>
                  <a:lnTo>
                    <a:pt x="1448" y="0"/>
                  </a:lnTo>
                  <a:lnTo>
                    <a:pt x="1431" y="0"/>
                  </a:lnTo>
                  <a:lnTo>
                    <a:pt x="1414" y="1"/>
                  </a:lnTo>
                  <a:lnTo>
                    <a:pt x="1397" y="2"/>
                  </a:lnTo>
                  <a:lnTo>
                    <a:pt x="1374" y="6"/>
                  </a:lnTo>
                  <a:lnTo>
                    <a:pt x="1352" y="11"/>
                  </a:lnTo>
                  <a:lnTo>
                    <a:pt x="1331" y="18"/>
                  </a:lnTo>
                  <a:lnTo>
                    <a:pt x="1311" y="27"/>
                  </a:lnTo>
                  <a:lnTo>
                    <a:pt x="1292" y="37"/>
                  </a:lnTo>
                  <a:lnTo>
                    <a:pt x="1275" y="50"/>
                  </a:lnTo>
                  <a:lnTo>
                    <a:pt x="1259" y="63"/>
                  </a:lnTo>
                  <a:lnTo>
                    <a:pt x="1245" y="79"/>
                  </a:lnTo>
                  <a:lnTo>
                    <a:pt x="1217" y="113"/>
                  </a:lnTo>
                  <a:lnTo>
                    <a:pt x="1195" y="147"/>
                  </a:lnTo>
                  <a:lnTo>
                    <a:pt x="1173" y="180"/>
                  </a:lnTo>
                  <a:lnTo>
                    <a:pt x="1155" y="212"/>
                  </a:lnTo>
                  <a:lnTo>
                    <a:pt x="1138" y="243"/>
                  </a:lnTo>
                  <a:lnTo>
                    <a:pt x="1125" y="273"/>
                  </a:lnTo>
                  <a:lnTo>
                    <a:pt x="1111" y="301"/>
                  </a:lnTo>
                  <a:lnTo>
                    <a:pt x="1100" y="328"/>
                  </a:lnTo>
                  <a:lnTo>
                    <a:pt x="1088" y="355"/>
                  </a:lnTo>
                  <a:lnTo>
                    <a:pt x="1078" y="379"/>
                  </a:lnTo>
                  <a:lnTo>
                    <a:pt x="1068" y="403"/>
                  </a:lnTo>
                  <a:lnTo>
                    <a:pt x="1059" y="424"/>
                  </a:lnTo>
                  <a:lnTo>
                    <a:pt x="1049" y="445"/>
                  </a:lnTo>
                  <a:lnTo>
                    <a:pt x="1038" y="463"/>
                  </a:lnTo>
                  <a:lnTo>
                    <a:pt x="1026" y="479"/>
                  </a:lnTo>
                  <a:lnTo>
                    <a:pt x="1014" y="493"/>
                  </a:lnTo>
                  <a:lnTo>
                    <a:pt x="1000" y="507"/>
                  </a:lnTo>
                  <a:lnTo>
                    <a:pt x="988" y="519"/>
                  </a:lnTo>
                  <a:lnTo>
                    <a:pt x="974" y="532"/>
                  </a:lnTo>
                  <a:lnTo>
                    <a:pt x="962" y="544"/>
                  </a:lnTo>
                  <a:lnTo>
                    <a:pt x="948" y="556"/>
                  </a:lnTo>
                  <a:lnTo>
                    <a:pt x="933" y="567"/>
                  </a:lnTo>
                  <a:lnTo>
                    <a:pt x="919" y="577"/>
                  </a:lnTo>
                  <a:lnTo>
                    <a:pt x="903" y="587"/>
                  </a:lnTo>
                  <a:lnTo>
                    <a:pt x="887" y="596"/>
                  </a:lnTo>
                  <a:lnTo>
                    <a:pt x="869" y="605"/>
                  </a:lnTo>
                  <a:lnTo>
                    <a:pt x="850" y="613"/>
                  </a:lnTo>
                  <a:lnTo>
                    <a:pt x="828" y="621"/>
                  </a:lnTo>
                  <a:lnTo>
                    <a:pt x="806" y="628"/>
                  </a:lnTo>
                  <a:lnTo>
                    <a:pt x="782" y="635"/>
                  </a:lnTo>
                  <a:lnTo>
                    <a:pt x="755" y="641"/>
                  </a:lnTo>
                  <a:lnTo>
                    <a:pt x="726" y="645"/>
                  </a:lnTo>
                  <a:lnTo>
                    <a:pt x="696" y="650"/>
                  </a:lnTo>
                  <a:lnTo>
                    <a:pt x="665" y="654"/>
                  </a:lnTo>
                  <a:lnTo>
                    <a:pt x="638" y="659"/>
                  </a:lnTo>
                  <a:lnTo>
                    <a:pt x="611" y="664"/>
                  </a:lnTo>
                  <a:lnTo>
                    <a:pt x="585" y="669"/>
                  </a:lnTo>
                  <a:lnTo>
                    <a:pt x="560" y="673"/>
                  </a:lnTo>
                  <a:lnTo>
                    <a:pt x="536" y="678"/>
                  </a:lnTo>
                  <a:lnTo>
                    <a:pt x="514" y="684"/>
                  </a:lnTo>
                  <a:lnTo>
                    <a:pt x="491" y="689"/>
                  </a:lnTo>
                  <a:lnTo>
                    <a:pt x="469" y="694"/>
                  </a:lnTo>
                  <a:lnTo>
                    <a:pt x="448" y="701"/>
                  </a:lnTo>
                  <a:lnTo>
                    <a:pt x="428" y="706"/>
                  </a:lnTo>
                  <a:lnTo>
                    <a:pt x="407" y="712"/>
                  </a:lnTo>
                  <a:lnTo>
                    <a:pt x="387" y="719"/>
                  </a:lnTo>
                  <a:lnTo>
                    <a:pt x="367" y="725"/>
                  </a:lnTo>
                  <a:lnTo>
                    <a:pt x="346" y="732"/>
                  </a:lnTo>
                  <a:lnTo>
                    <a:pt x="326" y="740"/>
                  </a:lnTo>
                  <a:lnTo>
                    <a:pt x="307" y="748"/>
                  </a:lnTo>
                  <a:lnTo>
                    <a:pt x="288" y="756"/>
                  </a:lnTo>
                  <a:lnTo>
                    <a:pt x="270" y="765"/>
                  </a:lnTo>
                  <a:lnTo>
                    <a:pt x="252" y="774"/>
                  </a:lnTo>
                  <a:lnTo>
                    <a:pt x="236" y="784"/>
                  </a:lnTo>
                  <a:lnTo>
                    <a:pt x="219" y="793"/>
                  </a:lnTo>
                  <a:lnTo>
                    <a:pt x="205" y="805"/>
                  </a:lnTo>
                  <a:lnTo>
                    <a:pt x="190" y="815"/>
                  </a:lnTo>
                  <a:lnTo>
                    <a:pt x="175" y="826"/>
                  </a:lnTo>
                  <a:lnTo>
                    <a:pt x="162" y="837"/>
                  </a:lnTo>
                  <a:lnTo>
                    <a:pt x="148" y="850"/>
                  </a:lnTo>
                  <a:lnTo>
                    <a:pt x="136" y="861"/>
                  </a:lnTo>
                  <a:lnTo>
                    <a:pt x="124" y="875"/>
                  </a:lnTo>
                  <a:lnTo>
                    <a:pt x="113" y="887"/>
                  </a:lnTo>
                  <a:lnTo>
                    <a:pt x="102" y="901"/>
                  </a:lnTo>
                  <a:lnTo>
                    <a:pt x="90" y="917"/>
                  </a:lnTo>
                  <a:lnTo>
                    <a:pt x="79" y="933"/>
                  </a:lnTo>
                  <a:lnTo>
                    <a:pt x="69" y="950"/>
                  </a:lnTo>
                  <a:lnTo>
                    <a:pt x="60" y="966"/>
                  </a:lnTo>
                  <a:lnTo>
                    <a:pt x="51" y="985"/>
                  </a:lnTo>
                  <a:lnTo>
                    <a:pt x="43" y="1004"/>
                  </a:lnTo>
                  <a:lnTo>
                    <a:pt x="35" y="1023"/>
                  </a:lnTo>
                  <a:lnTo>
                    <a:pt x="28" y="1042"/>
                  </a:lnTo>
                  <a:lnTo>
                    <a:pt x="16" y="1084"/>
                  </a:lnTo>
                  <a:lnTo>
                    <a:pt x="8" y="1126"/>
                  </a:lnTo>
                  <a:lnTo>
                    <a:pt x="2" y="1168"/>
                  </a:lnTo>
                  <a:lnTo>
                    <a:pt x="0" y="1210"/>
                  </a:lnTo>
                  <a:lnTo>
                    <a:pt x="780" y="1210"/>
                  </a:lnTo>
                  <a:lnTo>
                    <a:pt x="729" y="1528"/>
                  </a:lnTo>
                  <a:lnTo>
                    <a:pt x="81" y="1527"/>
                  </a:lnTo>
                  <a:lnTo>
                    <a:pt x="89" y="1540"/>
                  </a:lnTo>
                  <a:lnTo>
                    <a:pt x="97" y="1554"/>
                  </a:lnTo>
                  <a:lnTo>
                    <a:pt x="106" y="1569"/>
                  </a:lnTo>
                  <a:lnTo>
                    <a:pt x="114" y="1582"/>
                  </a:lnTo>
                  <a:lnTo>
                    <a:pt x="731" y="1582"/>
                  </a:lnTo>
                  <a:lnTo>
                    <a:pt x="800" y="1686"/>
                  </a:lnTo>
                  <a:lnTo>
                    <a:pt x="878" y="1686"/>
                  </a:lnTo>
                  <a:lnTo>
                    <a:pt x="813" y="1589"/>
                  </a:lnTo>
                  <a:lnTo>
                    <a:pt x="1899" y="1589"/>
                  </a:lnTo>
                  <a:lnTo>
                    <a:pt x="1869" y="1529"/>
                  </a:lnTo>
                  <a:lnTo>
                    <a:pt x="803" y="1529"/>
                  </a:lnTo>
                  <a:lnTo>
                    <a:pt x="854" y="1210"/>
                  </a:lnTo>
                  <a:lnTo>
                    <a:pt x="1572" y="1210"/>
                  </a:lnTo>
                  <a:lnTo>
                    <a:pt x="1575" y="1203"/>
                  </a:lnTo>
                  <a:lnTo>
                    <a:pt x="1581" y="1197"/>
                  </a:lnTo>
                  <a:lnTo>
                    <a:pt x="1589" y="1194"/>
                  </a:lnTo>
                  <a:lnTo>
                    <a:pt x="1596" y="1193"/>
                  </a:lnTo>
                  <a:lnTo>
                    <a:pt x="1722" y="1193"/>
                  </a:lnTo>
                  <a:lnTo>
                    <a:pt x="1730" y="1194"/>
                  </a:lnTo>
                  <a:lnTo>
                    <a:pt x="1737" y="1197"/>
                  </a:lnTo>
                  <a:lnTo>
                    <a:pt x="1742" y="1203"/>
                  </a:lnTo>
                  <a:lnTo>
                    <a:pt x="1747" y="1210"/>
                  </a:lnTo>
                  <a:lnTo>
                    <a:pt x="1893" y="1210"/>
                  </a:lnTo>
                  <a:lnTo>
                    <a:pt x="1902" y="1211"/>
                  </a:lnTo>
                  <a:lnTo>
                    <a:pt x="1911" y="1213"/>
                  </a:lnTo>
                  <a:lnTo>
                    <a:pt x="1919" y="1217"/>
                  </a:lnTo>
                  <a:lnTo>
                    <a:pt x="1927" y="1222"/>
                  </a:lnTo>
                  <a:lnTo>
                    <a:pt x="1933" y="1228"/>
                  </a:lnTo>
                  <a:lnTo>
                    <a:pt x="1938" y="1235"/>
                  </a:lnTo>
                  <a:lnTo>
                    <a:pt x="1943" y="1243"/>
                  </a:lnTo>
                  <a:lnTo>
                    <a:pt x="1945" y="1252"/>
                  </a:lnTo>
                  <a:lnTo>
                    <a:pt x="1780" y="1251"/>
                  </a:lnTo>
                  <a:lnTo>
                    <a:pt x="1805" y="1305"/>
                  </a:lnTo>
                  <a:lnTo>
                    <a:pt x="2065" y="1305"/>
                  </a:lnTo>
                  <a:lnTo>
                    <a:pt x="2075" y="1306"/>
                  </a:lnTo>
                  <a:lnTo>
                    <a:pt x="2085" y="1309"/>
                  </a:lnTo>
                  <a:lnTo>
                    <a:pt x="2094" y="1314"/>
                  </a:lnTo>
                  <a:lnTo>
                    <a:pt x="2102" y="1321"/>
                  </a:lnTo>
                  <a:lnTo>
                    <a:pt x="2109" y="1328"/>
                  </a:lnTo>
                  <a:lnTo>
                    <a:pt x="2114" y="1337"/>
                  </a:lnTo>
                  <a:lnTo>
                    <a:pt x="2117" y="1347"/>
                  </a:lnTo>
                  <a:lnTo>
                    <a:pt x="2118" y="1357"/>
                  </a:lnTo>
                  <a:lnTo>
                    <a:pt x="2118" y="1650"/>
                  </a:lnTo>
                  <a:lnTo>
                    <a:pt x="2004" y="1771"/>
                  </a:lnTo>
                  <a:lnTo>
                    <a:pt x="1928" y="1771"/>
                  </a:lnTo>
                  <a:lnTo>
                    <a:pt x="1924" y="1785"/>
                  </a:lnTo>
                  <a:lnTo>
                    <a:pt x="1918" y="1796"/>
                  </a:lnTo>
                  <a:lnTo>
                    <a:pt x="1910" y="1807"/>
                  </a:lnTo>
                  <a:lnTo>
                    <a:pt x="1901" y="1816"/>
                  </a:lnTo>
                  <a:lnTo>
                    <a:pt x="1890" y="1824"/>
                  </a:lnTo>
                  <a:lnTo>
                    <a:pt x="1877" y="1830"/>
                  </a:lnTo>
                  <a:lnTo>
                    <a:pt x="1864" y="1833"/>
                  </a:lnTo>
                  <a:lnTo>
                    <a:pt x="1850" y="1835"/>
                  </a:lnTo>
                  <a:lnTo>
                    <a:pt x="1841" y="1833"/>
                  </a:lnTo>
                  <a:lnTo>
                    <a:pt x="1831" y="1832"/>
                  </a:lnTo>
                  <a:lnTo>
                    <a:pt x="1823" y="1829"/>
                  </a:lnTo>
                  <a:lnTo>
                    <a:pt x="1814" y="1826"/>
                  </a:lnTo>
                  <a:lnTo>
                    <a:pt x="1806" y="1821"/>
                  </a:lnTo>
                  <a:lnTo>
                    <a:pt x="1799" y="1815"/>
                  </a:lnTo>
                  <a:lnTo>
                    <a:pt x="1792" y="1809"/>
                  </a:lnTo>
                  <a:lnTo>
                    <a:pt x="1787" y="1802"/>
                  </a:lnTo>
                  <a:lnTo>
                    <a:pt x="1781" y="1809"/>
                  </a:lnTo>
                  <a:lnTo>
                    <a:pt x="1774" y="1815"/>
                  </a:lnTo>
                  <a:lnTo>
                    <a:pt x="1767" y="1821"/>
                  </a:lnTo>
                  <a:lnTo>
                    <a:pt x="1759" y="1826"/>
                  </a:lnTo>
                  <a:lnTo>
                    <a:pt x="1750" y="1829"/>
                  </a:lnTo>
                  <a:lnTo>
                    <a:pt x="1742" y="1832"/>
                  </a:lnTo>
                  <a:lnTo>
                    <a:pt x="1732" y="1833"/>
                  </a:lnTo>
                  <a:lnTo>
                    <a:pt x="1723" y="1835"/>
                  </a:lnTo>
                  <a:lnTo>
                    <a:pt x="1710" y="1833"/>
                  </a:lnTo>
                  <a:lnTo>
                    <a:pt x="1696" y="1830"/>
                  </a:lnTo>
                  <a:lnTo>
                    <a:pt x="1684" y="1824"/>
                  </a:lnTo>
                  <a:lnTo>
                    <a:pt x="1672" y="1816"/>
                  </a:lnTo>
                  <a:lnTo>
                    <a:pt x="1663" y="1807"/>
                  </a:lnTo>
                  <a:lnTo>
                    <a:pt x="1655" y="1796"/>
                  </a:lnTo>
                  <a:lnTo>
                    <a:pt x="1650" y="1785"/>
                  </a:lnTo>
                  <a:lnTo>
                    <a:pt x="1645" y="1771"/>
                  </a:lnTo>
                  <a:lnTo>
                    <a:pt x="1242" y="1771"/>
                  </a:lnTo>
                  <a:lnTo>
                    <a:pt x="1238" y="1785"/>
                  </a:lnTo>
                  <a:lnTo>
                    <a:pt x="1232" y="1796"/>
                  </a:lnTo>
                  <a:lnTo>
                    <a:pt x="1224" y="1807"/>
                  </a:lnTo>
                  <a:lnTo>
                    <a:pt x="1215" y="1816"/>
                  </a:lnTo>
                  <a:lnTo>
                    <a:pt x="1204" y="1824"/>
                  </a:lnTo>
                  <a:lnTo>
                    <a:pt x="1193" y="1830"/>
                  </a:lnTo>
                  <a:lnTo>
                    <a:pt x="1179" y="1833"/>
                  </a:lnTo>
                  <a:lnTo>
                    <a:pt x="1165" y="1835"/>
                  </a:lnTo>
                  <a:lnTo>
                    <a:pt x="1155" y="1833"/>
                  </a:lnTo>
                  <a:lnTo>
                    <a:pt x="1146" y="1832"/>
                  </a:lnTo>
                  <a:lnTo>
                    <a:pt x="1137" y="1829"/>
                  </a:lnTo>
                  <a:lnTo>
                    <a:pt x="1128" y="1826"/>
                  </a:lnTo>
                  <a:lnTo>
                    <a:pt x="1120" y="1821"/>
                  </a:lnTo>
                  <a:lnTo>
                    <a:pt x="1113" y="1815"/>
                  </a:lnTo>
                  <a:lnTo>
                    <a:pt x="1107" y="1809"/>
                  </a:lnTo>
                  <a:lnTo>
                    <a:pt x="1101" y="1802"/>
                  </a:lnTo>
                  <a:lnTo>
                    <a:pt x="1095" y="1809"/>
                  </a:lnTo>
                  <a:lnTo>
                    <a:pt x="1088" y="1815"/>
                  </a:lnTo>
                  <a:lnTo>
                    <a:pt x="1082" y="1821"/>
                  </a:lnTo>
                  <a:lnTo>
                    <a:pt x="1074" y="1826"/>
                  </a:lnTo>
                  <a:lnTo>
                    <a:pt x="1066" y="1829"/>
                  </a:lnTo>
                  <a:lnTo>
                    <a:pt x="1057" y="1832"/>
                  </a:lnTo>
                  <a:lnTo>
                    <a:pt x="1048" y="1833"/>
                  </a:lnTo>
                  <a:lnTo>
                    <a:pt x="1038" y="1835"/>
                  </a:lnTo>
                  <a:lnTo>
                    <a:pt x="1024" y="1833"/>
                  </a:lnTo>
                  <a:lnTo>
                    <a:pt x="1010" y="1830"/>
                  </a:lnTo>
                  <a:lnTo>
                    <a:pt x="998" y="1824"/>
                  </a:lnTo>
                  <a:lnTo>
                    <a:pt x="988" y="1816"/>
                  </a:lnTo>
                  <a:lnTo>
                    <a:pt x="978" y="1807"/>
                  </a:lnTo>
                  <a:lnTo>
                    <a:pt x="970" y="1796"/>
                  </a:lnTo>
                  <a:lnTo>
                    <a:pt x="964" y="1785"/>
                  </a:lnTo>
                  <a:lnTo>
                    <a:pt x="961" y="1771"/>
                  </a:lnTo>
                  <a:lnTo>
                    <a:pt x="674" y="1771"/>
                  </a:lnTo>
                  <a:lnTo>
                    <a:pt x="671" y="1785"/>
                  </a:lnTo>
                  <a:lnTo>
                    <a:pt x="665" y="1796"/>
                  </a:lnTo>
                  <a:lnTo>
                    <a:pt x="657" y="1807"/>
                  </a:lnTo>
                  <a:lnTo>
                    <a:pt x="648" y="1816"/>
                  </a:lnTo>
                  <a:lnTo>
                    <a:pt x="638" y="1824"/>
                  </a:lnTo>
                  <a:lnTo>
                    <a:pt x="626" y="1830"/>
                  </a:lnTo>
                  <a:lnTo>
                    <a:pt x="612" y="1833"/>
                  </a:lnTo>
                  <a:lnTo>
                    <a:pt x="598" y="1835"/>
                  </a:lnTo>
                  <a:lnTo>
                    <a:pt x="588" y="1833"/>
                  </a:lnTo>
                  <a:lnTo>
                    <a:pt x="579" y="1832"/>
                  </a:lnTo>
                  <a:lnTo>
                    <a:pt x="570" y="1829"/>
                  </a:lnTo>
                  <a:lnTo>
                    <a:pt x="562" y="1826"/>
                  </a:lnTo>
                  <a:lnTo>
                    <a:pt x="554" y="1821"/>
                  </a:lnTo>
                  <a:lnTo>
                    <a:pt x="548" y="1815"/>
                  </a:lnTo>
                  <a:lnTo>
                    <a:pt x="541" y="1809"/>
                  </a:lnTo>
                  <a:lnTo>
                    <a:pt x="535" y="1802"/>
                  </a:lnTo>
                  <a:lnTo>
                    <a:pt x="529" y="1809"/>
                  </a:lnTo>
                  <a:lnTo>
                    <a:pt x="523" y="1815"/>
                  </a:lnTo>
                  <a:lnTo>
                    <a:pt x="516" y="1821"/>
                  </a:lnTo>
                  <a:lnTo>
                    <a:pt x="508" y="1826"/>
                  </a:lnTo>
                  <a:lnTo>
                    <a:pt x="499" y="1829"/>
                  </a:lnTo>
                  <a:lnTo>
                    <a:pt x="490" y="1832"/>
                  </a:lnTo>
                  <a:lnTo>
                    <a:pt x="481" y="1833"/>
                  </a:lnTo>
                  <a:lnTo>
                    <a:pt x="471" y="1835"/>
                  </a:lnTo>
                  <a:lnTo>
                    <a:pt x="457" y="1833"/>
                  </a:lnTo>
                  <a:lnTo>
                    <a:pt x="443" y="1830"/>
                  </a:lnTo>
                  <a:lnTo>
                    <a:pt x="432" y="1824"/>
                  </a:lnTo>
                  <a:lnTo>
                    <a:pt x="421" y="1816"/>
                  </a:lnTo>
                  <a:lnTo>
                    <a:pt x="412" y="1807"/>
                  </a:lnTo>
                  <a:lnTo>
                    <a:pt x="404" y="1796"/>
                  </a:lnTo>
                  <a:lnTo>
                    <a:pt x="398" y="1785"/>
                  </a:lnTo>
                  <a:lnTo>
                    <a:pt x="394" y="1771"/>
                  </a:lnTo>
                  <a:lnTo>
                    <a:pt x="270" y="1771"/>
                  </a:lnTo>
                  <a:lnTo>
                    <a:pt x="283" y="1782"/>
                  </a:lnTo>
                  <a:lnTo>
                    <a:pt x="294" y="1794"/>
                  </a:lnTo>
                  <a:lnTo>
                    <a:pt x="307" y="1805"/>
                  </a:lnTo>
                  <a:lnTo>
                    <a:pt x="319" y="1815"/>
                  </a:lnTo>
                  <a:lnTo>
                    <a:pt x="331" y="1827"/>
                  </a:lnTo>
                  <a:lnTo>
                    <a:pt x="345" y="1838"/>
                  </a:lnTo>
                  <a:lnTo>
                    <a:pt x="357" y="1848"/>
                  </a:lnTo>
                  <a:lnTo>
                    <a:pt x="371" y="1859"/>
                  </a:lnTo>
                  <a:lnTo>
                    <a:pt x="2086" y="1859"/>
                  </a:lnTo>
                  <a:lnTo>
                    <a:pt x="2109" y="1821"/>
                  </a:lnTo>
                  <a:lnTo>
                    <a:pt x="2129" y="1782"/>
                  </a:lnTo>
                  <a:lnTo>
                    <a:pt x="2149" y="1743"/>
                  </a:lnTo>
                  <a:lnTo>
                    <a:pt x="2167" y="1702"/>
                  </a:lnTo>
                  <a:lnTo>
                    <a:pt x="2183" y="1660"/>
                  </a:lnTo>
                  <a:lnTo>
                    <a:pt x="2197" y="1618"/>
                  </a:lnTo>
                  <a:lnTo>
                    <a:pt x="2211" y="1575"/>
                  </a:lnTo>
                  <a:lnTo>
                    <a:pt x="2222" y="1532"/>
                  </a:lnTo>
                  <a:lnTo>
                    <a:pt x="2235" y="1478"/>
                  </a:lnTo>
                  <a:lnTo>
                    <a:pt x="2245" y="1423"/>
                  </a:lnTo>
                  <a:lnTo>
                    <a:pt x="2253" y="1368"/>
                  </a:lnTo>
                  <a:lnTo>
                    <a:pt x="2258" y="1314"/>
                  </a:lnTo>
                  <a:lnTo>
                    <a:pt x="2262" y="1260"/>
                  </a:lnTo>
                  <a:lnTo>
                    <a:pt x="2264" y="1205"/>
                  </a:lnTo>
                  <a:lnTo>
                    <a:pt x="2263" y="1152"/>
                  </a:lnTo>
                  <a:lnTo>
                    <a:pt x="2260" y="1100"/>
                  </a:lnTo>
                  <a:lnTo>
                    <a:pt x="2257" y="1069"/>
                  </a:lnTo>
                  <a:lnTo>
                    <a:pt x="2254" y="1039"/>
                  </a:lnTo>
                  <a:lnTo>
                    <a:pt x="2249" y="1008"/>
                  </a:lnTo>
                  <a:lnTo>
                    <a:pt x="2246" y="977"/>
                  </a:lnTo>
                  <a:lnTo>
                    <a:pt x="2241" y="946"/>
                  </a:lnTo>
                  <a:lnTo>
                    <a:pt x="2236" y="914"/>
                  </a:lnTo>
                  <a:lnTo>
                    <a:pt x="2230" y="884"/>
                  </a:lnTo>
                  <a:lnTo>
                    <a:pt x="2223" y="852"/>
                  </a:lnTo>
                  <a:lnTo>
                    <a:pt x="1651" y="852"/>
                  </a:lnTo>
                  <a:lnTo>
                    <a:pt x="1679" y="919"/>
                  </a:lnTo>
                  <a:lnTo>
                    <a:pt x="1723" y="919"/>
                  </a:lnTo>
                  <a:lnTo>
                    <a:pt x="1723" y="962"/>
                  </a:lnTo>
                  <a:lnTo>
                    <a:pt x="1781" y="951"/>
                  </a:lnTo>
                  <a:lnTo>
                    <a:pt x="1781" y="919"/>
                  </a:lnTo>
                  <a:lnTo>
                    <a:pt x="1862" y="919"/>
                  </a:lnTo>
                  <a:lnTo>
                    <a:pt x="1862" y="959"/>
                  </a:lnTo>
                  <a:lnTo>
                    <a:pt x="1930" y="959"/>
                  </a:lnTo>
                  <a:lnTo>
                    <a:pt x="1930" y="919"/>
                  </a:lnTo>
                  <a:lnTo>
                    <a:pt x="2011" y="919"/>
                  </a:lnTo>
                  <a:lnTo>
                    <a:pt x="2011" y="946"/>
                  </a:lnTo>
                  <a:lnTo>
                    <a:pt x="2068" y="962"/>
                  </a:lnTo>
                  <a:lnTo>
                    <a:pt x="2068" y="919"/>
                  </a:lnTo>
                  <a:lnTo>
                    <a:pt x="2150" y="919"/>
                  </a:lnTo>
                  <a:lnTo>
                    <a:pt x="2150" y="999"/>
                  </a:lnTo>
                  <a:lnTo>
                    <a:pt x="2068" y="999"/>
                  </a:lnTo>
                  <a:lnTo>
                    <a:pt x="2068" y="962"/>
                  </a:lnTo>
                  <a:lnTo>
                    <a:pt x="2011" y="946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5" name="Freeform 449"/>
            <p:cNvSpPr>
              <a:spLocks/>
            </p:cNvSpPr>
            <p:nvPr/>
          </p:nvSpPr>
          <p:spPr bwMode="auto">
            <a:xfrm>
              <a:off x="4106" y="1153"/>
              <a:ext cx="15" cy="28"/>
            </a:xfrm>
            <a:custGeom>
              <a:avLst/>
              <a:gdLst>
                <a:gd name="T0" fmla="*/ 8 w 43"/>
                <a:gd name="T1" fmla="*/ 28 h 85"/>
                <a:gd name="T2" fmla="*/ 10 w 43"/>
                <a:gd name="T3" fmla="*/ 27 h 85"/>
                <a:gd name="T4" fmla="*/ 13 w 43"/>
                <a:gd name="T5" fmla="*/ 24 h 85"/>
                <a:gd name="T6" fmla="*/ 14 w 43"/>
                <a:gd name="T7" fmla="*/ 19 h 85"/>
                <a:gd name="T8" fmla="*/ 15 w 43"/>
                <a:gd name="T9" fmla="*/ 14 h 85"/>
                <a:gd name="T10" fmla="*/ 14 w 43"/>
                <a:gd name="T11" fmla="*/ 9 h 85"/>
                <a:gd name="T12" fmla="*/ 13 w 43"/>
                <a:gd name="T13" fmla="*/ 4 h 85"/>
                <a:gd name="T14" fmla="*/ 10 w 43"/>
                <a:gd name="T15" fmla="*/ 1 h 85"/>
                <a:gd name="T16" fmla="*/ 8 w 43"/>
                <a:gd name="T17" fmla="*/ 0 h 85"/>
                <a:gd name="T18" fmla="*/ 5 w 43"/>
                <a:gd name="T19" fmla="*/ 1 h 85"/>
                <a:gd name="T20" fmla="*/ 2 w 43"/>
                <a:gd name="T21" fmla="*/ 4 h 85"/>
                <a:gd name="T22" fmla="*/ 1 w 43"/>
                <a:gd name="T23" fmla="*/ 9 h 85"/>
                <a:gd name="T24" fmla="*/ 0 w 43"/>
                <a:gd name="T25" fmla="*/ 14 h 85"/>
                <a:gd name="T26" fmla="*/ 1 w 43"/>
                <a:gd name="T27" fmla="*/ 19 h 85"/>
                <a:gd name="T28" fmla="*/ 2 w 43"/>
                <a:gd name="T29" fmla="*/ 24 h 85"/>
                <a:gd name="T30" fmla="*/ 5 w 43"/>
                <a:gd name="T31" fmla="*/ 27 h 85"/>
                <a:gd name="T32" fmla="*/ 8 w 43"/>
                <a:gd name="T33" fmla="*/ 28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85"/>
                <a:gd name="T53" fmla="*/ 43 w 43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85">
                  <a:moveTo>
                    <a:pt x="22" y="85"/>
                  </a:moveTo>
                  <a:lnTo>
                    <a:pt x="29" y="81"/>
                  </a:lnTo>
                  <a:lnTo>
                    <a:pt x="36" y="72"/>
                  </a:lnTo>
                  <a:lnTo>
                    <a:pt x="41" y="59"/>
                  </a:lnTo>
                  <a:lnTo>
                    <a:pt x="43" y="42"/>
                  </a:lnTo>
                  <a:lnTo>
                    <a:pt x="41" y="26"/>
                  </a:lnTo>
                  <a:lnTo>
                    <a:pt x="36" y="12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7" y="12"/>
                  </a:lnTo>
                  <a:lnTo>
                    <a:pt x="2" y="26"/>
                  </a:lnTo>
                  <a:lnTo>
                    <a:pt x="0" y="42"/>
                  </a:lnTo>
                  <a:lnTo>
                    <a:pt x="2" y="59"/>
                  </a:lnTo>
                  <a:lnTo>
                    <a:pt x="7" y="72"/>
                  </a:lnTo>
                  <a:lnTo>
                    <a:pt x="14" y="81"/>
                  </a:lnTo>
                  <a:lnTo>
                    <a:pt x="22" y="85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6" name="Freeform 450"/>
            <p:cNvSpPr>
              <a:spLocks/>
            </p:cNvSpPr>
            <p:nvPr/>
          </p:nvSpPr>
          <p:spPr bwMode="auto">
            <a:xfrm>
              <a:off x="3453" y="1136"/>
              <a:ext cx="56" cy="41"/>
            </a:xfrm>
            <a:custGeom>
              <a:avLst/>
              <a:gdLst>
                <a:gd name="T0" fmla="*/ 49 w 168"/>
                <a:gd name="T1" fmla="*/ 41 h 122"/>
                <a:gd name="T2" fmla="*/ 56 w 168"/>
                <a:gd name="T3" fmla="*/ 0 h 122"/>
                <a:gd name="T4" fmla="*/ 6 w 168"/>
                <a:gd name="T5" fmla="*/ 0 h 122"/>
                <a:gd name="T6" fmla="*/ 0 w 168"/>
                <a:gd name="T7" fmla="*/ 41 h 122"/>
                <a:gd name="T8" fmla="*/ 49 w 168"/>
                <a:gd name="T9" fmla="*/ 4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22"/>
                <a:gd name="T17" fmla="*/ 168 w 168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22">
                  <a:moveTo>
                    <a:pt x="148" y="122"/>
                  </a:moveTo>
                  <a:lnTo>
                    <a:pt x="168" y="0"/>
                  </a:lnTo>
                  <a:lnTo>
                    <a:pt x="19" y="0"/>
                  </a:lnTo>
                  <a:lnTo>
                    <a:pt x="0" y="122"/>
                  </a:lnTo>
                  <a:lnTo>
                    <a:pt x="148" y="122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7" name="Freeform 451"/>
            <p:cNvSpPr>
              <a:spLocks/>
            </p:cNvSpPr>
            <p:nvPr/>
          </p:nvSpPr>
          <p:spPr bwMode="auto">
            <a:xfrm>
              <a:off x="3522" y="1136"/>
              <a:ext cx="56" cy="41"/>
            </a:xfrm>
            <a:custGeom>
              <a:avLst/>
              <a:gdLst>
                <a:gd name="T0" fmla="*/ 49 w 168"/>
                <a:gd name="T1" fmla="*/ 41 h 122"/>
                <a:gd name="T2" fmla="*/ 56 w 168"/>
                <a:gd name="T3" fmla="*/ 0 h 122"/>
                <a:gd name="T4" fmla="*/ 6 w 168"/>
                <a:gd name="T5" fmla="*/ 0 h 122"/>
                <a:gd name="T6" fmla="*/ 0 w 168"/>
                <a:gd name="T7" fmla="*/ 41 h 122"/>
                <a:gd name="T8" fmla="*/ 49 w 168"/>
                <a:gd name="T9" fmla="*/ 4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22"/>
                <a:gd name="T17" fmla="*/ 168 w 168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22">
                  <a:moveTo>
                    <a:pt x="148" y="122"/>
                  </a:moveTo>
                  <a:lnTo>
                    <a:pt x="168" y="0"/>
                  </a:lnTo>
                  <a:lnTo>
                    <a:pt x="19" y="0"/>
                  </a:lnTo>
                  <a:lnTo>
                    <a:pt x="0" y="122"/>
                  </a:lnTo>
                  <a:lnTo>
                    <a:pt x="148" y="122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8" name="Freeform 452"/>
            <p:cNvSpPr>
              <a:spLocks/>
            </p:cNvSpPr>
            <p:nvPr/>
          </p:nvSpPr>
          <p:spPr bwMode="auto">
            <a:xfrm>
              <a:off x="3590" y="1136"/>
              <a:ext cx="55" cy="41"/>
            </a:xfrm>
            <a:custGeom>
              <a:avLst/>
              <a:gdLst>
                <a:gd name="T0" fmla="*/ 49 w 165"/>
                <a:gd name="T1" fmla="*/ 41 h 122"/>
                <a:gd name="T2" fmla="*/ 55 w 165"/>
                <a:gd name="T3" fmla="*/ 0 h 122"/>
                <a:gd name="T4" fmla="*/ 6 w 165"/>
                <a:gd name="T5" fmla="*/ 0 h 122"/>
                <a:gd name="T6" fmla="*/ 0 w 165"/>
                <a:gd name="T7" fmla="*/ 41 h 122"/>
                <a:gd name="T8" fmla="*/ 49 w 165"/>
                <a:gd name="T9" fmla="*/ 4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22"/>
                <a:gd name="T17" fmla="*/ 165 w 165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22">
                  <a:moveTo>
                    <a:pt x="147" y="122"/>
                  </a:moveTo>
                  <a:lnTo>
                    <a:pt x="165" y="0"/>
                  </a:lnTo>
                  <a:lnTo>
                    <a:pt x="19" y="0"/>
                  </a:lnTo>
                  <a:lnTo>
                    <a:pt x="0" y="122"/>
                  </a:lnTo>
                  <a:lnTo>
                    <a:pt x="147" y="122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9" name="Freeform 453"/>
            <p:cNvSpPr>
              <a:spLocks/>
            </p:cNvSpPr>
            <p:nvPr/>
          </p:nvSpPr>
          <p:spPr bwMode="auto">
            <a:xfrm>
              <a:off x="3730" y="1136"/>
              <a:ext cx="56" cy="41"/>
            </a:xfrm>
            <a:custGeom>
              <a:avLst/>
              <a:gdLst>
                <a:gd name="T0" fmla="*/ 49 w 167"/>
                <a:gd name="T1" fmla="*/ 41 h 122"/>
                <a:gd name="T2" fmla="*/ 56 w 167"/>
                <a:gd name="T3" fmla="*/ 0 h 122"/>
                <a:gd name="T4" fmla="*/ 6 w 167"/>
                <a:gd name="T5" fmla="*/ 0 h 122"/>
                <a:gd name="T6" fmla="*/ 0 w 167"/>
                <a:gd name="T7" fmla="*/ 41 h 122"/>
                <a:gd name="T8" fmla="*/ 49 w 167"/>
                <a:gd name="T9" fmla="*/ 4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122"/>
                <a:gd name="T17" fmla="*/ 167 w 167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122">
                  <a:moveTo>
                    <a:pt x="147" y="122"/>
                  </a:moveTo>
                  <a:lnTo>
                    <a:pt x="167" y="0"/>
                  </a:lnTo>
                  <a:lnTo>
                    <a:pt x="19" y="0"/>
                  </a:lnTo>
                  <a:lnTo>
                    <a:pt x="0" y="122"/>
                  </a:lnTo>
                  <a:lnTo>
                    <a:pt x="147" y="122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0" name="Freeform 454"/>
            <p:cNvSpPr>
              <a:spLocks/>
            </p:cNvSpPr>
            <p:nvPr/>
          </p:nvSpPr>
          <p:spPr bwMode="auto">
            <a:xfrm>
              <a:off x="3796" y="1136"/>
              <a:ext cx="56" cy="41"/>
            </a:xfrm>
            <a:custGeom>
              <a:avLst/>
              <a:gdLst>
                <a:gd name="T0" fmla="*/ 50 w 167"/>
                <a:gd name="T1" fmla="*/ 41 h 122"/>
                <a:gd name="T2" fmla="*/ 56 w 167"/>
                <a:gd name="T3" fmla="*/ 0 h 122"/>
                <a:gd name="T4" fmla="*/ 6 w 167"/>
                <a:gd name="T5" fmla="*/ 0 h 122"/>
                <a:gd name="T6" fmla="*/ 0 w 167"/>
                <a:gd name="T7" fmla="*/ 41 h 122"/>
                <a:gd name="T8" fmla="*/ 50 w 167"/>
                <a:gd name="T9" fmla="*/ 4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122"/>
                <a:gd name="T17" fmla="*/ 167 w 167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122">
                  <a:moveTo>
                    <a:pt x="148" y="122"/>
                  </a:moveTo>
                  <a:lnTo>
                    <a:pt x="167" y="0"/>
                  </a:lnTo>
                  <a:lnTo>
                    <a:pt x="19" y="0"/>
                  </a:lnTo>
                  <a:lnTo>
                    <a:pt x="0" y="122"/>
                  </a:lnTo>
                  <a:lnTo>
                    <a:pt x="148" y="122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1" name="Freeform 455"/>
            <p:cNvSpPr>
              <a:spLocks/>
            </p:cNvSpPr>
            <p:nvPr/>
          </p:nvSpPr>
          <p:spPr bwMode="auto">
            <a:xfrm>
              <a:off x="3579" y="1337"/>
              <a:ext cx="528" cy="108"/>
            </a:xfrm>
            <a:custGeom>
              <a:avLst/>
              <a:gdLst>
                <a:gd name="T0" fmla="*/ 192 w 1585"/>
                <a:gd name="T1" fmla="*/ 88 h 325"/>
                <a:gd name="T2" fmla="*/ 202 w 1585"/>
                <a:gd name="T3" fmla="*/ 91 h 325"/>
                <a:gd name="T4" fmla="*/ 213 w 1585"/>
                <a:gd name="T5" fmla="*/ 94 h 325"/>
                <a:gd name="T6" fmla="*/ 223 w 1585"/>
                <a:gd name="T7" fmla="*/ 97 h 325"/>
                <a:gd name="T8" fmla="*/ 234 w 1585"/>
                <a:gd name="T9" fmla="*/ 99 h 325"/>
                <a:gd name="T10" fmla="*/ 244 w 1585"/>
                <a:gd name="T11" fmla="*/ 101 h 325"/>
                <a:gd name="T12" fmla="*/ 254 w 1585"/>
                <a:gd name="T13" fmla="*/ 103 h 325"/>
                <a:gd name="T14" fmla="*/ 263 w 1585"/>
                <a:gd name="T15" fmla="*/ 104 h 325"/>
                <a:gd name="T16" fmla="*/ 273 w 1585"/>
                <a:gd name="T17" fmla="*/ 106 h 325"/>
                <a:gd name="T18" fmla="*/ 282 w 1585"/>
                <a:gd name="T19" fmla="*/ 106 h 325"/>
                <a:gd name="T20" fmla="*/ 292 w 1585"/>
                <a:gd name="T21" fmla="*/ 107 h 325"/>
                <a:gd name="T22" fmla="*/ 301 w 1585"/>
                <a:gd name="T23" fmla="*/ 108 h 325"/>
                <a:gd name="T24" fmla="*/ 310 w 1585"/>
                <a:gd name="T25" fmla="*/ 108 h 325"/>
                <a:gd name="T26" fmla="*/ 318 w 1585"/>
                <a:gd name="T27" fmla="*/ 108 h 325"/>
                <a:gd name="T28" fmla="*/ 327 w 1585"/>
                <a:gd name="T29" fmla="*/ 108 h 325"/>
                <a:gd name="T30" fmla="*/ 336 w 1585"/>
                <a:gd name="T31" fmla="*/ 107 h 325"/>
                <a:gd name="T32" fmla="*/ 344 w 1585"/>
                <a:gd name="T33" fmla="*/ 106 h 325"/>
                <a:gd name="T34" fmla="*/ 354 w 1585"/>
                <a:gd name="T35" fmla="*/ 105 h 325"/>
                <a:gd name="T36" fmla="*/ 364 w 1585"/>
                <a:gd name="T37" fmla="*/ 104 h 325"/>
                <a:gd name="T38" fmla="*/ 373 w 1585"/>
                <a:gd name="T39" fmla="*/ 102 h 325"/>
                <a:gd name="T40" fmla="*/ 382 w 1585"/>
                <a:gd name="T41" fmla="*/ 100 h 325"/>
                <a:gd name="T42" fmla="*/ 391 w 1585"/>
                <a:gd name="T43" fmla="*/ 98 h 325"/>
                <a:gd name="T44" fmla="*/ 400 w 1585"/>
                <a:gd name="T45" fmla="*/ 95 h 325"/>
                <a:gd name="T46" fmla="*/ 409 w 1585"/>
                <a:gd name="T47" fmla="*/ 92 h 325"/>
                <a:gd name="T48" fmla="*/ 417 w 1585"/>
                <a:gd name="T49" fmla="*/ 89 h 325"/>
                <a:gd name="T50" fmla="*/ 425 w 1585"/>
                <a:gd name="T51" fmla="*/ 85 h 325"/>
                <a:gd name="T52" fmla="*/ 433 w 1585"/>
                <a:gd name="T53" fmla="*/ 81 h 325"/>
                <a:gd name="T54" fmla="*/ 441 w 1585"/>
                <a:gd name="T55" fmla="*/ 78 h 325"/>
                <a:gd name="T56" fmla="*/ 449 w 1585"/>
                <a:gd name="T57" fmla="*/ 73 h 325"/>
                <a:gd name="T58" fmla="*/ 456 w 1585"/>
                <a:gd name="T59" fmla="*/ 69 h 325"/>
                <a:gd name="T60" fmla="*/ 463 w 1585"/>
                <a:gd name="T61" fmla="*/ 64 h 325"/>
                <a:gd name="T62" fmla="*/ 470 w 1585"/>
                <a:gd name="T63" fmla="*/ 59 h 325"/>
                <a:gd name="T64" fmla="*/ 477 w 1585"/>
                <a:gd name="T65" fmla="*/ 54 h 325"/>
                <a:gd name="T66" fmla="*/ 484 w 1585"/>
                <a:gd name="T67" fmla="*/ 48 h 325"/>
                <a:gd name="T68" fmla="*/ 491 w 1585"/>
                <a:gd name="T69" fmla="*/ 42 h 325"/>
                <a:gd name="T70" fmla="*/ 498 w 1585"/>
                <a:gd name="T71" fmla="*/ 36 h 325"/>
                <a:gd name="T72" fmla="*/ 504 w 1585"/>
                <a:gd name="T73" fmla="*/ 29 h 325"/>
                <a:gd name="T74" fmla="*/ 510 w 1585"/>
                <a:gd name="T75" fmla="*/ 22 h 325"/>
                <a:gd name="T76" fmla="*/ 516 w 1585"/>
                <a:gd name="T77" fmla="*/ 15 h 325"/>
                <a:gd name="T78" fmla="*/ 522 w 1585"/>
                <a:gd name="T79" fmla="*/ 7 h 325"/>
                <a:gd name="T80" fmla="*/ 528 w 1585"/>
                <a:gd name="T81" fmla="*/ 0 h 325"/>
                <a:gd name="T82" fmla="*/ 0 w 1585"/>
                <a:gd name="T83" fmla="*/ 0 h 325"/>
                <a:gd name="T84" fmla="*/ 10 w 1585"/>
                <a:gd name="T85" fmla="*/ 6 h 325"/>
                <a:gd name="T86" fmla="*/ 20 w 1585"/>
                <a:gd name="T87" fmla="*/ 13 h 325"/>
                <a:gd name="T88" fmla="*/ 30 w 1585"/>
                <a:gd name="T89" fmla="*/ 19 h 325"/>
                <a:gd name="T90" fmla="*/ 41 w 1585"/>
                <a:gd name="T91" fmla="*/ 25 h 325"/>
                <a:gd name="T92" fmla="*/ 52 w 1585"/>
                <a:gd name="T93" fmla="*/ 31 h 325"/>
                <a:gd name="T94" fmla="*/ 63 w 1585"/>
                <a:gd name="T95" fmla="*/ 37 h 325"/>
                <a:gd name="T96" fmla="*/ 75 w 1585"/>
                <a:gd name="T97" fmla="*/ 43 h 325"/>
                <a:gd name="T98" fmla="*/ 86 w 1585"/>
                <a:gd name="T99" fmla="*/ 49 h 325"/>
                <a:gd name="T100" fmla="*/ 99 w 1585"/>
                <a:gd name="T101" fmla="*/ 54 h 325"/>
                <a:gd name="T102" fmla="*/ 111 w 1585"/>
                <a:gd name="T103" fmla="*/ 59 h 325"/>
                <a:gd name="T104" fmla="*/ 124 w 1585"/>
                <a:gd name="T105" fmla="*/ 65 h 325"/>
                <a:gd name="T106" fmla="*/ 137 w 1585"/>
                <a:gd name="T107" fmla="*/ 69 h 325"/>
                <a:gd name="T108" fmla="*/ 150 w 1585"/>
                <a:gd name="T109" fmla="*/ 74 h 325"/>
                <a:gd name="T110" fmla="*/ 163 w 1585"/>
                <a:gd name="T111" fmla="*/ 79 h 325"/>
                <a:gd name="T112" fmla="*/ 177 w 1585"/>
                <a:gd name="T113" fmla="*/ 84 h 325"/>
                <a:gd name="T114" fmla="*/ 192 w 1585"/>
                <a:gd name="T115" fmla="*/ 88 h 3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85"/>
                <a:gd name="T175" fmla="*/ 0 h 325"/>
                <a:gd name="T176" fmla="*/ 1585 w 1585"/>
                <a:gd name="T177" fmla="*/ 325 h 3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85" h="325">
                  <a:moveTo>
                    <a:pt x="575" y="266"/>
                  </a:moveTo>
                  <a:lnTo>
                    <a:pt x="607" y="275"/>
                  </a:lnTo>
                  <a:lnTo>
                    <a:pt x="639" y="284"/>
                  </a:lnTo>
                  <a:lnTo>
                    <a:pt x="670" y="292"/>
                  </a:lnTo>
                  <a:lnTo>
                    <a:pt x="701" y="299"/>
                  </a:lnTo>
                  <a:lnTo>
                    <a:pt x="731" y="304"/>
                  </a:lnTo>
                  <a:lnTo>
                    <a:pt x="762" y="310"/>
                  </a:lnTo>
                  <a:lnTo>
                    <a:pt x="790" y="314"/>
                  </a:lnTo>
                  <a:lnTo>
                    <a:pt x="819" y="318"/>
                  </a:lnTo>
                  <a:lnTo>
                    <a:pt x="848" y="320"/>
                  </a:lnTo>
                  <a:lnTo>
                    <a:pt x="876" y="322"/>
                  </a:lnTo>
                  <a:lnTo>
                    <a:pt x="903" y="324"/>
                  </a:lnTo>
                  <a:lnTo>
                    <a:pt x="930" y="325"/>
                  </a:lnTo>
                  <a:lnTo>
                    <a:pt x="956" y="325"/>
                  </a:lnTo>
                  <a:lnTo>
                    <a:pt x="982" y="324"/>
                  </a:lnTo>
                  <a:lnTo>
                    <a:pt x="1008" y="322"/>
                  </a:lnTo>
                  <a:lnTo>
                    <a:pt x="1033" y="320"/>
                  </a:lnTo>
                  <a:lnTo>
                    <a:pt x="1063" y="317"/>
                  </a:lnTo>
                  <a:lnTo>
                    <a:pt x="1092" y="312"/>
                  </a:lnTo>
                  <a:lnTo>
                    <a:pt x="1120" y="307"/>
                  </a:lnTo>
                  <a:lnTo>
                    <a:pt x="1148" y="301"/>
                  </a:lnTo>
                  <a:lnTo>
                    <a:pt x="1175" y="294"/>
                  </a:lnTo>
                  <a:lnTo>
                    <a:pt x="1202" y="286"/>
                  </a:lnTo>
                  <a:lnTo>
                    <a:pt x="1227" y="277"/>
                  </a:lnTo>
                  <a:lnTo>
                    <a:pt x="1253" y="267"/>
                  </a:lnTo>
                  <a:lnTo>
                    <a:pt x="1277" y="257"/>
                  </a:lnTo>
                  <a:lnTo>
                    <a:pt x="1300" y="245"/>
                  </a:lnTo>
                  <a:lnTo>
                    <a:pt x="1324" y="234"/>
                  </a:lnTo>
                  <a:lnTo>
                    <a:pt x="1347" y="221"/>
                  </a:lnTo>
                  <a:lnTo>
                    <a:pt x="1369" y="207"/>
                  </a:lnTo>
                  <a:lnTo>
                    <a:pt x="1391" y="193"/>
                  </a:lnTo>
                  <a:lnTo>
                    <a:pt x="1411" y="179"/>
                  </a:lnTo>
                  <a:lnTo>
                    <a:pt x="1432" y="163"/>
                  </a:lnTo>
                  <a:lnTo>
                    <a:pt x="1453" y="145"/>
                  </a:lnTo>
                  <a:lnTo>
                    <a:pt x="1473" y="127"/>
                  </a:lnTo>
                  <a:lnTo>
                    <a:pt x="1494" y="107"/>
                  </a:lnTo>
                  <a:lnTo>
                    <a:pt x="1514" y="87"/>
                  </a:lnTo>
                  <a:lnTo>
                    <a:pt x="1532" y="65"/>
                  </a:lnTo>
                  <a:lnTo>
                    <a:pt x="1550" y="45"/>
                  </a:lnTo>
                  <a:lnTo>
                    <a:pt x="1568" y="22"/>
                  </a:lnTo>
                  <a:lnTo>
                    <a:pt x="1585" y="0"/>
                  </a:lnTo>
                  <a:lnTo>
                    <a:pt x="0" y="0"/>
                  </a:lnTo>
                  <a:lnTo>
                    <a:pt x="30" y="19"/>
                  </a:lnTo>
                  <a:lnTo>
                    <a:pt x="60" y="38"/>
                  </a:lnTo>
                  <a:lnTo>
                    <a:pt x="91" y="58"/>
                  </a:lnTo>
                  <a:lnTo>
                    <a:pt x="122" y="76"/>
                  </a:lnTo>
                  <a:lnTo>
                    <a:pt x="155" y="94"/>
                  </a:lnTo>
                  <a:lnTo>
                    <a:pt x="189" y="112"/>
                  </a:lnTo>
                  <a:lnTo>
                    <a:pt x="224" y="129"/>
                  </a:lnTo>
                  <a:lnTo>
                    <a:pt x="259" y="146"/>
                  </a:lnTo>
                  <a:lnTo>
                    <a:pt x="296" y="163"/>
                  </a:lnTo>
                  <a:lnTo>
                    <a:pt x="333" y="179"/>
                  </a:lnTo>
                  <a:lnTo>
                    <a:pt x="371" y="195"/>
                  </a:lnTo>
                  <a:lnTo>
                    <a:pt x="410" y="209"/>
                  </a:lnTo>
                  <a:lnTo>
                    <a:pt x="449" y="224"/>
                  </a:lnTo>
                  <a:lnTo>
                    <a:pt x="490" y="239"/>
                  </a:lnTo>
                  <a:lnTo>
                    <a:pt x="532" y="252"/>
                  </a:lnTo>
                  <a:lnTo>
                    <a:pt x="575" y="266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342" name="Group 456"/>
          <p:cNvGrpSpPr>
            <a:grpSpLocks/>
          </p:cNvGrpSpPr>
          <p:nvPr/>
        </p:nvGrpSpPr>
        <p:grpSpPr bwMode="auto">
          <a:xfrm>
            <a:off x="6588125" y="809625"/>
            <a:ext cx="1531938" cy="1512888"/>
            <a:chOff x="2610" y="421"/>
            <a:chExt cx="965" cy="953"/>
          </a:xfrm>
        </p:grpSpPr>
        <p:sp>
          <p:nvSpPr>
            <p:cNvPr id="52416" name="Freeform 457"/>
            <p:cNvSpPr>
              <a:spLocks/>
            </p:cNvSpPr>
            <p:nvPr/>
          </p:nvSpPr>
          <p:spPr bwMode="auto">
            <a:xfrm>
              <a:off x="2758" y="510"/>
              <a:ext cx="198" cy="292"/>
            </a:xfrm>
            <a:custGeom>
              <a:avLst/>
              <a:gdLst>
                <a:gd name="T0" fmla="*/ 0 w 593"/>
                <a:gd name="T1" fmla="*/ 38 h 875"/>
                <a:gd name="T2" fmla="*/ 0 w 593"/>
                <a:gd name="T3" fmla="*/ 0 h 875"/>
                <a:gd name="T4" fmla="*/ 198 w 593"/>
                <a:gd name="T5" fmla="*/ 0 h 875"/>
                <a:gd name="T6" fmla="*/ 198 w 593"/>
                <a:gd name="T7" fmla="*/ 114 h 875"/>
                <a:gd name="T8" fmla="*/ 77 w 593"/>
                <a:gd name="T9" fmla="*/ 114 h 875"/>
                <a:gd name="T10" fmla="*/ 64 w 593"/>
                <a:gd name="T11" fmla="*/ 114 h 875"/>
                <a:gd name="T12" fmla="*/ 64 w 593"/>
                <a:gd name="T13" fmla="*/ 128 h 875"/>
                <a:gd name="T14" fmla="*/ 64 w 593"/>
                <a:gd name="T15" fmla="*/ 292 h 875"/>
                <a:gd name="T16" fmla="*/ 0 w 593"/>
                <a:gd name="T17" fmla="*/ 292 h 875"/>
                <a:gd name="T18" fmla="*/ 0 w 593"/>
                <a:gd name="T19" fmla="*/ 38 h 875"/>
                <a:gd name="T20" fmla="*/ 33 w 593"/>
                <a:gd name="T21" fmla="*/ 43 h 875"/>
                <a:gd name="T22" fmla="*/ 33 w 593"/>
                <a:gd name="T23" fmla="*/ 59 h 875"/>
                <a:gd name="T24" fmla="*/ 59 w 593"/>
                <a:gd name="T25" fmla="*/ 59 h 875"/>
                <a:gd name="T26" fmla="*/ 59 w 593"/>
                <a:gd name="T27" fmla="*/ 45 h 875"/>
                <a:gd name="T28" fmla="*/ 87 w 593"/>
                <a:gd name="T29" fmla="*/ 43 h 875"/>
                <a:gd name="T30" fmla="*/ 87 w 593"/>
                <a:gd name="T31" fmla="*/ 59 h 875"/>
                <a:gd name="T32" fmla="*/ 112 w 593"/>
                <a:gd name="T33" fmla="*/ 59 h 875"/>
                <a:gd name="T34" fmla="*/ 112 w 593"/>
                <a:gd name="T35" fmla="*/ 44 h 875"/>
                <a:gd name="T36" fmla="*/ 140 w 593"/>
                <a:gd name="T37" fmla="*/ 45 h 875"/>
                <a:gd name="T38" fmla="*/ 140 w 593"/>
                <a:gd name="T39" fmla="*/ 59 h 875"/>
                <a:gd name="T40" fmla="*/ 166 w 593"/>
                <a:gd name="T41" fmla="*/ 59 h 875"/>
                <a:gd name="T42" fmla="*/ 166 w 593"/>
                <a:gd name="T43" fmla="*/ 33 h 875"/>
                <a:gd name="T44" fmla="*/ 140 w 593"/>
                <a:gd name="T45" fmla="*/ 33 h 875"/>
                <a:gd name="T46" fmla="*/ 140 w 593"/>
                <a:gd name="T47" fmla="*/ 45 h 875"/>
                <a:gd name="T48" fmla="*/ 112 w 593"/>
                <a:gd name="T49" fmla="*/ 44 h 875"/>
                <a:gd name="T50" fmla="*/ 112 w 593"/>
                <a:gd name="T51" fmla="*/ 33 h 875"/>
                <a:gd name="T52" fmla="*/ 87 w 593"/>
                <a:gd name="T53" fmla="*/ 33 h 875"/>
                <a:gd name="T54" fmla="*/ 87 w 593"/>
                <a:gd name="T55" fmla="*/ 43 h 875"/>
                <a:gd name="T56" fmla="*/ 59 w 593"/>
                <a:gd name="T57" fmla="*/ 45 h 875"/>
                <a:gd name="T58" fmla="*/ 59 w 593"/>
                <a:gd name="T59" fmla="*/ 33 h 875"/>
                <a:gd name="T60" fmla="*/ 33 w 593"/>
                <a:gd name="T61" fmla="*/ 33 h 875"/>
                <a:gd name="T62" fmla="*/ 33 w 593"/>
                <a:gd name="T63" fmla="*/ 43 h 875"/>
                <a:gd name="T64" fmla="*/ 0 w 593"/>
                <a:gd name="T65" fmla="*/ 38 h 8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3"/>
                <a:gd name="T100" fmla="*/ 0 h 875"/>
                <a:gd name="T101" fmla="*/ 593 w 593"/>
                <a:gd name="T102" fmla="*/ 875 h 8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3" h="875">
                  <a:moveTo>
                    <a:pt x="0" y="113"/>
                  </a:moveTo>
                  <a:lnTo>
                    <a:pt x="0" y="0"/>
                  </a:lnTo>
                  <a:lnTo>
                    <a:pt x="593" y="1"/>
                  </a:lnTo>
                  <a:lnTo>
                    <a:pt x="593" y="342"/>
                  </a:lnTo>
                  <a:lnTo>
                    <a:pt x="232" y="342"/>
                  </a:lnTo>
                  <a:lnTo>
                    <a:pt x="191" y="342"/>
                  </a:lnTo>
                  <a:lnTo>
                    <a:pt x="191" y="383"/>
                  </a:lnTo>
                  <a:lnTo>
                    <a:pt x="191" y="875"/>
                  </a:lnTo>
                  <a:lnTo>
                    <a:pt x="0" y="875"/>
                  </a:lnTo>
                  <a:lnTo>
                    <a:pt x="0" y="113"/>
                  </a:lnTo>
                  <a:lnTo>
                    <a:pt x="99" y="130"/>
                  </a:lnTo>
                  <a:lnTo>
                    <a:pt x="99" y="177"/>
                  </a:lnTo>
                  <a:lnTo>
                    <a:pt x="176" y="177"/>
                  </a:lnTo>
                  <a:lnTo>
                    <a:pt x="176" y="136"/>
                  </a:lnTo>
                  <a:lnTo>
                    <a:pt x="260" y="130"/>
                  </a:lnTo>
                  <a:lnTo>
                    <a:pt x="260" y="177"/>
                  </a:lnTo>
                  <a:lnTo>
                    <a:pt x="336" y="177"/>
                  </a:lnTo>
                  <a:lnTo>
                    <a:pt x="336" y="133"/>
                  </a:lnTo>
                  <a:lnTo>
                    <a:pt x="420" y="136"/>
                  </a:lnTo>
                  <a:lnTo>
                    <a:pt x="420" y="177"/>
                  </a:lnTo>
                  <a:lnTo>
                    <a:pt x="497" y="177"/>
                  </a:lnTo>
                  <a:lnTo>
                    <a:pt x="497" y="100"/>
                  </a:lnTo>
                  <a:lnTo>
                    <a:pt x="420" y="100"/>
                  </a:lnTo>
                  <a:lnTo>
                    <a:pt x="420" y="136"/>
                  </a:lnTo>
                  <a:lnTo>
                    <a:pt x="336" y="133"/>
                  </a:lnTo>
                  <a:lnTo>
                    <a:pt x="336" y="100"/>
                  </a:lnTo>
                  <a:lnTo>
                    <a:pt x="260" y="100"/>
                  </a:lnTo>
                  <a:lnTo>
                    <a:pt x="260" y="130"/>
                  </a:lnTo>
                  <a:lnTo>
                    <a:pt x="176" y="136"/>
                  </a:lnTo>
                  <a:lnTo>
                    <a:pt x="176" y="100"/>
                  </a:lnTo>
                  <a:lnTo>
                    <a:pt x="99" y="100"/>
                  </a:lnTo>
                  <a:lnTo>
                    <a:pt x="99" y="13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7" name="Freeform 458"/>
            <p:cNvSpPr>
              <a:spLocks/>
            </p:cNvSpPr>
            <p:nvPr/>
          </p:nvSpPr>
          <p:spPr bwMode="auto">
            <a:xfrm>
              <a:off x="2848" y="651"/>
              <a:ext cx="278" cy="151"/>
            </a:xfrm>
            <a:custGeom>
              <a:avLst/>
              <a:gdLst>
                <a:gd name="T0" fmla="*/ 201 w 832"/>
                <a:gd name="T1" fmla="*/ 39 h 451"/>
                <a:gd name="T2" fmla="*/ 201 w 832"/>
                <a:gd name="T3" fmla="*/ 53 h 451"/>
                <a:gd name="T4" fmla="*/ 227 w 832"/>
                <a:gd name="T5" fmla="*/ 53 h 451"/>
                <a:gd name="T6" fmla="*/ 227 w 832"/>
                <a:gd name="T7" fmla="*/ 27 h 451"/>
                <a:gd name="T8" fmla="*/ 201 w 832"/>
                <a:gd name="T9" fmla="*/ 27 h 451"/>
                <a:gd name="T10" fmla="*/ 201 w 832"/>
                <a:gd name="T11" fmla="*/ 39 h 451"/>
                <a:gd name="T12" fmla="*/ 173 w 832"/>
                <a:gd name="T13" fmla="*/ 39 h 451"/>
                <a:gd name="T14" fmla="*/ 173 w 832"/>
                <a:gd name="T15" fmla="*/ 27 h 451"/>
                <a:gd name="T16" fmla="*/ 147 w 832"/>
                <a:gd name="T17" fmla="*/ 27 h 451"/>
                <a:gd name="T18" fmla="*/ 147 w 832"/>
                <a:gd name="T19" fmla="*/ 40 h 451"/>
                <a:gd name="T20" fmla="*/ 119 w 832"/>
                <a:gd name="T21" fmla="*/ 40 h 451"/>
                <a:gd name="T22" fmla="*/ 119 w 832"/>
                <a:gd name="T23" fmla="*/ 27 h 451"/>
                <a:gd name="T24" fmla="*/ 94 w 832"/>
                <a:gd name="T25" fmla="*/ 27 h 451"/>
                <a:gd name="T26" fmla="*/ 94 w 832"/>
                <a:gd name="T27" fmla="*/ 40 h 451"/>
                <a:gd name="T28" fmla="*/ 66 w 832"/>
                <a:gd name="T29" fmla="*/ 40 h 451"/>
                <a:gd name="T30" fmla="*/ 66 w 832"/>
                <a:gd name="T31" fmla="*/ 27 h 451"/>
                <a:gd name="T32" fmla="*/ 40 w 832"/>
                <a:gd name="T33" fmla="*/ 27 h 451"/>
                <a:gd name="T34" fmla="*/ 40 w 832"/>
                <a:gd name="T35" fmla="*/ 40 h 451"/>
                <a:gd name="T36" fmla="*/ 0 w 832"/>
                <a:gd name="T37" fmla="*/ 40 h 451"/>
                <a:gd name="T38" fmla="*/ 0 w 832"/>
                <a:gd name="T39" fmla="*/ 0 h 451"/>
                <a:gd name="T40" fmla="*/ 278 w 832"/>
                <a:gd name="T41" fmla="*/ 0 h 451"/>
                <a:gd name="T42" fmla="*/ 278 w 832"/>
                <a:gd name="T43" fmla="*/ 151 h 451"/>
                <a:gd name="T44" fmla="*/ 147 w 832"/>
                <a:gd name="T45" fmla="*/ 151 h 451"/>
                <a:gd name="T46" fmla="*/ 0 w 832"/>
                <a:gd name="T47" fmla="*/ 151 h 451"/>
                <a:gd name="T48" fmla="*/ 0 w 832"/>
                <a:gd name="T49" fmla="*/ 40 h 451"/>
                <a:gd name="T50" fmla="*/ 40 w 832"/>
                <a:gd name="T51" fmla="*/ 40 h 451"/>
                <a:gd name="T52" fmla="*/ 40 w 832"/>
                <a:gd name="T53" fmla="*/ 53 h 451"/>
                <a:gd name="T54" fmla="*/ 52 w 832"/>
                <a:gd name="T55" fmla="*/ 53 h 451"/>
                <a:gd name="T56" fmla="*/ 52 w 832"/>
                <a:gd name="T57" fmla="*/ 83 h 451"/>
                <a:gd name="T58" fmla="*/ 40 w 832"/>
                <a:gd name="T59" fmla="*/ 83 h 451"/>
                <a:gd name="T60" fmla="*/ 40 w 832"/>
                <a:gd name="T61" fmla="*/ 109 h 451"/>
                <a:gd name="T62" fmla="*/ 66 w 832"/>
                <a:gd name="T63" fmla="*/ 109 h 451"/>
                <a:gd name="T64" fmla="*/ 66 w 832"/>
                <a:gd name="T65" fmla="*/ 83 h 451"/>
                <a:gd name="T66" fmla="*/ 52 w 832"/>
                <a:gd name="T67" fmla="*/ 83 h 451"/>
                <a:gd name="T68" fmla="*/ 52 w 832"/>
                <a:gd name="T69" fmla="*/ 53 h 451"/>
                <a:gd name="T70" fmla="*/ 66 w 832"/>
                <a:gd name="T71" fmla="*/ 53 h 451"/>
                <a:gd name="T72" fmla="*/ 66 w 832"/>
                <a:gd name="T73" fmla="*/ 40 h 451"/>
                <a:gd name="T74" fmla="*/ 94 w 832"/>
                <a:gd name="T75" fmla="*/ 40 h 451"/>
                <a:gd name="T76" fmla="*/ 94 w 832"/>
                <a:gd name="T77" fmla="*/ 53 h 451"/>
                <a:gd name="T78" fmla="*/ 119 w 832"/>
                <a:gd name="T79" fmla="*/ 53 h 451"/>
                <a:gd name="T80" fmla="*/ 119 w 832"/>
                <a:gd name="T81" fmla="*/ 40 h 451"/>
                <a:gd name="T82" fmla="*/ 147 w 832"/>
                <a:gd name="T83" fmla="*/ 40 h 451"/>
                <a:gd name="T84" fmla="*/ 147 w 832"/>
                <a:gd name="T85" fmla="*/ 53 h 451"/>
                <a:gd name="T86" fmla="*/ 173 w 832"/>
                <a:gd name="T87" fmla="*/ 53 h 451"/>
                <a:gd name="T88" fmla="*/ 173 w 832"/>
                <a:gd name="T89" fmla="*/ 39 h 451"/>
                <a:gd name="T90" fmla="*/ 201 w 832"/>
                <a:gd name="T91" fmla="*/ 39 h 4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2"/>
                <a:gd name="T139" fmla="*/ 0 h 451"/>
                <a:gd name="T140" fmla="*/ 832 w 832"/>
                <a:gd name="T141" fmla="*/ 451 h 4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2" h="451">
                  <a:moveTo>
                    <a:pt x="601" y="117"/>
                  </a:moveTo>
                  <a:lnTo>
                    <a:pt x="601" y="158"/>
                  </a:lnTo>
                  <a:lnTo>
                    <a:pt x="678" y="158"/>
                  </a:lnTo>
                  <a:lnTo>
                    <a:pt x="678" y="81"/>
                  </a:lnTo>
                  <a:lnTo>
                    <a:pt x="601" y="81"/>
                  </a:lnTo>
                  <a:lnTo>
                    <a:pt x="601" y="117"/>
                  </a:lnTo>
                  <a:lnTo>
                    <a:pt x="517" y="117"/>
                  </a:lnTo>
                  <a:lnTo>
                    <a:pt x="517" y="81"/>
                  </a:lnTo>
                  <a:lnTo>
                    <a:pt x="440" y="81"/>
                  </a:lnTo>
                  <a:lnTo>
                    <a:pt x="440" y="120"/>
                  </a:lnTo>
                  <a:lnTo>
                    <a:pt x="356" y="120"/>
                  </a:lnTo>
                  <a:lnTo>
                    <a:pt x="356" y="81"/>
                  </a:lnTo>
                  <a:lnTo>
                    <a:pt x="281" y="81"/>
                  </a:lnTo>
                  <a:lnTo>
                    <a:pt x="281" y="120"/>
                  </a:lnTo>
                  <a:lnTo>
                    <a:pt x="197" y="120"/>
                  </a:lnTo>
                  <a:lnTo>
                    <a:pt x="197" y="81"/>
                  </a:lnTo>
                  <a:lnTo>
                    <a:pt x="120" y="81"/>
                  </a:lnTo>
                  <a:lnTo>
                    <a:pt x="120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832" y="0"/>
                  </a:lnTo>
                  <a:lnTo>
                    <a:pt x="832" y="451"/>
                  </a:lnTo>
                  <a:lnTo>
                    <a:pt x="439" y="451"/>
                  </a:lnTo>
                  <a:lnTo>
                    <a:pt x="0" y="451"/>
                  </a:lnTo>
                  <a:lnTo>
                    <a:pt x="0" y="120"/>
                  </a:lnTo>
                  <a:lnTo>
                    <a:pt x="120" y="120"/>
                  </a:lnTo>
                  <a:lnTo>
                    <a:pt x="120" y="158"/>
                  </a:lnTo>
                  <a:lnTo>
                    <a:pt x="155" y="158"/>
                  </a:lnTo>
                  <a:lnTo>
                    <a:pt x="155" y="248"/>
                  </a:lnTo>
                  <a:lnTo>
                    <a:pt x="120" y="248"/>
                  </a:lnTo>
                  <a:lnTo>
                    <a:pt x="120" y="325"/>
                  </a:lnTo>
                  <a:lnTo>
                    <a:pt x="197" y="325"/>
                  </a:lnTo>
                  <a:lnTo>
                    <a:pt x="197" y="248"/>
                  </a:lnTo>
                  <a:lnTo>
                    <a:pt x="155" y="248"/>
                  </a:lnTo>
                  <a:lnTo>
                    <a:pt x="155" y="158"/>
                  </a:lnTo>
                  <a:lnTo>
                    <a:pt x="197" y="158"/>
                  </a:lnTo>
                  <a:lnTo>
                    <a:pt x="197" y="120"/>
                  </a:lnTo>
                  <a:lnTo>
                    <a:pt x="281" y="120"/>
                  </a:lnTo>
                  <a:lnTo>
                    <a:pt x="281" y="158"/>
                  </a:lnTo>
                  <a:lnTo>
                    <a:pt x="356" y="158"/>
                  </a:lnTo>
                  <a:lnTo>
                    <a:pt x="356" y="120"/>
                  </a:lnTo>
                  <a:lnTo>
                    <a:pt x="440" y="120"/>
                  </a:lnTo>
                  <a:lnTo>
                    <a:pt x="440" y="158"/>
                  </a:lnTo>
                  <a:lnTo>
                    <a:pt x="517" y="158"/>
                  </a:lnTo>
                  <a:lnTo>
                    <a:pt x="517" y="117"/>
                  </a:lnTo>
                  <a:lnTo>
                    <a:pt x="601" y="117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8" name="Freeform 459"/>
            <p:cNvSpPr>
              <a:spLocks/>
            </p:cNvSpPr>
            <p:nvPr/>
          </p:nvSpPr>
          <p:spPr bwMode="auto">
            <a:xfrm>
              <a:off x="3431" y="906"/>
              <a:ext cx="19" cy="20"/>
            </a:xfrm>
            <a:custGeom>
              <a:avLst/>
              <a:gdLst>
                <a:gd name="T0" fmla="*/ 10 w 58"/>
                <a:gd name="T1" fmla="*/ 20 h 58"/>
                <a:gd name="T2" fmla="*/ 13 w 58"/>
                <a:gd name="T3" fmla="*/ 19 h 58"/>
                <a:gd name="T4" fmla="*/ 16 w 58"/>
                <a:gd name="T5" fmla="*/ 17 h 58"/>
                <a:gd name="T6" fmla="*/ 18 w 58"/>
                <a:gd name="T7" fmla="*/ 14 h 58"/>
                <a:gd name="T8" fmla="*/ 19 w 58"/>
                <a:gd name="T9" fmla="*/ 10 h 58"/>
                <a:gd name="T10" fmla="*/ 18 w 58"/>
                <a:gd name="T11" fmla="*/ 6 h 58"/>
                <a:gd name="T12" fmla="*/ 16 w 58"/>
                <a:gd name="T13" fmla="*/ 3 h 58"/>
                <a:gd name="T14" fmla="*/ 13 w 58"/>
                <a:gd name="T15" fmla="*/ 1 h 58"/>
                <a:gd name="T16" fmla="*/ 10 w 58"/>
                <a:gd name="T17" fmla="*/ 0 h 58"/>
                <a:gd name="T18" fmla="*/ 6 w 58"/>
                <a:gd name="T19" fmla="*/ 1 h 58"/>
                <a:gd name="T20" fmla="*/ 3 w 58"/>
                <a:gd name="T21" fmla="*/ 3 h 58"/>
                <a:gd name="T22" fmla="*/ 1 w 58"/>
                <a:gd name="T23" fmla="*/ 6 h 58"/>
                <a:gd name="T24" fmla="*/ 0 w 58"/>
                <a:gd name="T25" fmla="*/ 10 h 58"/>
                <a:gd name="T26" fmla="*/ 1 w 58"/>
                <a:gd name="T27" fmla="*/ 14 h 58"/>
                <a:gd name="T28" fmla="*/ 3 w 58"/>
                <a:gd name="T29" fmla="*/ 17 h 58"/>
                <a:gd name="T30" fmla="*/ 6 w 58"/>
                <a:gd name="T31" fmla="*/ 19 h 58"/>
                <a:gd name="T32" fmla="*/ 10 w 58"/>
                <a:gd name="T33" fmla="*/ 2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58"/>
                <a:gd name="T53" fmla="*/ 58 w 58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58">
                  <a:moveTo>
                    <a:pt x="29" y="58"/>
                  </a:moveTo>
                  <a:lnTo>
                    <a:pt x="40" y="55"/>
                  </a:lnTo>
                  <a:lnTo>
                    <a:pt x="49" y="49"/>
                  </a:lnTo>
                  <a:lnTo>
                    <a:pt x="55" y="40"/>
                  </a:lnTo>
                  <a:lnTo>
                    <a:pt x="58" y="29"/>
                  </a:lnTo>
                  <a:lnTo>
                    <a:pt x="55" y="17"/>
                  </a:lnTo>
                  <a:lnTo>
                    <a:pt x="49" y="8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3" y="40"/>
                  </a:lnTo>
                  <a:lnTo>
                    <a:pt x="9" y="49"/>
                  </a:lnTo>
                  <a:lnTo>
                    <a:pt x="17" y="5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9" name="Freeform 460"/>
            <p:cNvSpPr>
              <a:spLocks/>
            </p:cNvSpPr>
            <p:nvPr/>
          </p:nvSpPr>
          <p:spPr bwMode="auto">
            <a:xfrm>
              <a:off x="3431" y="935"/>
              <a:ext cx="19" cy="20"/>
            </a:xfrm>
            <a:custGeom>
              <a:avLst/>
              <a:gdLst>
                <a:gd name="T0" fmla="*/ 10 w 58"/>
                <a:gd name="T1" fmla="*/ 20 h 58"/>
                <a:gd name="T2" fmla="*/ 13 w 58"/>
                <a:gd name="T3" fmla="*/ 19 h 58"/>
                <a:gd name="T4" fmla="*/ 16 w 58"/>
                <a:gd name="T5" fmla="*/ 17 h 58"/>
                <a:gd name="T6" fmla="*/ 18 w 58"/>
                <a:gd name="T7" fmla="*/ 14 h 58"/>
                <a:gd name="T8" fmla="*/ 19 w 58"/>
                <a:gd name="T9" fmla="*/ 10 h 58"/>
                <a:gd name="T10" fmla="*/ 18 w 58"/>
                <a:gd name="T11" fmla="*/ 6 h 58"/>
                <a:gd name="T12" fmla="*/ 16 w 58"/>
                <a:gd name="T13" fmla="*/ 3 h 58"/>
                <a:gd name="T14" fmla="*/ 13 w 58"/>
                <a:gd name="T15" fmla="*/ 1 h 58"/>
                <a:gd name="T16" fmla="*/ 10 w 58"/>
                <a:gd name="T17" fmla="*/ 0 h 58"/>
                <a:gd name="T18" fmla="*/ 6 w 58"/>
                <a:gd name="T19" fmla="*/ 1 h 58"/>
                <a:gd name="T20" fmla="*/ 3 w 58"/>
                <a:gd name="T21" fmla="*/ 3 h 58"/>
                <a:gd name="T22" fmla="*/ 1 w 58"/>
                <a:gd name="T23" fmla="*/ 6 h 58"/>
                <a:gd name="T24" fmla="*/ 0 w 58"/>
                <a:gd name="T25" fmla="*/ 10 h 58"/>
                <a:gd name="T26" fmla="*/ 1 w 58"/>
                <a:gd name="T27" fmla="*/ 14 h 58"/>
                <a:gd name="T28" fmla="*/ 3 w 58"/>
                <a:gd name="T29" fmla="*/ 17 h 58"/>
                <a:gd name="T30" fmla="*/ 6 w 58"/>
                <a:gd name="T31" fmla="*/ 19 h 58"/>
                <a:gd name="T32" fmla="*/ 10 w 58"/>
                <a:gd name="T33" fmla="*/ 2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58"/>
                <a:gd name="T53" fmla="*/ 58 w 58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58">
                  <a:moveTo>
                    <a:pt x="29" y="58"/>
                  </a:moveTo>
                  <a:lnTo>
                    <a:pt x="40" y="55"/>
                  </a:lnTo>
                  <a:lnTo>
                    <a:pt x="49" y="49"/>
                  </a:lnTo>
                  <a:lnTo>
                    <a:pt x="55" y="40"/>
                  </a:lnTo>
                  <a:lnTo>
                    <a:pt x="58" y="29"/>
                  </a:lnTo>
                  <a:lnTo>
                    <a:pt x="55" y="17"/>
                  </a:lnTo>
                  <a:lnTo>
                    <a:pt x="49" y="8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3" y="40"/>
                  </a:lnTo>
                  <a:lnTo>
                    <a:pt x="9" y="49"/>
                  </a:lnTo>
                  <a:lnTo>
                    <a:pt x="17" y="5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0" name="Rectangle 461"/>
            <p:cNvSpPr>
              <a:spLocks noChangeArrowheads="1"/>
            </p:cNvSpPr>
            <p:nvPr/>
          </p:nvSpPr>
          <p:spPr bwMode="auto">
            <a:xfrm>
              <a:off x="2995" y="848"/>
              <a:ext cx="37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21" name="Rectangle 462"/>
            <p:cNvSpPr>
              <a:spLocks noChangeArrowheads="1"/>
            </p:cNvSpPr>
            <p:nvPr/>
          </p:nvSpPr>
          <p:spPr bwMode="auto">
            <a:xfrm>
              <a:off x="3048" y="848"/>
              <a:ext cx="37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22" name="Rectangle 463"/>
            <p:cNvSpPr>
              <a:spLocks noChangeArrowheads="1"/>
            </p:cNvSpPr>
            <p:nvPr/>
          </p:nvSpPr>
          <p:spPr bwMode="auto">
            <a:xfrm>
              <a:off x="3101" y="848"/>
              <a:ext cx="38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23" name="Rectangle 464"/>
            <p:cNvSpPr>
              <a:spLocks noChangeArrowheads="1"/>
            </p:cNvSpPr>
            <p:nvPr/>
          </p:nvSpPr>
          <p:spPr bwMode="auto">
            <a:xfrm>
              <a:off x="3195" y="848"/>
              <a:ext cx="38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24" name="Rectangle 465"/>
            <p:cNvSpPr>
              <a:spLocks noChangeArrowheads="1"/>
            </p:cNvSpPr>
            <p:nvPr/>
          </p:nvSpPr>
          <p:spPr bwMode="auto">
            <a:xfrm>
              <a:off x="3248" y="848"/>
              <a:ext cx="38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25" name="Rectangle 466"/>
            <p:cNvSpPr>
              <a:spLocks noChangeArrowheads="1"/>
            </p:cNvSpPr>
            <p:nvPr/>
          </p:nvSpPr>
          <p:spPr bwMode="auto">
            <a:xfrm>
              <a:off x="3301" y="848"/>
              <a:ext cx="47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26" name="Rectangle 467"/>
            <p:cNvSpPr>
              <a:spLocks noChangeArrowheads="1"/>
            </p:cNvSpPr>
            <p:nvPr/>
          </p:nvSpPr>
          <p:spPr bwMode="auto">
            <a:xfrm>
              <a:off x="2610" y="848"/>
              <a:ext cx="38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27" name="Rectangle 468"/>
            <p:cNvSpPr>
              <a:spLocks noChangeArrowheads="1"/>
            </p:cNvSpPr>
            <p:nvPr/>
          </p:nvSpPr>
          <p:spPr bwMode="auto">
            <a:xfrm>
              <a:off x="2663" y="848"/>
              <a:ext cx="38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28" name="Rectangle 469"/>
            <p:cNvSpPr>
              <a:spLocks noChangeArrowheads="1"/>
            </p:cNvSpPr>
            <p:nvPr/>
          </p:nvSpPr>
          <p:spPr bwMode="auto">
            <a:xfrm>
              <a:off x="2758" y="848"/>
              <a:ext cx="37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29" name="Rectangle 470"/>
            <p:cNvSpPr>
              <a:spLocks noChangeArrowheads="1"/>
            </p:cNvSpPr>
            <p:nvPr/>
          </p:nvSpPr>
          <p:spPr bwMode="auto">
            <a:xfrm>
              <a:off x="2811" y="848"/>
              <a:ext cx="37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30" name="Rectangle 471"/>
            <p:cNvSpPr>
              <a:spLocks noChangeArrowheads="1"/>
            </p:cNvSpPr>
            <p:nvPr/>
          </p:nvSpPr>
          <p:spPr bwMode="auto">
            <a:xfrm>
              <a:off x="2864" y="848"/>
              <a:ext cx="49" cy="45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31" name="Freeform 472"/>
            <p:cNvSpPr>
              <a:spLocks/>
            </p:cNvSpPr>
            <p:nvPr/>
          </p:nvSpPr>
          <p:spPr bwMode="auto">
            <a:xfrm>
              <a:off x="3256" y="1084"/>
              <a:ext cx="121" cy="60"/>
            </a:xfrm>
            <a:custGeom>
              <a:avLst/>
              <a:gdLst>
                <a:gd name="T0" fmla="*/ 121 w 361"/>
                <a:gd name="T1" fmla="*/ 60 h 178"/>
                <a:gd name="T2" fmla="*/ 0 w 361"/>
                <a:gd name="T3" fmla="*/ 60 h 178"/>
                <a:gd name="T4" fmla="*/ 63 w 361"/>
                <a:gd name="T5" fmla="*/ 0 h 178"/>
                <a:gd name="T6" fmla="*/ 121 w 361"/>
                <a:gd name="T7" fmla="*/ 59 h 178"/>
                <a:gd name="T8" fmla="*/ 121 w 361"/>
                <a:gd name="T9" fmla="*/ 60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178"/>
                <a:gd name="T17" fmla="*/ 361 w 361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178">
                  <a:moveTo>
                    <a:pt x="361" y="178"/>
                  </a:moveTo>
                  <a:lnTo>
                    <a:pt x="0" y="178"/>
                  </a:lnTo>
                  <a:lnTo>
                    <a:pt x="187" y="0"/>
                  </a:lnTo>
                  <a:lnTo>
                    <a:pt x="361" y="175"/>
                  </a:lnTo>
                  <a:lnTo>
                    <a:pt x="361" y="178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2" name="Freeform 473"/>
            <p:cNvSpPr>
              <a:spLocks/>
            </p:cNvSpPr>
            <p:nvPr/>
          </p:nvSpPr>
          <p:spPr bwMode="auto">
            <a:xfrm>
              <a:off x="3250" y="1068"/>
              <a:ext cx="47" cy="45"/>
            </a:xfrm>
            <a:custGeom>
              <a:avLst/>
              <a:gdLst>
                <a:gd name="T0" fmla="*/ 0 w 141"/>
                <a:gd name="T1" fmla="*/ 0 h 133"/>
                <a:gd name="T2" fmla="*/ 47 w 141"/>
                <a:gd name="T3" fmla="*/ 0 h 133"/>
                <a:gd name="T4" fmla="*/ 0 w 141"/>
                <a:gd name="T5" fmla="*/ 45 h 133"/>
                <a:gd name="T6" fmla="*/ 0 w 141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33"/>
                <a:gd name="T14" fmla="*/ 141 w 141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33">
                  <a:moveTo>
                    <a:pt x="0" y="0"/>
                  </a:moveTo>
                  <a:lnTo>
                    <a:pt x="141" y="0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3" name="Freeform 474"/>
            <p:cNvSpPr>
              <a:spLocks/>
            </p:cNvSpPr>
            <p:nvPr/>
          </p:nvSpPr>
          <p:spPr bwMode="auto">
            <a:xfrm>
              <a:off x="3089" y="1068"/>
              <a:ext cx="37" cy="37"/>
            </a:xfrm>
            <a:custGeom>
              <a:avLst/>
              <a:gdLst>
                <a:gd name="T0" fmla="*/ 37 w 109"/>
                <a:gd name="T1" fmla="*/ 37 h 110"/>
                <a:gd name="T2" fmla="*/ 0 w 109"/>
                <a:gd name="T3" fmla="*/ 0 h 110"/>
                <a:gd name="T4" fmla="*/ 37 w 109"/>
                <a:gd name="T5" fmla="*/ 0 h 110"/>
                <a:gd name="T6" fmla="*/ 37 w 109"/>
                <a:gd name="T7" fmla="*/ 37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10"/>
                <a:gd name="T14" fmla="*/ 109 w 10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10">
                  <a:moveTo>
                    <a:pt x="109" y="110"/>
                  </a:moveTo>
                  <a:lnTo>
                    <a:pt x="0" y="0"/>
                  </a:lnTo>
                  <a:lnTo>
                    <a:pt x="109" y="0"/>
                  </a:lnTo>
                  <a:lnTo>
                    <a:pt x="109" y="11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4" name="Freeform 475"/>
            <p:cNvSpPr>
              <a:spLocks/>
            </p:cNvSpPr>
            <p:nvPr/>
          </p:nvSpPr>
          <p:spPr bwMode="auto">
            <a:xfrm>
              <a:off x="2748" y="1068"/>
              <a:ext cx="47" cy="45"/>
            </a:xfrm>
            <a:custGeom>
              <a:avLst/>
              <a:gdLst>
                <a:gd name="T0" fmla="*/ 0 w 139"/>
                <a:gd name="T1" fmla="*/ 0 h 133"/>
                <a:gd name="T2" fmla="*/ 47 w 139"/>
                <a:gd name="T3" fmla="*/ 0 h 133"/>
                <a:gd name="T4" fmla="*/ 0 w 139"/>
                <a:gd name="T5" fmla="*/ 45 h 133"/>
                <a:gd name="T6" fmla="*/ 0 w 139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3"/>
                <a:gd name="T14" fmla="*/ 139 w 139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3">
                  <a:moveTo>
                    <a:pt x="0" y="0"/>
                  </a:moveTo>
                  <a:lnTo>
                    <a:pt x="139" y="0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5" name="Freeform 476"/>
            <p:cNvSpPr>
              <a:spLocks/>
            </p:cNvSpPr>
            <p:nvPr/>
          </p:nvSpPr>
          <p:spPr bwMode="auto">
            <a:xfrm>
              <a:off x="2838" y="1068"/>
              <a:ext cx="37" cy="37"/>
            </a:xfrm>
            <a:custGeom>
              <a:avLst/>
              <a:gdLst>
                <a:gd name="T0" fmla="*/ 37 w 110"/>
                <a:gd name="T1" fmla="*/ 37 h 110"/>
                <a:gd name="T2" fmla="*/ 0 w 110"/>
                <a:gd name="T3" fmla="*/ 0 h 110"/>
                <a:gd name="T4" fmla="*/ 37 w 110"/>
                <a:gd name="T5" fmla="*/ 0 h 110"/>
                <a:gd name="T6" fmla="*/ 37 w 110"/>
                <a:gd name="T7" fmla="*/ 37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110"/>
                <a:gd name="T14" fmla="*/ 110 w 110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110">
                  <a:moveTo>
                    <a:pt x="110" y="110"/>
                  </a:moveTo>
                  <a:lnTo>
                    <a:pt x="0" y="0"/>
                  </a:lnTo>
                  <a:lnTo>
                    <a:pt x="110" y="0"/>
                  </a:lnTo>
                  <a:lnTo>
                    <a:pt x="110" y="11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6" name="Freeform 477"/>
            <p:cNvSpPr>
              <a:spLocks/>
            </p:cNvSpPr>
            <p:nvPr/>
          </p:nvSpPr>
          <p:spPr bwMode="auto">
            <a:xfrm>
              <a:off x="2999" y="1068"/>
              <a:ext cx="47" cy="45"/>
            </a:xfrm>
            <a:custGeom>
              <a:avLst/>
              <a:gdLst>
                <a:gd name="T0" fmla="*/ 47 w 141"/>
                <a:gd name="T1" fmla="*/ 0 h 133"/>
                <a:gd name="T2" fmla="*/ 0 w 141"/>
                <a:gd name="T3" fmla="*/ 45 h 133"/>
                <a:gd name="T4" fmla="*/ 0 w 141"/>
                <a:gd name="T5" fmla="*/ 0 h 133"/>
                <a:gd name="T6" fmla="*/ 47 w 141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33"/>
                <a:gd name="T14" fmla="*/ 141 w 141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33">
                  <a:moveTo>
                    <a:pt x="141" y="0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7" name="Freeform 478"/>
            <p:cNvSpPr>
              <a:spLocks/>
            </p:cNvSpPr>
            <p:nvPr/>
          </p:nvSpPr>
          <p:spPr bwMode="auto">
            <a:xfrm>
              <a:off x="2999" y="1084"/>
              <a:ext cx="127" cy="166"/>
            </a:xfrm>
            <a:custGeom>
              <a:avLst/>
              <a:gdLst>
                <a:gd name="T0" fmla="*/ 0 w 380"/>
                <a:gd name="T1" fmla="*/ 66 h 496"/>
                <a:gd name="T2" fmla="*/ 69 w 380"/>
                <a:gd name="T3" fmla="*/ 0 h 496"/>
                <a:gd name="T4" fmla="*/ 127 w 380"/>
                <a:gd name="T5" fmla="*/ 59 h 496"/>
                <a:gd name="T6" fmla="*/ 127 w 380"/>
                <a:gd name="T7" fmla="*/ 166 h 496"/>
                <a:gd name="T8" fmla="*/ 0 w 380"/>
                <a:gd name="T9" fmla="*/ 166 h 496"/>
                <a:gd name="T10" fmla="*/ 0 w 380"/>
                <a:gd name="T11" fmla="*/ 66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0"/>
                <a:gd name="T19" fmla="*/ 0 h 496"/>
                <a:gd name="T20" fmla="*/ 380 w 380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0" h="496">
                  <a:moveTo>
                    <a:pt x="0" y="196"/>
                  </a:moveTo>
                  <a:lnTo>
                    <a:pt x="206" y="0"/>
                  </a:lnTo>
                  <a:lnTo>
                    <a:pt x="380" y="175"/>
                  </a:lnTo>
                  <a:lnTo>
                    <a:pt x="380" y="496"/>
                  </a:lnTo>
                  <a:lnTo>
                    <a:pt x="0" y="4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8" name="Freeform 479"/>
            <p:cNvSpPr>
              <a:spLocks/>
            </p:cNvSpPr>
            <p:nvPr/>
          </p:nvSpPr>
          <p:spPr bwMode="auto">
            <a:xfrm>
              <a:off x="3152" y="1068"/>
              <a:ext cx="72" cy="182"/>
            </a:xfrm>
            <a:custGeom>
              <a:avLst/>
              <a:gdLst>
                <a:gd name="T0" fmla="*/ 0 w 215"/>
                <a:gd name="T1" fmla="*/ 182 h 544"/>
                <a:gd name="T2" fmla="*/ 0 w 215"/>
                <a:gd name="T3" fmla="*/ 0 h 544"/>
                <a:gd name="T4" fmla="*/ 72 w 215"/>
                <a:gd name="T5" fmla="*/ 0 h 544"/>
                <a:gd name="T6" fmla="*/ 72 w 215"/>
                <a:gd name="T7" fmla="*/ 76 h 544"/>
                <a:gd name="T8" fmla="*/ 32 w 215"/>
                <a:gd name="T9" fmla="*/ 76 h 544"/>
                <a:gd name="T10" fmla="*/ 18 w 215"/>
                <a:gd name="T11" fmla="*/ 76 h 544"/>
                <a:gd name="T12" fmla="*/ 18 w 215"/>
                <a:gd name="T13" fmla="*/ 89 h 544"/>
                <a:gd name="T14" fmla="*/ 18 w 215"/>
                <a:gd name="T15" fmla="*/ 182 h 544"/>
                <a:gd name="T16" fmla="*/ 0 w 215"/>
                <a:gd name="T17" fmla="*/ 182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5"/>
                <a:gd name="T28" fmla="*/ 0 h 544"/>
                <a:gd name="T29" fmla="*/ 215 w 215"/>
                <a:gd name="T30" fmla="*/ 544 h 5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5" h="544">
                  <a:moveTo>
                    <a:pt x="0" y="544"/>
                  </a:moveTo>
                  <a:lnTo>
                    <a:pt x="0" y="0"/>
                  </a:lnTo>
                  <a:lnTo>
                    <a:pt x="215" y="0"/>
                  </a:lnTo>
                  <a:lnTo>
                    <a:pt x="215" y="226"/>
                  </a:lnTo>
                  <a:lnTo>
                    <a:pt x="96" y="226"/>
                  </a:lnTo>
                  <a:lnTo>
                    <a:pt x="55" y="226"/>
                  </a:lnTo>
                  <a:lnTo>
                    <a:pt x="55" y="267"/>
                  </a:lnTo>
                  <a:lnTo>
                    <a:pt x="55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9" name="Freeform 480"/>
            <p:cNvSpPr>
              <a:spLocks/>
            </p:cNvSpPr>
            <p:nvPr/>
          </p:nvSpPr>
          <p:spPr bwMode="auto">
            <a:xfrm>
              <a:off x="3340" y="1068"/>
              <a:ext cx="37" cy="37"/>
            </a:xfrm>
            <a:custGeom>
              <a:avLst/>
              <a:gdLst>
                <a:gd name="T0" fmla="*/ 37 w 109"/>
                <a:gd name="T1" fmla="*/ 37 h 110"/>
                <a:gd name="T2" fmla="*/ 0 w 109"/>
                <a:gd name="T3" fmla="*/ 0 h 110"/>
                <a:gd name="T4" fmla="*/ 37 w 109"/>
                <a:gd name="T5" fmla="*/ 0 h 110"/>
                <a:gd name="T6" fmla="*/ 37 w 109"/>
                <a:gd name="T7" fmla="*/ 37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10"/>
                <a:gd name="T14" fmla="*/ 109 w 10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10">
                  <a:moveTo>
                    <a:pt x="109" y="110"/>
                  </a:moveTo>
                  <a:lnTo>
                    <a:pt x="0" y="0"/>
                  </a:lnTo>
                  <a:lnTo>
                    <a:pt x="109" y="0"/>
                  </a:lnTo>
                  <a:lnTo>
                    <a:pt x="109" y="11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0" name="Freeform 481"/>
            <p:cNvSpPr>
              <a:spLocks/>
            </p:cNvSpPr>
            <p:nvPr/>
          </p:nvSpPr>
          <p:spPr bwMode="auto">
            <a:xfrm>
              <a:off x="2644" y="617"/>
              <a:ext cx="88" cy="185"/>
            </a:xfrm>
            <a:custGeom>
              <a:avLst/>
              <a:gdLst>
                <a:gd name="T0" fmla="*/ 88 w 263"/>
                <a:gd name="T1" fmla="*/ 0 h 553"/>
                <a:gd name="T2" fmla="*/ 81 w 263"/>
                <a:gd name="T3" fmla="*/ 11 h 553"/>
                <a:gd name="T4" fmla="*/ 74 w 263"/>
                <a:gd name="T5" fmla="*/ 22 h 553"/>
                <a:gd name="T6" fmla="*/ 68 w 263"/>
                <a:gd name="T7" fmla="*/ 33 h 553"/>
                <a:gd name="T8" fmla="*/ 61 w 263"/>
                <a:gd name="T9" fmla="*/ 45 h 553"/>
                <a:gd name="T10" fmla="*/ 55 w 263"/>
                <a:gd name="T11" fmla="*/ 56 h 553"/>
                <a:gd name="T12" fmla="*/ 49 w 263"/>
                <a:gd name="T13" fmla="*/ 68 h 553"/>
                <a:gd name="T14" fmla="*/ 43 w 263"/>
                <a:gd name="T15" fmla="*/ 79 h 553"/>
                <a:gd name="T16" fmla="*/ 37 w 263"/>
                <a:gd name="T17" fmla="*/ 91 h 553"/>
                <a:gd name="T18" fmla="*/ 32 w 263"/>
                <a:gd name="T19" fmla="*/ 103 h 553"/>
                <a:gd name="T20" fmla="*/ 26 w 263"/>
                <a:gd name="T21" fmla="*/ 115 h 553"/>
                <a:gd name="T22" fmla="*/ 21 w 263"/>
                <a:gd name="T23" fmla="*/ 126 h 553"/>
                <a:gd name="T24" fmla="*/ 17 w 263"/>
                <a:gd name="T25" fmla="*/ 138 h 553"/>
                <a:gd name="T26" fmla="*/ 12 w 263"/>
                <a:gd name="T27" fmla="*/ 150 h 553"/>
                <a:gd name="T28" fmla="*/ 8 w 263"/>
                <a:gd name="T29" fmla="*/ 162 h 553"/>
                <a:gd name="T30" fmla="*/ 4 w 263"/>
                <a:gd name="T31" fmla="*/ 173 h 553"/>
                <a:gd name="T32" fmla="*/ 0 w 263"/>
                <a:gd name="T33" fmla="*/ 185 h 553"/>
                <a:gd name="T34" fmla="*/ 88 w 263"/>
                <a:gd name="T35" fmla="*/ 185 h 553"/>
                <a:gd name="T36" fmla="*/ 88 w 263"/>
                <a:gd name="T37" fmla="*/ 0 h 5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3"/>
                <a:gd name="T58" fmla="*/ 0 h 553"/>
                <a:gd name="T59" fmla="*/ 263 w 263"/>
                <a:gd name="T60" fmla="*/ 553 h 5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3" h="553">
                  <a:moveTo>
                    <a:pt x="263" y="0"/>
                  </a:moveTo>
                  <a:lnTo>
                    <a:pt x="242" y="33"/>
                  </a:lnTo>
                  <a:lnTo>
                    <a:pt x="222" y="67"/>
                  </a:lnTo>
                  <a:lnTo>
                    <a:pt x="202" y="100"/>
                  </a:lnTo>
                  <a:lnTo>
                    <a:pt x="183" y="134"/>
                  </a:lnTo>
                  <a:lnTo>
                    <a:pt x="164" y="168"/>
                  </a:lnTo>
                  <a:lnTo>
                    <a:pt x="145" y="203"/>
                  </a:lnTo>
                  <a:lnTo>
                    <a:pt x="128" y="237"/>
                  </a:lnTo>
                  <a:lnTo>
                    <a:pt x="111" y="271"/>
                  </a:lnTo>
                  <a:lnTo>
                    <a:pt x="95" y="308"/>
                  </a:lnTo>
                  <a:lnTo>
                    <a:pt x="79" y="343"/>
                  </a:lnTo>
                  <a:lnTo>
                    <a:pt x="64" y="377"/>
                  </a:lnTo>
                  <a:lnTo>
                    <a:pt x="50" y="412"/>
                  </a:lnTo>
                  <a:lnTo>
                    <a:pt x="37" y="448"/>
                  </a:lnTo>
                  <a:lnTo>
                    <a:pt x="24" y="483"/>
                  </a:lnTo>
                  <a:lnTo>
                    <a:pt x="12" y="518"/>
                  </a:lnTo>
                  <a:lnTo>
                    <a:pt x="0" y="553"/>
                  </a:lnTo>
                  <a:lnTo>
                    <a:pt x="263" y="553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1" name="Freeform 482"/>
            <p:cNvSpPr>
              <a:spLocks/>
            </p:cNvSpPr>
            <p:nvPr/>
          </p:nvSpPr>
          <p:spPr bwMode="auto">
            <a:xfrm>
              <a:off x="2842" y="421"/>
              <a:ext cx="266" cy="203"/>
            </a:xfrm>
            <a:custGeom>
              <a:avLst/>
              <a:gdLst>
                <a:gd name="T0" fmla="*/ 140 w 798"/>
                <a:gd name="T1" fmla="*/ 63 h 609"/>
                <a:gd name="T2" fmla="*/ 140 w 798"/>
                <a:gd name="T3" fmla="*/ 76 h 609"/>
                <a:gd name="T4" fmla="*/ 140 w 798"/>
                <a:gd name="T5" fmla="*/ 203 h 609"/>
                <a:gd name="T6" fmla="*/ 266 w 798"/>
                <a:gd name="T7" fmla="*/ 203 h 609"/>
                <a:gd name="T8" fmla="*/ 263 w 798"/>
                <a:gd name="T9" fmla="*/ 194 h 609"/>
                <a:gd name="T10" fmla="*/ 260 w 798"/>
                <a:gd name="T11" fmla="*/ 186 h 609"/>
                <a:gd name="T12" fmla="*/ 256 w 798"/>
                <a:gd name="T13" fmla="*/ 177 h 609"/>
                <a:gd name="T14" fmla="*/ 254 w 798"/>
                <a:gd name="T15" fmla="*/ 167 h 609"/>
                <a:gd name="T16" fmla="*/ 250 w 798"/>
                <a:gd name="T17" fmla="*/ 157 h 609"/>
                <a:gd name="T18" fmla="*/ 247 w 798"/>
                <a:gd name="T19" fmla="*/ 147 h 609"/>
                <a:gd name="T20" fmla="*/ 243 w 798"/>
                <a:gd name="T21" fmla="*/ 136 h 609"/>
                <a:gd name="T22" fmla="*/ 239 w 798"/>
                <a:gd name="T23" fmla="*/ 126 h 609"/>
                <a:gd name="T24" fmla="*/ 234 w 798"/>
                <a:gd name="T25" fmla="*/ 115 h 609"/>
                <a:gd name="T26" fmla="*/ 229 w 798"/>
                <a:gd name="T27" fmla="*/ 103 h 609"/>
                <a:gd name="T28" fmla="*/ 224 w 798"/>
                <a:gd name="T29" fmla="*/ 91 h 609"/>
                <a:gd name="T30" fmla="*/ 217 w 798"/>
                <a:gd name="T31" fmla="*/ 80 h 609"/>
                <a:gd name="T32" fmla="*/ 210 w 798"/>
                <a:gd name="T33" fmla="*/ 68 h 609"/>
                <a:gd name="T34" fmla="*/ 202 w 798"/>
                <a:gd name="T35" fmla="*/ 55 h 609"/>
                <a:gd name="T36" fmla="*/ 193 w 798"/>
                <a:gd name="T37" fmla="*/ 42 h 609"/>
                <a:gd name="T38" fmla="*/ 184 w 798"/>
                <a:gd name="T39" fmla="*/ 30 h 609"/>
                <a:gd name="T40" fmla="*/ 177 w 798"/>
                <a:gd name="T41" fmla="*/ 23 h 609"/>
                <a:gd name="T42" fmla="*/ 171 w 798"/>
                <a:gd name="T43" fmla="*/ 17 h 609"/>
                <a:gd name="T44" fmla="*/ 164 w 798"/>
                <a:gd name="T45" fmla="*/ 12 h 609"/>
                <a:gd name="T46" fmla="*/ 156 w 798"/>
                <a:gd name="T47" fmla="*/ 8 h 609"/>
                <a:gd name="T48" fmla="*/ 149 w 798"/>
                <a:gd name="T49" fmla="*/ 4 h 609"/>
                <a:gd name="T50" fmla="*/ 141 w 798"/>
                <a:gd name="T51" fmla="*/ 2 h 609"/>
                <a:gd name="T52" fmla="*/ 132 w 798"/>
                <a:gd name="T53" fmla="*/ 0 h 609"/>
                <a:gd name="T54" fmla="*/ 124 w 798"/>
                <a:gd name="T55" fmla="*/ 0 h 609"/>
                <a:gd name="T56" fmla="*/ 117 w 798"/>
                <a:gd name="T57" fmla="*/ 0 h 609"/>
                <a:gd name="T58" fmla="*/ 110 w 798"/>
                <a:gd name="T59" fmla="*/ 1 h 609"/>
                <a:gd name="T60" fmla="*/ 103 w 798"/>
                <a:gd name="T61" fmla="*/ 2 h 609"/>
                <a:gd name="T62" fmla="*/ 95 w 798"/>
                <a:gd name="T63" fmla="*/ 4 h 609"/>
                <a:gd name="T64" fmla="*/ 88 w 798"/>
                <a:gd name="T65" fmla="*/ 6 h 609"/>
                <a:gd name="T66" fmla="*/ 80 w 798"/>
                <a:gd name="T67" fmla="*/ 9 h 609"/>
                <a:gd name="T68" fmla="*/ 73 w 798"/>
                <a:gd name="T69" fmla="*/ 12 h 609"/>
                <a:gd name="T70" fmla="*/ 65 w 798"/>
                <a:gd name="T71" fmla="*/ 16 h 609"/>
                <a:gd name="T72" fmla="*/ 57 w 798"/>
                <a:gd name="T73" fmla="*/ 20 h 609"/>
                <a:gd name="T74" fmla="*/ 49 w 798"/>
                <a:gd name="T75" fmla="*/ 25 h 609"/>
                <a:gd name="T76" fmla="*/ 41 w 798"/>
                <a:gd name="T77" fmla="*/ 30 h 609"/>
                <a:gd name="T78" fmla="*/ 32 w 798"/>
                <a:gd name="T79" fmla="*/ 36 h 609"/>
                <a:gd name="T80" fmla="*/ 25 w 798"/>
                <a:gd name="T81" fmla="*/ 42 h 609"/>
                <a:gd name="T82" fmla="*/ 17 w 798"/>
                <a:gd name="T83" fmla="*/ 48 h 609"/>
                <a:gd name="T84" fmla="*/ 8 w 798"/>
                <a:gd name="T85" fmla="*/ 55 h 609"/>
                <a:gd name="T86" fmla="*/ 0 w 798"/>
                <a:gd name="T87" fmla="*/ 62 h 609"/>
                <a:gd name="T88" fmla="*/ 127 w 798"/>
                <a:gd name="T89" fmla="*/ 63 h 609"/>
                <a:gd name="T90" fmla="*/ 140 w 798"/>
                <a:gd name="T91" fmla="*/ 63 h 6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98"/>
                <a:gd name="T139" fmla="*/ 0 h 609"/>
                <a:gd name="T140" fmla="*/ 798 w 798"/>
                <a:gd name="T141" fmla="*/ 609 h 6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98" h="609">
                  <a:moveTo>
                    <a:pt x="419" y="188"/>
                  </a:moveTo>
                  <a:lnTo>
                    <a:pt x="419" y="228"/>
                  </a:lnTo>
                  <a:lnTo>
                    <a:pt x="419" y="609"/>
                  </a:lnTo>
                  <a:lnTo>
                    <a:pt x="798" y="609"/>
                  </a:lnTo>
                  <a:lnTo>
                    <a:pt x="788" y="583"/>
                  </a:lnTo>
                  <a:lnTo>
                    <a:pt x="780" y="557"/>
                  </a:lnTo>
                  <a:lnTo>
                    <a:pt x="769" y="530"/>
                  </a:lnTo>
                  <a:lnTo>
                    <a:pt x="761" y="500"/>
                  </a:lnTo>
                  <a:lnTo>
                    <a:pt x="751" y="471"/>
                  </a:lnTo>
                  <a:lnTo>
                    <a:pt x="740" y="441"/>
                  </a:lnTo>
                  <a:lnTo>
                    <a:pt x="729" y="409"/>
                  </a:lnTo>
                  <a:lnTo>
                    <a:pt x="717" y="377"/>
                  </a:lnTo>
                  <a:lnTo>
                    <a:pt x="703" y="344"/>
                  </a:lnTo>
                  <a:lnTo>
                    <a:pt x="688" y="309"/>
                  </a:lnTo>
                  <a:lnTo>
                    <a:pt x="671" y="274"/>
                  </a:lnTo>
                  <a:lnTo>
                    <a:pt x="652" y="239"/>
                  </a:lnTo>
                  <a:lnTo>
                    <a:pt x="630" y="203"/>
                  </a:lnTo>
                  <a:lnTo>
                    <a:pt x="607" y="165"/>
                  </a:lnTo>
                  <a:lnTo>
                    <a:pt x="580" y="127"/>
                  </a:lnTo>
                  <a:lnTo>
                    <a:pt x="551" y="90"/>
                  </a:lnTo>
                  <a:lnTo>
                    <a:pt x="532" y="68"/>
                  </a:lnTo>
                  <a:lnTo>
                    <a:pt x="512" y="51"/>
                  </a:lnTo>
                  <a:lnTo>
                    <a:pt x="491" y="35"/>
                  </a:lnTo>
                  <a:lnTo>
                    <a:pt x="468" y="23"/>
                  </a:lnTo>
                  <a:lnTo>
                    <a:pt x="446" y="13"/>
                  </a:lnTo>
                  <a:lnTo>
                    <a:pt x="422" y="6"/>
                  </a:lnTo>
                  <a:lnTo>
                    <a:pt x="397" y="1"/>
                  </a:lnTo>
                  <a:lnTo>
                    <a:pt x="373" y="0"/>
                  </a:lnTo>
                  <a:lnTo>
                    <a:pt x="352" y="0"/>
                  </a:lnTo>
                  <a:lnTo>
                    <a:pt x="331" y="3"/>
                  </a:lnTo>
                  <a:lnTo>
                    <a:pt x="309" y="6"/>
                  </a:lnTo>
                  <a:lnTo>
                    <a:pt x="286" y="11"/>
                  </a:lnTo>
                  <a:lnTo>
                    <a:pt x="264" y="19"/>
                  </a:lnTo>
                  <a:lnTo>
                    <a:pt x="241" y="27"/>
                  </a:lnTo>
                  <a:lnTo>
                    <a:pt x="218" y="36"/>
                  </a:lnTo>
                  <a:lnTo>
                    <a:pt x="194" y="48"/>
                  </a:lnTo>
                  <a:lnTo>
                    <a:pt x="170" y="61"/>
                  </a:lnTo>
                  <a:lnTo>
                    <a:pt x="147" y="75"/>
                  </a:lnTo>
                  <a:lnTo>
                    <a:pt x="122" y="91"/>
                  </a:lnTo>
                  <a:lnTo>
                    <a:pt x="97" y="107"/>
                  </a:lnTo>
                  <a:lnTo>
                    <a:pt x="74" y="126"/>
                  </a:lnTo>
                  <a:lnTo>
                    <a:pt x="50" y="145"/>
                  </a:lnTo>
                  <a:lnTo>
                    <a:pt x="25" y="165"/>
                  </a:lnTo>
                  <a:lnTo>
                    <a:pt x="0" y="187"/>
                  </a:lnTo>
                  <a:lnTo>
                    <a:pt x="380" y="188"/>
                  </a:lnTo>
                  <a:lnTo>
                    <a:pt x="419" y="188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2" name="Freeform 483"/>
            <p:cNvSpPr>
              <a:spLocks/>
            </p:cNvSpPr>
            <p:nvPr/>
          </p:nvSpPr>
          <p:spPr bwMode="auto">
            <a:xfrm>
              <a:off x="2638" y="1068"/>
              <a:ext cx="84" cy="182"/>
            </a:xfrm>
            <a:custGeom>
              <a:avLst/>
              <a:gdLst>
                <a:gd name="T0" fmla="*/ 0 w 251"/>
                <a:gd name="T1" fmla="*/ 0 h 545"/>
                <a:gd name="T2" fmla="*/ 3 w 251"/>
                <a:gd name="T3" fmla="*/ 12 h 545"/>
                <a:gd name="T4" fmla="*/ 6 w 251"/>
                <a:gd name="T5" fmla="*/ 25 h 545"/>
                <a:gd name="T6" fmla="*/ 10 w 251"/>
                <a:gd name="T7" fmla="*/ 37 h 545"/>
                <a:gd name="T8" fmla="*/ 14 w 251"/>
                <a:gd name="T9" fmla="*/ 49 h 545"/>
                <a:gd name="T10" fmla="*/ 18 w 251"/>
                <a:gd name="T11" fmla="*/ 61 h 545"/>
                <a:gd name="T12" fmla="*/ 22 w 251"/>
                <a:gd name="T13" fmla="*/ 73 h 545"/>
                <a:gd name="T14" fmla="*/ 27 w 251"/>
                <a:gd name="T15" fmla="*/ 85 h 545"/>
                <a:gd name="T16" fmla="*/ 32 w 251"/>
                <a:gd name="T17" fmla="*/ 97 h 545"/>
                <a:gd name="T18" fmla="*/ 37 w 251"/>
                <a:gd name="T19" fmla="*/ 108 h 545"/>
                <a:gd name="T20" fmla="*/ 43 w 251"/>
                <a:gd name="T21" fmla="*/ 119 h 545"/>
                <a:gd name="T22" fmla="*/ 49 w 251"/>
                <a:gd name="T23" fmla="*/ 130 h 545"/>
                <a:gd name="T24" fmla="*/ 55 w 251"/>
                <a:gd name="T25" fmla="*/ 141 h 545"/>
                <a:gd name="T26" fmla="*/ 62 w 251"/>
                <a:gd name="T27" fmla="*/ 152 h 545"/>
                <a:gd name="T28" fmla="*/ 69 w 251"/>
                <a:gd name="T29" fmla="*/ 162 h 545"/>
                <a:gd name="T30" fmla="*/ 76 w 251"/>
                <a:gd name="T31" fmla="*/ 172 h 545"/>
                <a:gd name="T32" fmla="*/ 84 w 251"/>
                <a:gd name="T33" fmla="*/ 182 h 545"/>
                <a:gd name="T34" fmla="*/ 84 w 251"/>
                <a:gd name="T35" fmla="*/ 0 h 545"/>
                <a:gd name="T36" fmla="*/ 0 w 251"/>
                <a:gd name="T37" fmla="*/ 0 h 5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1"/>
                <a:gd name="T58" fmla="*/ 0 h 545"/>
                <a:gd name="T59" fmla="*/ 251 w 251"/>
                <a:gd name="T60" fmla="*/ 545 h 5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1" h="545">
                  <a:moveTo>
                    <a:pt x="0" y="0"/>
                  </a:moveTo>
                  <a:lnTo>
                    <a:pt x="9" y="37"/>
                  </a:lnTo>
                  <a:lnTo>
                    <a:pt x="19" y="74"/>
                  </a:lnTo>
                  <a:lnTo>
                    <a:pt x="29" y="110"/>
                  </a:lnTo>
                  <a:lnTo>
                    <a:pt x="41" y="146"/>
                  </a:lnTo>
                  <a:lnTo>
                    <a:pt x="54" y="183"/>
                  </a:lnTo>
                  <a:lnTo>
                    <a:pt x="67" y="219"/>
                  </a:lnTo>
                  <a:lnTo>
                    <a:pt x="81" y="254"/>
                  </a:lnTo>
                  <a:lnTo>
                    <a:pt x="96" y="289"/>
                  </a:lnTo>
                  <a:lnTo>
                    <a:pt x="112" y="322"/>
                  </a:lnTo>
                  <a:lnTo>
                    <a:pt x="129" y="357"/>
                  </a:lnTo>
                  <a:lnTo>
                    <a:pt x="146" y="390"/>
                  </a:lnTo>
                  <a:lnTo>
                    <a:pt x="165" y="422"/>
                  </a:lnTo>
                  <a:lnTo>
                    <a:pt x="185" y="454"/>
                  </a:lnTo>
                  <a:lnTo>
                    <a:pt x="206" y="485"/>
                  </a:lnTo>
                  <a:lnTo>
                    <a:pt x="227" y="515"/>
                  </a:lnTo>
                  <a:lnTo>
                    <a:pt x="251" y="545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3" name="Rectangle 484"/>
            <p:cNvSpPr>
              <a:spLocks noChangeArrowheads="1"/>
            </p:cNvSpPr>
            <p:nvPr/>
          </p:nvSpPr>
          <p:spPr bwMode="auto">
            <a:xfrm>
              <a:off x="2901" y="1068"/>
              <a:ext cx="71" cy="182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444" name="Freeform 485"/>
            <p:cNvSpPr>
              <a:spLocks/>
            </p:cNvSpPr>
            <p:nvPr/>
          </p:nvSpPr>
          <p:spPr bwMode="auto">
            <a:xfrm>
              <a:off x="3404" y="1068"/>
              <a:ext cx="137" cy="76"/>
            </a:xfrm>
            <a:custGeom>
              <a:avLst/>
              <a:gdLst>
                <a:gd name="T0" fmla="*/ 0 w 411"/>
                <a:gd name="T1" fmla="*/ 0 h 226"/>
                <a:gd name="T2" fmla="*/ 0 w 411"/>
                <a:gd name="T3" fmla="*/ 76 h 226"/>
                <a:gd name="T4" fmla="*/ 84 w 411"/>
                <a:gd name="T5" fmla="*/ 76 h 226"/>
                <a:gd name="T6" fmla="*/ 92 w 411"/>
                <a:gd name="T7" fmla="*/ 67 h 226"/>
                <a:gd name="T8" fmla="*/ 99 w 411"/>
                <a:gd name="T9" fmla="*/ 58 h 226"/>
                <a:gd name="T10" fmla="*/ 106 w 411"/>
                <a:gd name="T11" fmla="*/ 48 h 226"/>
                <a:gd name="T12" fmla="*/ 113 w 411"/>
                <a:gd name="T13" fmla="*/ 38 h 226"/>
                <a:gd name="T14" fmla="*/ 120 w 411"/>
                <a:gd name="T15" fmla="*/ 29 h 226"/>
                <a:gd name="T16" fmla="*/ 126 w 411"/>
                <a:gd name="T17" fmla="*/ 20 h 226"/>
                <a:gd name="T18" fmla="*/ 132 w 411"/>
                <a:gd name="T19" fmla="*/ 10 h 226"/>
                <a:gd name="T20" fmla="*/ 137 w 411"/>
                <a:gd name="T21" fmla="*/ 0 h 226"/>
                <a:gd name="T22" fmla="*/ 0 w 411"/>
                <a:gd name="T23" fmla="*/ 0 h 2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1"/>
                <a:gd name="T37" fmla="*/ 0 h 226"/>
                <a:gd name="T38" fmla="*/ 411 w 411"/>
                <a:gd name="T39" fmla="*/ 226 h 2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1" h="226">
                  <a:moveTo>
                    <a:pt x="0" y="0"/>
                  </a:moveTo>
                  <a:lnTo>
                    <a:pt x="0" y="226"/>
                  </a:lnTo>
                  <a:lnTo>
                    <a:pt x="252" y="226"/>
                  </a:lnTo>
                  <a:lnTo>
                    <a:pt x="275" y="199"/>
                  </a:lnTo>
                  <a:lnTo>
                    <a:pt x="298" y="171"/>
                  </a:lnTo>
                  <a:lnTo>
                    <a:pt x="318" y="142"/>
                  </a:lnTo>
                  <a:lnTo>
                    <a:pt x="340" y="114"/>
                  </a:lnTo>
                  <a:lnTo>
                    <a:pt x="359" y="85"/>
                  </a:lnTo>
                  <a:lnTo>
                    <a:pt x="378" y="58"/>
                  </a:lnTo>
                  <a:lnTo>
                    <a:pt x="395" y="29"/>
                  </a:lnTo>
                  <a:lnTo>
                    <a:pt x="4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5" name="Freeform 486"/>
            <p:cNvSpPr>
              <a:spLocks/>
            </p:cNvSpPr>
            <p:nvPr/>
          </p:nvSpPr>
          <p:spPr bwMode="auto">
            <a:xfrm>
              <a:off x="3197" y="1170"/>
              <a:ext cx="265" cy="159"/>
            </a:xfrm>
            <a:custGeom>
              <a:avLst/>
              <a:gdLst>
                <a:gd name="T0" fmla="*/ 0 w 795"/>
                <a:gd name="T1" fmla="*/ 31 h 475"/>
                <a:gd name="T2" fmla="*/ 0 w 795"/>
                <a:gd name="T3" fmla="*/ 0 h 475"/>
                <a:gd name="T4" fmla="*/ 265 w 795"/>
                <a:gd name="T5" fmla="*/ 0 h 475"/>
                <a:gd name="T6" fmla="*/ 260 w 795"/>
                <a:gd name="T7" fmla="*/ 5 h 475"/>
                <a:gd name="T8" fmla="*/ 254 w 795"/>
                <a:gd name="T9" fmla="*/ 11 h 475"/>
                <a:gd name="T10" fmla="*/ 248 w 795"/>
                <a:gd name="T11" fmla="*/ 16 h 475"/>
                <a:gd name="T12" fmla="*/ 242 w 795"/>
                <a:gd name="T13" fmla="*/ 21 h 475"/>
                <a:gd name="T14" fmla="*/ 237 w 795"/>
                <a:gd name="T15" fmla="*/ 26 h 475"/>
                <a:gd name="T16" fmla="*/ 231 w 795"/>
                <a:gd name="T17" fmla="*/ 31 h 475"/>
                <a:gd name="T18" fmla="*/ 224 w 795"/>
                <a:gd name="T19" fmla="*/ 36 h 475"/>
                <a:gd name="T20" fmla="*/ 218 w 795"/>
                <a:gd name="T21" fmla="*/ 41 h 475"/>
                <a:gd name="T22" fmla="*/ 207 w 795"/>
                <a:gd name="T23" fmla="*/ 50 h 475"/>
                <a:gd name="T24" fmla="*/ 196 w 795"/>
                <a:gd name="T25" fmla="*/ 58 h 475"/>
                <a:gd name="T26" fmla="*/ 184 w 795"/>
                <a:gd name="T27" fmla="*/ 66 h 475"/>
                <a:gd name="T28" fmla="*/ 172 w 795"/>
                <a:gd name="T29" fmla="*/ 74 h 475"/>
                <a:gd name="T30" fmla="*/ 160 w 795"/>
                <a:gd name="T31" fmla="*/ 82 h 475"/>
                <a:gd name="T32" fmla="*/ 147 w 795"/>
                <a:gd name="T33" fmla="*/ 90 h 475"/>
                <a:gd name="T34" fmla="*/ 134 w 795"/>
                <a:gd name="T35" fmla="*/ 98 h 475"/>
                <a:gd name="T36" fmla="*/ 120 w 795"/>
                <a:gd name="T37" fmla="*/ 105 h 475"/>
                <a:gd name="T38" fmla="*/ 107 w 795"/>
                <a:gd name="T39" fmla="*/ 112 h 475"/>
                <a:gd name="T40" fmla="*/ 92 w 795"/>
                <a:gd name="T41" fmla="*/ 120 h 475"/>
                <a:gd name="T42" fmla="*/ 78 w 795"/>
                <a:gd name="T43" fmla="*/ 126 h 475"/>
                <a:gd name="T44" fmla="*/ 63 w 795"/>
                <a:gd name="T45" fmla="*/ 133 h 475"/>
                <a:gd name="T46" fmla="*/ 48 w 795"/>
                <a:gd name="T47" fmla="*/ 140 h 475"/>
                <a:gd name="T48" fmla="*/ 32 w 795"/>
                <a:gd name="T49" fmla="*/ 146 h 475"/>
                <a:gd name="T50" fmla="*/ 16 w 795"/>
                <a:gd name="T51" fmla="*/ 153 h 475"/>
                <a:gd name="T52" fmla="*/ 0 w 795"/>
                <a:gd name="T53" fmla="*/ 159 h 475"/>
                <a:gd name="T54" fmla="*/ 0 w 795"/>
                <a:gd name="T55" fmla="*/ 31 h 475"/>
                <a:gd name="T56" fmla="*/ 37 w 795"/>
                <a:gd name="T57" fmla="*/ 40 h 475"/>
                <a:gd name="T58" fmla="*/ 37 w 795"/>
                <a:gd name="T59" fmla="*/ 55 h 475"/>
                <a:gd name="T60" fmla="*/ 62 w 795"/>
                <a:gd name="T61" fmla="*/ 55 h 475"/>
                <a:gd name="T62" fmla="*/ 62 w 795"/>
                <a:gd name="T63" fmla="*/ 41 h 475"/>
                <a:gd name="T64" fmla="*/ 90 w 795"/>
                <a:gd name="T65" fmla="*/ 39 h 475"/>
                <a:gd name="T66" fmla="*/ 90 w 795"/>
                <a:gd name="T67" fmla="*/ 55 h 475"/>
                <a:gd name="T68" fmla="*/ 116 w 795"/>
                <a:gd name="T69" fmla="*/ 55 h 475"/>
                <a:gd name="T70" fmla="*/ 116 w 795"/>
                <a:gd name="T71" fmla="*/ 40 h 475"/>
                <a:gd name="T72" fmla="*/ 144 w 795"/>
                <a:gd name="T73" fmla="*/ 41 h 475"/>
                <a:gd name="T74" fmla="*/ 144 w 795"/>
                <a:gd name="T75" fmla="*/ 55 h 475"/>
                <a:gd name="T76" fmla="*/ 169 w 795"/>
                <a:gd name="T77" fmla="*/ 55 h 475"/>
                <a:gd name="T78" fmla="*/ 169 w 795"/>
                <a:gd name="T79" fmla="*/ 29 h 475"/>
                <a:gd name="T80" fmla="*/ 144 w 795"/>
                <a:gd name="T81" fmla="*/ 29 h 475"/>
                <a:gd name="T82" fmla="*/ 144 w 795"/>
                <a:gd name="T83" fmla="*/ 41 h 475"/>
                <a:gd name="T84" fmla="*/ 116 w 795"/>
                <a:gd name="T85" fmla="*/ 40 h 475"/>
                <a:gd name="T86" fmla="*/ 116 w 795"/>
                <a:gd name="T87" fmla="*/ 29 h 475"/>
                <a:gd name="T88" fmla="*/ 90 w 795"/>
                <a:gd name="T89" fmla="*/ 29 h 475"/>
                <a:gd name="T90" fmla="*/ 90 w 795"/>
                <a:gd name="T91" fmla="*/ 39 h 475"/>
                <a:gd name="T92" fmla="*/ 62 w 795"/>
                <a:gd name="T93" fmla="*/ 41 h 475"/>
                <a:gd name="T94" fmla="*/ 62 w 795"/>
                <a:gd name="T95" fmla="*/ 29 h 475"/>
                <a:gd name="T96" fmla="*/ 37 w 795"/>
                <a:gd name="T97" fmla="*/ 29 h 475"/>
                <a:gd name="T98" fmla="*/ 37 w 795"/>
                <a:gd name="T99" fmla="*/ 40 h 475"/>
                <a:gd name="T100" fmla="*/ 0 w 795"/>
                <a:gd name="T101" fmla="*/ 31 h 4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5"/>
                <a:gd name="T154" fmla="*/ 0 h 475"/>
                <a:gd name="T155" fmla="*/ 795 w 795"/>
                <a:gd name="T156" fmla="*/ 475 h 4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5" h="475">
                  <a:moveTo>
                    <a:pt x="0" y="93"/>
                  </a:moveTo>
                  <a:lnTo>
                    <a:pt x="0" y="0"/>
                  </a:lnTo>
                  <a:lnTo>
                    <a:pt x="795" y="0"/>
                  </a:lnTo>
                  <a:lnTo>
                    <a:pt x="779" y="16"/>
                  </a:lnTo>
                  <a:lnTo>
                    <a:pt x="762" y="32"/>
                  </a:lnTo>
                  <a:lnTo>
                    <a:pt x="744" y="48"/>
                  </a:lnTo>
                  <a:lnTo>
                    <a:pt x="727" y="62"/>
                  </a:lnTo>
                  <a:lnTo>
                    <a:pt x="710" y="78"/>
                  </a:lnTo>
                  <a:lnTo>
                    <a:pt x="692" y="93"/>
                  </a:lnTo>
                  <a:lnTo>
                    <a:pt x="673" y="109"/>
                  </a:lnTo>
                  <a:lnTo>
                    <a:pt x="655" y="123"/>
                  </a:lnTo>
                  <a:lnTo>
                    <a:pt x="621" y="148"/>
                  </a:lnTo>
                  <a:lnTo>
                    <a:pt x="588" y="173"/>
                  </a:lnTo>
                  <a:lnTo>
                    <a:pt x="552" y="197"/>
                  </a:lnTo>
                  <a:lnTo>
                    <a:pt x="515" y="222"/>
                  </a:lnTo>
                  <a:lnTo>
                    <a:pt x="479" y="245"/>
                  </a:lnTo>
                  <a:lnTo>
                    <a:pt x="440" y="268"/>
                  </a:lnTo>
                  <a:lnTo>
                    <a:pt x="401" y="292"/>
                  </a:lnTo>
                  <a:lnTo>
                    <a:pt x="361" y="313"/>
                  </a:lnTo>
                  <a:lnTo>
                    <a:pt x="320" y="335"/>
                  </a:lnTo>
                  <a:lnTo>
                    <a:pt x="277" y="357"/>
                  </a:lnTo>
                  <a:lnTo>
                    <a:pt x="233" y="377"/>
                  </a:lnTo>
                  <a:lnTo>
                    <a:pt x="190" y="398"/>
                  </a:lnTo>
                  <a:lnTo>
                    <a:pt x="143" y="418"/>
                  </a:lnTo>
                  <a:lnTo>
                    <a:pt x="97" y="437"/>
                  </a:lnTo>
                  <a:lnTo>
                    <a:pt x="49" y="456"/>
                  </a:lnTo>
                  <a:lnTo>
                    <a:pt x="0" y="475"/>
                  </a:lnTo>
                  <a:lnTo>
                    <a:pt x="0" y="93"/>
                  </a:lnTo>
                  <a:lnTo>
                    <a:pt x="110" y="119"/>
                  </a:lnTo>
                  <a:lnTo>
                    <a:pt x="110" y="163"/>
                  </a:lnTo>
                  <a:lnTo>
                    <a:pt x="187" y="163"/>
                  </a:lnTo>
                  <a:lnTo>
                    <a:pt x="187" y="123"/>
                  </a:lnTo>
                  <a:lnTo>
                    <a:pt x="271" y="116"/>
                  </a:lnTo>
                  <a:lnTo>
                    <a:pt x="271" y="163"/>
                  </a:lnTo>
                  <a:lnTo>
                    <a:pt x="347" y="163"/>
                  </a:lnTo>
                  <a:lnTo>
                    <a:pt x="347" y="119"/>
                  </a:lnTo>
                  <a:lnTo>
                    <a:pt x="431" y="123"/>
                  </a:lnTo>
                  <a:lnTo>
                    <a:pt x="431" y="163"/>
                  </a:lnTo>
                  <a:lnTo>
                    <a:pt x="508" y="163"/>
                  </a:lnTo>
                  <a:lnTo>
                    <a:pt x="508" y="86"/>
                  </a:lnTo>
                  <a:lnTo>
                    <a:pt x="431" y="86"/>
                  </a:lnTo>
                  <a:lnTo>
                    <a:pt x="431" y="123"/>
                  </a:lnTo>
                  <a:lnTo>
                    <a:pt x="347" y="119"/>
                  </a:lnTo>
                  <a:lnTo>
                    <a:pt x="347" y="86"/>
                  </a:lnTo>
                  <a:lnTo>
                    <a:pt x="271" y="86"/>
                  </a:lnTo>
                  <a:lnTo>
                    <a:pt x="271" y="116"/>
                  </a:lnTo>
                  <a:lnTo>
                    <a:pt x="187" y="123"/>
                  </a:lnTo>
                  <a:lnTo>
                    <a:pt x="187" y="86"/>
                  </a:lnTo>
                  <a:lnTo>
                    <a:pt x="110" y="86"/>
                  </a:lnTo>
                  <a:lnTo>
                    <a:pt x="110" y="119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6" name="Freeform 487"/>
            <p:cNvSpPr>
              <a:spLocks/>
            </p:cNvSpPr>
            <p:nvPr/>
          </p:nvSpPr>
          <p:spPr bwMode="auto">
            <a:xfrm>
              <a:off x="2901" y="1276"/>
              <a:ext cx="269" cy="98"/>
            </a:xfrm>
            <a:custGeom>
              <a:avLst/>
              <a:gdLst>
                <a:gd name="T0" fmla="*/ 0 w 807"/>
                <a:gd name="T1" fmla="*/ 0 h 292"/>
                <a:gd name="T2" fmla="*/ 0 w 807"/>
                <a:gd name="T3" fmla="*/ 89 h 292"/>
                <a:gd name="T4" fmla="*/ 7 w 807"/>
                <a:gd name="T5" fmla="*/ 91 h 292"/>
                <a:gd name="T6" fmla="*/ 14 w 807"/>
                <a:gd name="T7" fmla="*/ 92 h 292"/>
                <a:gd name="T8" fmla="*/ 21 w 807"/>
                <a:gd name="T9" fmla="*/ 93 h 292"/>
                <a:gd name="T10" fmla="*/ 28 w 807"/>
                <a:gd name="T11" fmla="*/ 94 h 292"/>
                <a:gd name="T12" fmla="*/ 35 w 807"/>
                <a:gd name="T13" fmla="*/ 95 h 292"/>
                <a:gd name="T14" fmla="*/ 42 w 807"/>
                <a:gd name="T15" fmla="*/ 96 h 292"/>
                <a:gd name="T16" fmla="*/ 50 w 807"/>
                <a:gd name="T17" fmla="*/ 97 h 292"/>
                <a:gd name="T18" fmla="*/ 57 w 807"/>
                <a:gd name="T19" fmla="*/ 97 h 292"/>
                <a:gd name="T20" fmla="*/ 65 w 807"/>
                <a:gd name="T21" fmla="*/ 98 h 292"/>
                <a:gd name="T22" fmla="*/ 72 w 807"/>
                <a:gd name="T23" fmla="*/ 98 h 292"/>
                <a:gd name="T24" fmla="*/ 80 w 807"/>
                <a:gd name="T25" fmla="*/ 98 h 292"/>
                <a:gd name="T26" fmla="*/ 88 w 807"/>
                <a:gd name="T27" fmla="*/ 98 h 292"/>
                <a:gd name="T28" fmla="*/ 96 w 807"/>
                <a:gd name="T29" fmla="*/ 98 h 292"/>
                <a:gd name="T30" fmla="*/ 103 w 807"/>
                <a:gd name="T31" fmla="*/ 97 h 292"/>
                <a:gd name="T32" fmla="*/ 112 w 807"/>
                <a:gd name="T33" fmla="*/ 97 h 292"/>
                <a:gd name="T34" fmla="*/ 120 w 807"/>
                <a:gd name="T35" fmla="*/ 96 h 292"/>
                <a:gd name="T36" fmla="*/ 127 w 807"/>
                <a:gd name="T37" fmla="*/ 96 h 292"/>
                <a:gd name="T38" fmla="*/ 133 w 807"/>
                <a:gd name="T39" fmla="*/ 95 h 292"/>
                <a:gd name="T40" fmla="*/ 141 w 807"/>
                <a:gd name="T41" fmla="*/ 94 h 292"/>
                <a:gd name="T42" fmla="*/ 147 w 807"/>
                <a:gd name="T43" fmla="*/ 93 h 292"/>
                <a:gd name="T44" fmla="*/ 155 w 807"/>
                <a:gd name="T45" fmla="*/ 92 h 292"/>
                <a:gd name="T46" fmla="*/ 162 w 807"/>
                <a:gd name="T47" fmla="*/ 91 h 292"/>
                <a:gd name="T48" fmla="*/ 169 w 807"/>
                <a:gd name="T49" fmla="*/ 90 h 292"/>
                <a:gd name="T50" fmla="*/ 176 w 807"/>
                <a:gd name="T51" fmla="*/ 88 h 292"/>
                <a:gd name="T52" fmla="*/ 184 w 807"/>
                <a:gd name="T53" fmla="*/ 87 h 292"/>
                <a:gd name="T54" fmla="*/ 191 w 807"/>
                <a:gd name="T55" fmla="*/ 85 h 292"/>
                <a:gd name="T56" fmla="*/ 198 w 807"/>
                <a:gd name="T57" fmla="*/ 83 h 292"/>
                <a:gd name="T58" fmla="*/ 206 w 807"/>
                <a:gd name="T59" fmla="*/ 81 h 292"/>
                <a:gd name="T60" fmla="*/ 214 w 807"/>
                <a:gd name="T61" fmla="*/ 79 h 292"/>
                <a:gd name="T62" fmla="*/ 221 w 807"/>
                <a:gd name="T63" fmla="*/ 78 h 292"/>
                <a:gd name="T64" fmla="*/ 229 w 807"/>
                <a:gd name="T65" fmla="*/ 76 h 292"/>
                <a:gd name="T66" fmla="*/ 237 w 807"/>
                <a:gd name="T67" fmla="*/ 73 h 292"/>
                <a:gd name="T68" fmla="*/ 241 w 807"/>
                <a:gd name="T69" fmla="*/ 71 h 292"/>
                <a:gd name="T70" fmla="*/ 245 w 807"/>
                <a:gd name="T71" fmla="*/ 70 h 292"/>
                <a:gd name="T72" fmla="*/ 249 w 807"/>
                <a:gd name="T73" fmla="*/ 69 h 292"/>
                <a:gd name="T74" fmla="*/ 253 w 807"/>
                <a:gd name="T75" fmla="*/ 68 h 292"/>
                <a:gd name="T76" fmla="*/ 257 w 807"/>
                <a:gd name="T77" fmla="*/ 66 h 292"/>
                <a:gd name="T78" fmla="*/ 261 w 807"/>
                <a:gd name="T79" fmla="*/ 65 h 292"/>
                <a:gd name="T80" fmla="*/ 265 w 807"/>
                <a:gd name="T81" fmla="*/ 64 h 292"/>
                <a:gd name="T82" fmla="*/ 269 w 807"/>
                <a:gd name="T83" fmla="*/ 62 h 292"/>
                <a:gd name="T84" fmla="*/ 269 w 807"/>
                <a:gd name="T85" fmla="*/ 0 h 292"/>
                <a:gd name="T86" fmla="*/ 0 w 807"/>
                <a:gd name="T87" fmla="*/ 0 h 2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7"/>
                <a:gd name="T133" fmla="*/ 0 h 292"/>
                <a:gd name="T134" fmla="*/ 807 w 807"/>
                <a:gd name="T135" fmla="*/ 292 h 2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7" h="292">
                  <a:moveTo>
                    <a:pt x="0" y="0"/>
                  </a:moveTo>
                  <a:lnTo>
                    <a:pt x="0" y="265"/>
                  </a:lnTo>
                  <a:lnTo>
                    <a:pt x="21" y="270"/>
                  </a:lnTo>
                  <a:lnTo>
                    <a:pt x="41" y="274"/>
                  </a:lnTo>
                  <a:lnTo>
                    <a:pt x="63" y="277"/>
                  </a:lnTo>
                  <a:lnTo>
                    <a:pt x="84" y="281"/>
                  </a:lnTo>
                  <a:lnTo>
                    <a:pt x="105" y="284"/>
                  </a:lnTo>
                  <a:lnTo>
                    <a:pt x="126" y="286"/>
                  </a:lnTo>
                  <a:lnTo>
                    <a:pt x="150" y="289"/>
                  </a:lnTo>
                  <a:lnTo>
                    <a:pt x="171" y="290"/>
                  </a:lnTo>
                  <a:lnTo>
                    <a:pt x="195" y="292"/>
                  </a:lnTo>
                  <a:lnTo>
                    <a:pt x="216" y="292"/>
                  </a:lnTo>
                  <a:lnTo>
                    <a:pt x="239" y="292"/>
                  </a:lnTo>
                  <a:lnTo>
                    <a:pt x="263" y="292"/>
                  </a:lnTo>
                  <a:lnTo>
                    <a:pt x="287" y="292"/>
                  </a:lnTo>
                  <a:lnTo>
                    <a:pt x="310" y="290"/>
                  </a:lnTo>
                  <a:lnTo>
                    <a:pt x="335" y="289"/>
                  </a:lnTo>
                  <a:lnTo>
                    <a:pt x="360" y="287"/>
                  </a:lnTo>
                  <a:lnTo>
                    <a:pt x="380" y="286"/>
                  </a:lnTo>
                  <a:lnTo>
                    <a:pt x="400" y="283"/>
                  </a:lnTo>
                  <a:lnTo>
                    <a:pt x="422" y="280"/>
                  </a:lnTo>
                  <a:lnTo>
                    <a:pt x="442" y="277"/>
                  </a:lnTo>
                  <a:lnTo>
                    <a:pt x="464" y="274"/>
                  </a:lnTo>
                  <a:lnTo>
                    <a:pt x="486" y="271"/>
                  </a:lnTo>
                  <a:lnTo>
                    <a:pt x="506" y="267"/>
                  </a:lnTo>
                  <a:lnTo>
                    <a:pt x="529" y="263"/>
                  </a:lnTo>
                  <a:lnTo>
                    <a:pt x="551" y="258"/>
                  </a:lnTo>
                  <a:lnTo>
                    <a:pt x="573" y="254"/>
                  </a:lnTo>
                  <a:lnTo>
                    <a:pt x="594" y="248"/>
                  </a:lnTo>
                  <a:lnTo>
                    <a:pt x="617" y="242"/>
                  </a:lnTo>
                  <a:lnTo>
                    <a:pt x="641" y="236"/>
                  </a:lnTo>
                  <a:lnTo>
                    <a:pt x="664" y="231"/>
                  </a:lnTo>
                  <a:lnTo>
                    <a:pt x="687" y="225"/>
                  </a:lnTo>
                  <a:lnTo>
                    <a:pt x="710" y="218"/>
                  </a:lnTo>
                  <a:lnTo>
                    <a:pt x="723" y="213"/>
                  </a:lnTo>
                  <a:lnTo>
                    <a:pt x="735" y="210"/>
                  </a:lnTo>
                  <a:lnTo>
                    <a:pt x="748" y="206"/>
                  </a:lnTo>
                  <a:lnTo>
                    <a:pt x="759" y="202"/>
                  </a:lnTo>
                  <a:lnTo>
                    <a:pt x="771" y="197"/>
                  </a:lnTo>
                  <a:lnTo>
                    <a:pt x="783" y="193"/>
                  </a:lnTo>
                  <a:lnTo>
                    <a:pt x="796" y="190"/>
                  </a:lnTo>
                  <a:lnTo>
                    <a:pt x="807" y="186"/>
                  </a:lnTo>
                  <a:lnTo>
                    <a:pt x="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7" name="Freeform 488"/>
            <p:cNvSpPr>
              <a:spLocks/>
            </p:cNvSpPr>
            <p:nvPr/>
          </p:nvSpPr>
          <p:spPr bwMode="auto">
            <a:xfrm>
              <a:off x="2748" y="1084"/>
              <a:ext cx="127" cy="274"/>
            </a:xfrm>
            <a:custGeom>
              <a:avLst/>
              <a:gdLst>
                <a:gd name="T0" fmla="*/ 127 w 380"/>
                <a:gd name="T1" fmla="*/ 166 h 820"/>
                <a:gd name="T2" fmla="*/ 127 w 380"/>
                <a:gd name="T3" fmla="*/ 58 h 820"/>
                <a:gd name="T4" fmla="*/ 69 w 380"/>
                <a:gd name="T5" fmla="*/ 0 h 820"/>
                <a:gd name="T6" fmla="*/ 0 w 380"/>
                <a:gd name="T7" fmla="*/ 65 h 820"/>
                <a:gd name="T8" fmla="*/ 0 w 380"/>
                <a:gd name="T9" fmla="*/ 196 h 820"/>
                <a:gd name="T10" fmla="*/ 3 w 380"/>
                <a:gd name="T11" fmla="*/ 200 h 820"/>
                <a:gd name="T12" fmla="*/ 7 w 380"/>
                <a:gd name="T13" fmla="*/ 202 h 820"/>
                <a:gd name="T14" fmla="*/ 10 w 380"/>
                <a:gd name="T15" fmla="*/ 206 h 820"/>
                <a:gd name="T16" fmla="*/ 14 w 380"/>
                <a:gd name="T17" fmla="*/ 209 h 820"/>
                <a:gd name="T18" fmla="*/ 17 w 380"/>
                <a:gd name="T19" fmla="*/ 212 h 820"/>
                <a:gd name="T20" fmla="*/ 20 w 380"/>
                <a:gd name="T21" fmla="*/ 215 h 820"/>
                <a:gd name="T22" fmla="*/ 24 w 380"/>
                <a:gd name="T23" fmla="*/ 219 h 820"/>
                <a:gd name="T24" fmla="*/ 28 w 380"/>
                <a:gd name="T25" fmla="*/ 222 h 820"/>
                <a:gd name="T26" fmla="*/ 33 w 380"/>
                <a:gd name="T27" fmla="*/ 226 h 820"/>
                <a:gd name="T28" fmla="*/ 39 w 380"/>
                <a:gd name="T29" fmla="*/ 230 h 820"/>
                <a:gd name="T30" fmla="*/ 44 w 380"/>
                <a:gd name="T31" fmla="*/ 234 h 820"/>
                <a:gd name="T32" fmla="*/ 50 w 380"/>
                <a:gd name="T33" fmla="*/ 238 h 820"/>
                <a:gd name="T34" fmla="*/ 56 w 380"/>
                <a:gd name="T35" fmla="*/ 241 h 820"/>
                <a:gd name="T36" fmla="*/ 61 w 380"/>
                <a:gd name="T37" fmla="*/ 245 h 820"/>
                <a:gd name="T38" fmla="*/ 68 w 380"/>
                <a:gd name="T39" fmla="*/ 248 h 820"/>
                <a:gd name="T40" fmla="*/ 74 w 380"/>
                <a:gd name="T41" fmla="*/ 252 h 820"/>
                <a:gd name="T42" fmla="*/ 80 w 380"/>
                <a:gd name="T43" fmla="*/ 255 h 820"/>
                <a:gd name="T44" fmla="*/ 86 w 380"/>
                <a:gd name="T45" fmla="*/ 258 h 820"/>
                <a:gd name="T46" fmla="*/ 93 w 380"/>
                <a:gd name="T47" fmla="*/ 261 h 820"/>
                <a:gd name="T48" fmla="*/ 99 w 380"/>
                <a:gd name="T49" fmla="*/ 264 h 820"/>
                <a:gd name="T50" fmla="*/ 106 w 380"/>
                <a:gd name="T51" fmla="*/ 267 h 820"/>
                <a:gd name="T52" fmla="*/ 113 w 380"/>
                <a:gd name="T53" fmla="*/ 269 h 820"/>
                <a:gd name="T54" fmla="*/ 120 w 380"/>
                <a:gd name="T55" fmla="*/ 271 h 820"/>
                <a:gd name="T56" fmla="*/ 126 w 380"/>
                <a:gd name="T57" fmla="*/ 274 h 820"/>
                <a:gd name="T58" fmla="*/ 126 w 380"/>
                <a:gd name="T59" fmla="*/ 166 h 820"/>
                <a:gd name="T60" fmla="*/ 127 w 380"/>
                <a:gd name="T61" fmla="*/ 166 h 8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0"/>
                <a:gd name="T94" fmla="*/ 0 h 820"/>
                <a:gd name="T95" fmla="*/ 380 w 380"/>
                <a:gd name="T96" fmla="*/ 820 h 8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0" h="820">
                  <a:moveTo>
                    <a:pt x="380" y="496"/>
                  </a:moveTo>
                  <a:lnTo>
                    <a:pt x="380" y="175"/>
                  </a:lnTo>
                  <a:lnTo>
                    <a:pt x="205" y="0"/>
                  </a:lnTo>
                  <a:lnTo>
                    <a:pt x="0" y="196"/>
                  </a:lnTo>
                  <a:lnTo>
                    <a:pt x="0" y="587"/>
                  </a:lnTo>
                  <a:lnTo>
                    <a:pt x="10" y="598"/>
                  </a:lnTo>
                  <a:lnTo>
                    <a:pt x="21" y="606"/>
                  </a:lnTo>
                  <a:lnTo>
                    <a:pt x="31" y="616"/>
                  </a:lnTo>
                  <a:lnTo>
                    <a:pt x="41" y="625"/>
                  </a:lnTo>
                  <a:lnTo>
                    <a:pt x="51" y="635"/>
                  </a:lnTo>
                  <a:lnTo>
                    <a:pt x="61" y="644"/>
                  </a:lnTo>
                  <a:lnTo>
                    <a:pt x="73" y="654"/>
                  </a:lnTo>
                  <a:lnTo>
                    <a:pt x="83" y="663"/>
                  </a:lnTo>
                  <a:lnTo>
                    <a:pt x="99" y="676"/>
                  </a:lnTo>
                  <a:lnTo>
                    <a:pt x="116" y="688"/>
                  </a:lnTo>
                  <a:lnTo>
                    <a:pt x="132" y="699"/>
                  </a:lnTo>
                  <a:lnTo>
                    <a:pt x="150" y="711"/>
                  </a:lnTo>
                  <a:lnTo>
                    <a:pt x="167" y="721"/>
                  </a:lnTo>
                  <a:lnTo>
                    <a:pt x="184" y="733"/>
                  </a:lnTo>
                  <a:lnTo>
                    <a:pt x="203" y="743"/>
                  </a:lnTo>
                  <a:lnTo>
                    <a:pt x="220" y="753"/>
                  </a:lnTo>
                  <a:lnTo>
                    <a:pt x="239" y="763"/>
                  </a:lnTo>
                  <a:lnTo>
                    <a:pt x="258" y="772"/>
                  </a:lnTo>
                  <a:lnTo>
                    <a:pt x="277" y="780"/>
                  </a:lnTo>
                  <a:lnTo>
                    <a:pt x="297" y="789"/>
                  </a:lnTo>
                  <a:lnTo>
                    <a:pt x="318" y="798"/>
                  </a:lnTo>
                  <a:lnTo>
                    <a:pt x="338" y="805"/>
                  </a:lnTo>
                  <a:lnTo>
                    <a:pt x="358" y="812"/>
                  </a:lnTo>
                  <a:lnTo>
                    <a:pt x="378" y="820"/>
                  </a:lnTo>
                  <a:lnTo>
                    <a:pt x="378" y="496"/>
                  </a:lnTo>
                  <a:lnTo>
                    <a:pt x="380" y="496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8" name="Freeform 489"/>
            <p:cNvSpPr>
              <a:spLocks/>
            </p:cNvSpPr>
            <p:nvPr/>
          </p:nvSpPr>
          <p:spPr bwMode="auto">
            <a:xfrm>
              <a:off x="2874" y="1250"/>
              <a:ext cx="1" cy="108"/>
            </a:xfrm>
            <a:custGeom>
              <a:avLst/>
              <a:gdLst>
                <a:gd name="T0" fmla="*/ 1 w 2"/>
                <a:gd name="T1" fmla="*/ 0 h 324"/>
                <a:gd name="T2" fmla="*/ 0 w 2"/>
                <a:gd name="T3" fmla="*/ 0 h 324"/>
                <a:gd name="T4" fmla="*/ 0 w 2"/>
                <a:gd name="T5" fmla="*/ 108 h 324"/>
                <a:gd name="T6" fmla="*/ 1 w 2"/>
                <a:gd name="T7" fmla="*/ 108 h 324"/>
                <a:gd name="T8" fmla="*/ 1 w 2"/>
                <a:gd name="T9" fmla="*/ 108 h 324"/>
                <a:gd name="T10" fmla="*/ 1 w 2"/>
                <a:gd name="T11" fmla="*/ 108 h 324"/>
                <a:gd name="T12" fmla="*/ 1 w 2"/>
                <a:gd name="T13" fmla="*/ 108 h 324"/>
                <a:gd name="T14" fmla="*/ 1 w 2"/>
                <a:gd name="T15" fmla="*/ 0 h 3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24"/>
                <a:gd name="T26" fmla="*/ 2 w 2"/>
                <a:gd name="T27" fmla="*/ 324 h 3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24">
                  <a:moveTo>
                    <a:pt x="2" y="0"/>
                  </a:moveTo>
                  <a:lnTo>
                    <a:pt x="0" y="0"/>
                  </a:lnTo>
                  <a:lnTo>
                    <a:pt x="0" y="324"/>
                  </a:lnTo>
                  <a:lnTo>
                    <a:pt x="2" y="3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9" name="Freeform 490"/>
            <p:cNvSpPr>
              <a:spLocks/>
            </p:cNvSpPr>
            <p:nvPr/>
          </p:nvSpPr>
          <p:spPr bwMode="auto">
            <a:xfrm>
              <a:off x="2901" y="1276"/>
              <a:ext cx="1" cy="89"/>
            </a:xfrm>
            <a:custGeom>
              <a:avLst/>
              <a:gdLst>
                <a:gd name="T0" fmla="*/ 0 w 1"/>
                <a:gd name="T1" fmla="*/ 0 h 265"/>
                <a:gd name="T2" fmla="*/ 0 w 1"/>
                <a:gd name="T3" fmla="*/ 89 h 265"/>
                <a:gd name="T4" fmla="*/ 0 w 1"/>
                <a:gd name="T5" fmla="*/ 89 h 265"/>
                <a:gd name="T6" fmla="*/ 0 w 1"/>
                <a:gd name="T7" fmla="*/ 89 h 265"/>
                <a:gd name="T8" fmla="*/ 0 w 1"/>
                <a:gd name="T9" fmla="*/ 89 h 265"/>
                <a:gd name="T10" fmla="*/ 0 w 1"/>
                <a:gd name="T11" fmla="*/ 89 h 265"/>
                <a:gd name="T12" fmla="*/ 0 w 1"/>
                <a:gd name="T13" fmla="*/ 0 h 265"/>
                <a:gd name="T14" fmla="*/ 0 w 1"/>
                <a:gd name="T15" fmla="*/ 0 h 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65"/>
                <a:gd name="T26" fmla="*/ 1 w 1"/>
                <a:gd name="T27" fmla="*/ 265 h 2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65">
                  <a:moveTo>
                    <a:pt x="0" y="0"/>
                  </a:moveTo>
                  <a:lnTo>
                    <a:pt x="0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0" name="Freeform 491"/>
            <p:cNvSpPr>
              <a:spLocks/>
            </p:cNvSpPr>
            <p:nvPr/>
          </p:nvSpPr>
          <p:spPr bwMode="auto">
            <a:xfrm>
              <a:off x="3415" y="820"/>
              <a:ext cx="53" cy="13"/>
            </a:xfrm>
            <a:custGeom>
              <a:avLst/>
              <a:gdLst>
                <a:gd name="T0" fmla="*/ 46 w 159"/>
                <a:gd name="T1" fmla="*/ 13 h 40"/>
                <a:gd name="T2" fmla="*/ 49 w 159"/>
                <a:gd name="T3" fmla="*/ 13 h 40"/>
                <a:gd name="T4" fmla="*/ 51 w 159"/>
                <a:gd name="T5" fmla="*/ 11 h 40"/>
                <a:gd name="T6" fmla="*/ 52 w 159"/>
                <a:gd name="T7" fmla="*/ 9 h 40"/>
                <a:gd name="T8" fmla="*/ 53 w 159"/>
                <a:gd name="T9" fmla="*/ 7 h 40"/>
                <a:gd name="T10" fmla="*/ 53 w 159"/>
                <a:gd name="T11" fmla="*/ 7 h 40"/>
                <a:gd name="T12" fmla="*/ 52 w 159"/>
                <a:gd name="T13" fmla="*/ 4 h 40"/>
                <a:gd name="T14" fmla="*/ 51 w 159"/>
                <a:gd name="T15" fmla="*/ 2 h 40"/>
                <a:gd name="T16" fmla="*/ 49 w 159"/>
                <a:gd name="T17" fmla="*/ 0 h 40"/>
                <a:gd name="T18" fmla="*/ 46 w 159"/>
                <a:gd name="T19" fmla="*/ 0 h 40"/>
                <a:gd name="T20" fmla="*/ 7 w 159"/>
                <a:gd name="T21" fmla="*/ 0 h 40"/>
                <a:gd name="T22" fmla="*/ 4 w 159"/>
                <a:gd name="T23" fmla="*/ 0 h 40"/>
                <a:gd name="T24" fmla="*/ 2 w 159"/>
                <a:gd name="T25" fmla="*/ 2 h 40"/>
                <a:gd name="T26" fmla="*/ 0 w 159"/>
                <a:gd name="T27" fmla="*/ 4 h 40"/>
                <a:gd name="T28" fmla="*/ 0 w 159"/>
                <a:gd name="T29" fmla="*/ 7 h 40"/>
                <a:gd name="T30" fmla="*/ 0 w 159"/>
                <a:gd name="T31" fmla="*/ 7 h 40"/>
                <a:gd name="T32" fmla="*/ 0 w 159"/>
                <a:gd name="T33" fmla="*/ 9 h 40"/>
                <a:gd name="T34" fmla="*/ 2 w 159"/>
                <a:gd name="T35" fmla="*/ 11 h 40"/>
                <a:gd name="T36" fmla="*/ 4 w 159"/>
                <a:gd name="T37" fmla="*/ 13 h 40"/>
                <a:gd name="T38" fmla="*/ 7 w 159"/>
                <a:gd name="T39" fmla="*/ 13 h 40"/>
                <a:gd name="T40" fmla="*/ 46 w 159"/>
                <a:gd name="T41" fmla="*/ 13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9"/>
                <a:gd name="T64" fmla="*/ 0 h 40"/>
                <a:gd name="T65" fmla="*/ 159 w 159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9" h="40">
                  <a:moveTo>
                    <a:pt x="139" y="40"/>
                  </a:moveTo>
                  <a:lnTo>
                    <a:pt x="147" y="39"/>
                  </a:lnTo>
                  <a:lnTo>
                    <a:pt x="153" y="35"/>
                  </a:lnTo>
                  <a:lnTo>
                    <a:pt x="157" y="29"/>
                  </a:lnTo>
                  <a:lnTo>
                    <a:pt x="159" y="20"/>
                  </a:lnTo>
                  <a:lnTo>
                    <a:pt x="157" y="13"/>
                  </a:lnTo>
                  <a:lnTo>
                    <a:pt x="153" y="6"/>
                  </a:lnTo>
                  <a:lnTo>
                    <a:pt x="147" y="1"/>
                  </a:lnTo>
                  <a:lnTo>
                    <a:pt x="139" y="0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9"/>
                  </a:lnTo>
                  <a:lnTo>
                    <a:pt x="5" y="35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139" y="4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1" name="Freeform 492"/>
            <p:cNvSpPr>
              <a:spLocks/>
            </p:cNvSpPr>
            <p:nvPr/>
          </p:nvSpPr>
          <p:spPr bwMode="auto">
            <a:xfrm>
              <a:off x="2625" y="681"/>
              <a:ext cx="950" cy="361"/>
            </a:xfrm>
            <a:custGeom>
              <a:avLst/>
              <a:gdLst>
                <a:gd name="T0" fmla="*/ 948 w 2850"/>
                <a:gd name="T1" fmla="*/ 289 h 1083"/>
                <a:gd name="T2" fmla="*/ 949 w 2850"/>
                <a:gd name="T3" fmla="*/ 227 h 1083"/>
                <a:gd name="T4" fmla="*/ 942 w 2850"/>
                <a:gd name="T5" fmla="*/ 194 h 1083"/>
                <a:gd name="T6" fmla="*/ 940 w 2850"/>
                <a:gd name="T7" fmla="*/ 186 h 1083"/>
                <a:gd name="T8" fmla="*/ 936 w 2850"/>
                <a:gd name="T9" fmla="*/ 176 h 1083"/>
                <a:gd name="T10" fmla="*/ 931 w 2850"/>
                <a:gd name="T11" fmla="*/ 164 h 1083"/>
                <a:gd name="T12" fmla="*/ 925 w 2850"/>
                <a:gd name="T13" fmla="*/ 149 h 1083"/>
                <a:gd name="T14" fmla="*/ 914 w 2850"/>
                <a:gd name="T15" fmla="*/ 132 h 1083"/>
                <a:gd name="T16" fmla="*/ 902 w 2850"/>
                <a:gd name="T17" fmla="*/ 116 h 1083"/>
                <a:gd name="T18" fmla="*/ 889 w 2850"/>
                <a:gd name="T19" fmla="*/ 102 h 1083"/>
                <a:gd name="T20" fmla="*/ 873 w 2850"/>
                <a:gd name="T21" fmla="*/ 88 h 1083"/>
                <a:gd name="T22" fmla="*/ 856 w 2850"/>
                <a:gd name="T23" fmla="*/ 76 h 1083"/>
                <a:gd name="T24" fmla="*/ 837 w 2850"/>
                <a:gd name="T25" fmla="*/ 64 h 1083"/>
                <a:gd name="T26" fmla="*/ 815 w 2850"/>
                <a:gd name="T27" fmla="*/ 55 h 1083"/>
                <a:gd name="T28" fmla="*/ 795 w 2850"/>
                <a:gd name="T29" fmla="*/ 47 h 1083"/>
                <a:gd name="T30" fmla="*/ 776 w 2850"/>
                <a:gd name="T31" fmla="*/ 42 h 1083"/>
                <a:gd name="T32" fmla="*/ 757 w 2850"/>
                <a:gd name="T33" fmla="*/ 37 h 1083"/>
                <a:gd name="T34" fmla="*/ 736 w 2850"/>
                <a:gd name="T35" fmla="*/ 33 h 1083"/>
                <a:gd name="T36" fmla="*/ 714 w 2850"/>
                <a:gd name="T37" fmla="*/ 30 h 1083"/>
                <a:gd name="T38" fmla="*/ 690 w 2850"/>
                <a:gd name="T39" fmla="*/ 27 h 1083"/>
                <a:gd name="T40" fmla="*/ 666 w 2850"/>
                <a:gd name="T41" fmla="*/ 24 h 1083"/>
                <a:gd name="T42" fmla="*/ 640 w 2850"/>
                <a:gd name="T43" fmla="*/ 23 h 1083"/>
                <a:gd name="T44" fmla="*/ 617 w 2850"/>
                <a:gd name="T45" fmla="*/ 22 h 1083"/>
                <a:gd name="T46" fmla="*/ 601 w 2850"/>
                <a:gd name="T47" fmla="*/ 21 h 1083"/>
                <a:gd name="T48" fmla="*/ 587 w 2850"/>
                <a:gd name="T49" fmla="*/ 19 h 1083"/>
                <a:gd name="T50" fmla="*/ 573 w 2850"/>
                <a:gd name="T51" fmla="*/ 17 h 1083"/>
                <a:gd name="T52" fmla="*/ 561 w 2850"/>
                <a:gd name="T53" fmla="*/ 14 h 1083"/>
                <a:gd name="T54" fmla="*/ 550 w 2850"/>
                <a:gd name="T55" fmla="*/ 11 h 1083"/>
                <a:gd name="T56" fmla="*/ 540 w 2850"/>
                <a:gd name="T57" fmla="*/ 7 h 1083"/>
                <a:gd name="T58" fmla="*/ 531 w 2850"/>
                <a:gd name="T59" fmla="*/ 2 h 1083"/>
                <a:gd name="T60" fmla="*/ 527 w 2850"/>
                <a:gd name="T61" fmla="*/ 121 h 1083"/>
                <a:gd name="T62" fmla="*/ 845 w 2850"/>
                <a:gd name="T63" fmla="*/ 121 h 1083"/>
                <a:gd name="T64" fmla="*/ 854 w 2850"/>
                <a:gd name="T65" fmla="*/ 125 h 1083"/>
                <a:gd name="T66" fmla="*/ 861 w 2850"/>
                <a:gd name="T67" fmla="*/ 132 h 1083"/>
                <a:gd name="T68" fmla="*/ 865 w 2850"/>
                <a:gd name="T69" fmla="*/ 141 h 1083"/>
                <a:gd name="T70" fmla="*/ 865 w 2850"/>
                <a:gd name="T71" fmla="*/ 167 h 1083"/>
                <a:gd name="T72" fmla="*/ 768 w 2850"/>
                <a:gd name="T73" fmla="*/ 197 h 1083"/>
                <a:gd name="T74" fmla="*/ 865 w 2850"/>
                <a:gd name="T75" fmla="*/ 273 h 1083"/>
                <a:gd name="T76" fmla="*/ 863 w 2850"/>
                <a:gd name="T77" fmla="*/ 283 h 1083"/>
                <a:gd name="T78" fmla="*/ 858 w 2850"/>
                <a:gd name="T79" fmla="*/ 291 h 1083"/>
                <a:gd name="T80" fmla="*/ 850 w 2850"/>
                <a:gd name="T81" fmla="*/ 297 h 1083"/>
                <a:gd name="T82" fmla="*/ 840 w 2850"/>
                <a:gd name="T83" fmla="*/ 299 h 1083"/>
                <a:gd name="T84" fmla="*/ 337 w 2850"/>
                <a:gd name="T85" fmla="*/ 299 h 1083"/>
                <a:gd name="T86" fmla="*/ 332 w 2850"/>
                <a:gd name="T87" fmla="*/ 137 h 1083"/>
                <a:gd name="T88" fmla="*/ 323 w 2850"/>
                <a:gd name="T89" fmla="*/ 141 h 1083"/>
                <a:gd name="T90" fmla="*/ 316 w 2850"/>
                <a:gd name="T91" fmla="*/ 148 h 1083"/>
                <a:gd name="T92" fmla="*/ 312 w 2850"/>
                <a:gd name="T93" fmla="*/ 157 h 1083"/>
                <a:gd name="T94" fmla="*/ 312 w 2850"/>
                <a:gd name="T95" fmla="*/ 288 h 1083"/>
                <a:gd name="T96" fmla="*/ 312 w 2850"/>
                <a:gd name="T97" fmla="*/ 294 h 1083"/>
                <a:gd name="T98" fmla="*/ 314 w 2850"/>
                <a:gd name="T99" fmla="*/ 299 h 1083"/>
                <a:gd name="T100" fmla="*/ 1 w 2850"/>
                <a:gd name="T101" fmla="*/ 315 h 1083"/>
                <a:gd name="T102" fmla="*/ 5 w 2850"/>
                <a:gd name="T103" fmla="*/ 345 h 1083"/>
                <a:gd name="T104" fmla="*/ 928 w 2850"/>
                <a:gd name="T105" fmla="*/ 361 h 1083"/>
                <a:gd name="T106" fmla="*/ 932 w 2850"/>
                <a:gd name="T107" fmla="*/ 350 h 1083"/>
                <a:gd name="T108" fmla="*/ 936 w 2850"/>
                <a:gd name="T109" fmla="*/ 340 h 1083"/>
                <a:gd name="T110" fmla="*/ 84 w 2850"/>
                <a:gd name="T111" fmla="*/ 320 h 10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50"/>
                <a:gd name="T169" fmla="*/ 0 h 1083"/>
                <a:gd name="T170" fmla="*/ 2850 w 2850"/>
                <a:gd name="T171" fmla="*/ 1083 h 10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50" h="1083">
                  <a:moveTo>
                    <a:pt x="2826" y="960"/>
                  </a:moveTo>
                  <a:lnTo>
                    <a:pt x="2845" y="867"/>
                  </a:lnTo>
                  <a:lnTo>
                    <a:pt x="2850" y="774"/>
                  </a:lnTo>
                  <a:lnTo>
                    <a:pt x="2846" y="682"/>
                  </a:lnTo>
                  <a:lnTo>
                    <a:pt x="2829" y="594"/>
                  </a:lnTo>
                  <a:lnTo>
                    <a:pt x="2826" y="582"/>
                  </a:lnTo>
                  <a:lnTo>
                    <a:pt x="2823" y="571"/>
                  </a:lnTo>
                  <a:lnTo>
                    <a:pt x="2819" y="559"/>
                  </a:lnTo>
                  <a:lnTo>
                    <a:pt x="2816" y="547"/>
                  </a:lnTo>
                  <a:lnTo>
                    <a:pt x="2808" y="528"/>
                  </a:lnTo>
                  <a:lnTo>
                    <a:pt x="2801" y="511"/>
                  </a:lnTo>
                  <a:lnTo>
                    <a:pt x="2794" y="492"/>
                  </a:lnTo>
                  <a:lnTo>
                    <a:pt x="2787" y="475"/>
                  </a:lnTo>
                  <a:lnTo>
                    <a:pt x="2774" y="447"/>
                  </a:lnTo>
                  <a:lnTo>
                    <a:pt x="2759" y="421"/>
                  </a:lnTo>
                  <a:lnTo>
                    <a:pt x="2743" y="396"/>
                  </a:lnTo>
                  <a:lnTo>
                    <a:pt x="2726" y="372"/>
                  </a:lnTo>
                  <a:lnTo>
                    <a:pt x="2707" y="348"/>
                  </a:lnTo>
                  <a:lnTo>
                    <a:pt x="2688" y="325"/>
                  </a:lnTo>
                  <a:lnTo>
                    <a:pt x="2666" y="305"/>
                  </a:lnTo>
                  <a:lnTo>
                    <a:pt x="2645" y="283"/>
                  </a:lnTo>
                  <a:lnTo>
                    <a:pt x="2620" y="264"/>
                  </a:lnTo>
                  <a:lnTo>
                    <a:pt x="2594" y="245"/>
                  </a:lnTo>
                  <a:lnTo>
                    <a:pt x="2568" y="227"/>
                  </a:lnTo>
                  <a:lnTo>
                    <a:pt x="2539" y="209"/>
                  </a:lnTo>
                  <a:lnTo>
                    <a:pt x="2510" y="193"/>
                  </a:lnTo>
                  <a:lnTo>
                    <a:pt x="2478" y="179"/>
                  </a:lnTo>
                  <a:lnTo>
                    <a:pt x="2445" y="164"/>
                  </a:lnTo>
                  <a:lnTo>
                    <a:pt x="2410" y="151"/>
                  </a:lnTo>
                  <a:lnTo>
                    <a:pt x="2384" y="142"/>
                  </a:lnTo>
                  <a:lnTo>
                    <a:pt x="2357" y="134"/>
                  </a:lnTo>
                  <a:lnTo>
                    <a:pt x="2329" y="126"/>
                  </a:lnTo>
                  <a:lnTo>
                    <a:pt x="2300" y="119"/>
                  </a:lnTo>
                  <a:lnTo>
                    <a:pt x="2270" y="112"/>
                  </a:lnTo>
                  <a:lnTo>
                    <a:pt x="2239" y="105"/>
                  </a:lnTo>
                  <a:lnTo>
                    <a:pt x="2207" y="99"/>
                  </a:lnTo>
                  <a:lnTo>
                    <a:pt x="2175" y="93"/>
                  </a:lnTo>
                  <a:lnTo>
                    <a:pt x="2141" y="89"/>
                  </a:lnTo>
                  <a:lnTo>
                    <a:pt x="2106" y="84"/>
                  </a:lnTo>
                  <a:lnTo>
                    <a:pt x="2071" y="80"/>
                  </a:lnTo>
                  <a:lnTo>
                    <a:pt x="2035" y="77"/>
                  </a:lnTo>
                  <a:lnTo>
                    <a:pt x="1997" y="73"/>
                  </a:lnTo>
                  <a:lnTo>
                    <a:pt x="1958" y="71"/>
                  </a:lnTo>
                  <a:lnTo>
                    <a:pt x="1919" y="68"/>
                  </a:lnTo>
                  <a:lnTo>
                    <a:pt x="1879" y="67"/>
                  </a:lnTo>
                  <a:lnTo>
                    <a:pt x="1852" y="65"/>
                  </a:lnTo>
                  <a:lnTo>
                    <a:pt x="1828" y="64"/>
                  </a:lnTo>
                  <a:lnTo>
                    <a:pt x="1803" y="63"/>
                  </a:lnTo>
                  <a:lnTo>
                    <a:pt x="1781" y="60"/>
                  </a:lnTo>
                  <a:lnTo>
                    <a:pt x="1760" y="57"/>
                  </a:lnTo>
                  <a:lnTo>
                    <a:pt x="1738" y="54"/>
                  </a:lnTo>
                  <a:lnTo>
                    <a:pt x="1719" y="51"/>
                  </a:lnTo>
                  <a:lnTo>
                    <a:pt x="1700" y="47"/>
                  </a:lnTo>
                  <a:lnTo>
                    <a:pt x="1682" y="42"/>
                  </a:lnTo>
                  <a:lnTo>
                    <a:pt x="1666" y="38"/>
                  </a:lnTo>
                  <a:lnTo>
                    <a:pt x="1650" y="32"/>
                  </a:lnTo>
                  <a:lnTo>
                    <a:pt x="1634" y="26"/>
                  </a:lnTo>
                  <a:lnTo>
                    <a:pt x="1619" y="20"/>
                  </a:lnTo>
                  <a:lnTo>
                    <a:pt x="1605" y="15"/>
                  </a:lnTo>
                  <a:lnTo>
                    <a:pt x="1592" y="7"/>
                  </a:lnTo>
                  <a:lnTo>
                    <a:pt x="1580" y="0"/>
                  </a:lnTo>
                  <a:lnTo>
                    <a:pt x="1580" y="363"/>
                  </a:lnTo>
                  <a:lnTo>
                    <a:pt x="2519" y="363"/>
                  </a:lnTo>
                  <a:lnTo>
                    <a:pt x="2535" y="364"/>
                  </a:lnTo>
                  <a:lnTo>
                    <a:pt x="2549" y="369"/>
                  </a:lnTo>
                  <a:lnTo>
                    <a:pt x="2562" y="376"/>
                  </a:lnTo>
                  <a:lnTo>
                    <a:pt x="2574" y="386"/>
                  </a:lnTo>
                  <a:lnTo>
                    <a:pt x="2582" y="396"/>
                  </a:lnTo>
                  <a:lnTo>
                    <a:pt x="2590" y="409"/>
                  </a:lnTo>
                  <a:lnTo>
                    <a:pt x="2594" y="424"/>
                  </a:lnTo>
                  <a:lnTo>
                    <a:pt x="2595" y="440"/>
                  </a:lnTo>
                  <a:lnTo>
                    <a:pt x="2595" y="502"/>
                  </a:lnTo>
                  <a:lnTo>
                    <a:pt x="2304" y="502"/>
                  </a:lnTo>
                  <a:lnTo>
                    <a:pt x="2304" y="592"/>
                  </a:lnTo>
                  <a:lnTo>
                    <a:pt x="2595" y="592"/>
                  </a:lnTo>
                  <a:lnTo>
                    <a:pt x="2595" y="819"/>
                  </a:lnTo>
                  <a:lnTo>
                    <a:pt x="2594" y="835"/>
                  </a:lnTo>
                  <a:lnTo>
                    <a:pt x="2590" y="849"/>
                  </a:lnTo>
                  <a:lnTo>
                    <a:pt x="2582" y="862"/>
                  </a:lnTo>
                  <a:lnTo>
                    <a:pt x="2574" y="874"/>
                  </a:lnTo>
                  <a:lnTo>
                    <a:pt x="2562" y="884"/>
                  </a:lnTo>
                  <a:lnTo>
                    <a:pt x="2549" y="891"/>
                  </a:lnTo>
                  <a:lnTo>
                    <a:pt x="2535" y="896"/>
                  </a:lnTo>
                  <a:lnTo>
                    <a:pt x="2519" y="897"/>
                  </a:lnTo>
                  <a:lnTo>
                    <a:pt x="1108" y="897"/>
                  </a:lnTo>
                  <a:lnTo>
                    <a:pt x="1012" y="897"/>
                  </a:lnTo>
                  <a:lnTo>
                    <a:pt x="1012" y="409"/>
                  </a:lnTo>
                  <a:lnTo>
                    <a:pt x="996" y="411"/>
                  </a:lnTo>
                  <a:lnTo>
                    <a:pt x="982" y="415"/>
                  </a:lnTo>
                  <a:lnTo>
                    <a:pt x="969" y="423"/>
                  </a:lnTo>
                  <a:lnTo>
                    <a:pt x="959" y="433"/>
                  </a:lnTo>
                  <a:lnTo>
                    <a:pt x="949" y="443"/>
                  </a:lnTo>
                  <a:lnTo>
                    <a:pt x="941" y="456"/>
                  </a:lnTo>
                  <a:lnTo>
                    <a:pt x="937" y="470"/>
                  </a:lnTo>
                  <a:lnTo>
                    <a:pt x="936" y="486"/>
                  </a:lnTo>
                  <a:lnTo>
                    <a:pt x="936" y="865"/>
                  </a:lnTo>
                  <a:lnTo>
                    <a:pt x="936" y="874"/>
                  </a:lnTo>
                  <a:lnTo>
                    <a:pt x="937" y="881"/>
                  </a:lnTo>
                  <a:lnTo>
                    <a:pt x="939" y="890"/>
                  </a:lnTo>
                  <a:lnTo>
                    <a:pt x="941" y="897"/>
                  </a:lnTo>
                  <a:lnTo>
                    <a:pt x="0" y="897"/>
                  </a:lnTo>
                  <a:lnTo>
                    <a:pt x="4" y="944"/>
                  </a:lnTo>
                  <a:lnTo>
                    <a:pt x="9" y="990"/>
                  </a:lnTo>
                  <a:lnTo>
                    <a:pt x="16" y="1036"/>
                  </a:lnTo>
                  <a:lnTo>
                    <a:pt x="23" y="1083"/>
                  </a:lnTo>
                  <a:lnTo>
                    <a:pt x="2784" y="1083"/>
                  </a:lnTo>
                  <a:lnTo>
                    <a:pt x="2790" y="1067"/>
                  </a:lnTo>
                  <a:lnTo>
                    <a:pt x="2795" y="1051"/>
                  </a:lnTo>
                  <a:lnTo>
                    <a:pt x="2801" y="1036"/>
                  </a:lnTo>
                  <a:lnTo>
                    <a:pt x="2807" y="1020"/>
                  </a:lnTo>
                  <a:lnTo>
                    <a:pt x="251" y="1020"/>
                  </a:lnTo>
                  <a:lnTo>
                    <a:pt x="251" y="960"/>
                  </a:lnTo>
                  <a:lnTo>
                    <a:pt x="2826" y="960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343" name="Group 493"/>
          <p:cNvGrpSpPr>
            <a:grpSpLocks/>
          </p:cNvGrpSpPr>
          <p:nvPr/>
        </p:nvGrpSpPr>
        <p:grpSpPr bwMode="auto">
          <a:xfrm>
            <a:off x="8720139" y="2881314"/>
            <a:ext cx="911225" cy="3417887"/>
            <a:chOff x="3953" y="1726"/>
            <a:chExt cx="574" cy="2153"/>
          </a:xfrm>
        </p:grpSpPr>
        <p:grpSp>
          <p:nvGrpSpPr>
            <p:cNvPr id="52371" name="Group 494"/>
            <p:cNvGrpSpPr>
              <a:grpSpLocks/>
            </p:cNvGrpSpPr>
            <p:nvPr/>
          </p:nvGrpSpPr>
          <p:grpSpPr bwMode="auto">
            <a:xfrm>
              <a:off x="3953" y="2118"/>
              <a:ext cx="569" cy="723"/>
              <a:chOff x="3953" y="2118"/>
              <a:chExt cx="569" cy="723"/>
            </a:xfrm>
          </p:grpSpPr>
          <p:sp>
            <p:nvSpPr>
              <p:cNvPr id="52407" name="Freeform 495"/>
              <p:cNvSpPr>
                <a:spLocks/>
              </p:cNvSpPr>
              <p:nvPr/>
            </p:nvSpPr>
            <p:spPr bwMode="auto">
              <a:xfrm>
                <a:off x="3953" y="2171"/>
                <a:ext cx="569" cy="231"/>
              </a:xfrm>
              <a:custGeom>
                <a:avLst/>
                <a:gdLst>
                  <a:gd name="T0" fmla="*/ 6 w 1707"/>
                  <a:gd name="T1" fmla="*/ 0 h 691"/>
                  <a:gd name="T2" fmla="*/ 0 w 1707"/>
                  <a:gd name="T3" fmla="*/ 14 h 691"/>
                  <a:gd name="T4" fmla="*/ 10 w 1707"/>
                  <a:gd name="T5" fmla="*/ 40 h 691"/>
                  <a:gd name="T6" fmla="*/ 27 w 1707"/>
                  <a:gd name="T7" fmla="*/ 43 h 691"/>
                  <a:gd name="T8" fmla="*/ 108 w 1707"/>
                  <a:gd name="T9" fmla="*/ 97 h 691"/>
                  <a:gd name="T10" fmla="*/ 104 w 1707"/>
                  <a:gd name="T11" fmla="*/ 109 h 691"/>
                  <a:gd name="T12" fmla="*/ 104 w 1707"/>
                  <a:gd name="T13" fmla="*/ 129 h 691"/>
                  <a:gd name="T14" fmla="*/ 112 w 1707"/>
                  <a:gd name="T15" fmla="*/ 139 h 691"/>
                  <a:gd name="T16" fmla="*/ 115 w 1707"/>
                  <a:gd name="T17" fmla="*/ 174 h 691"/>
                  <a:gd name="T18" fmla="*/ 104 w 1707"/>
                  <a:gd name="T19" fmla="*/ 186 h 691"/>
                  <a:gd name="T20" fmla="*/ 103 w 1707"/>
                  <a:gd name="T21" fmla="*/ 209 h 691"/>
                  <a:gd name="T22" fmla="*/ 115 w 1707"/>
                  <a:gd name="T23" fmla="*/ 224 h 691"/>
                  <a:gd name="T24" fmla="*/ 454 w 1707"/>
                  <a:gd name="T25" fmla="*/ 231 h 691"/>
                  <a:gd name="T26" fmla="*/ 470 w 1707"/>
                  <a:gd name="T27" fmla="*/ 209 h 691"/>
                  <a:gd name="T28" fmla="*/ 469 w 1707"/>
                  <a:gd name="T29" fmla="*/ 186 h 691"/>
                  <a:gd name="T30" fmla="*/ 457 w 1707"/>
                  <a:gd name="T31" fmla="*/ 174 h 691"/>
                  <a:gd name="T32" fmla="*/ 457 w 1707"/>
                  <a:gd name="T33" fmla="*/ 134 h 691"/>
                  <a:gd name="T34" fmla="*/ 469 w 1707"/>
                  <a:gd name="T35" fmla="*/ 129 h 691"/>
                  <a:gd name="T36" fmla="*/ 469 w 1707"/>
                  <a:gd name="T37" fmla="*/ 109 h 691"/>
                  <a:gd name="T38" fmla="*/ 467 w 1707"/>
                  <a:gd name="T39" fmla="*/ 94 h 691"/>
                  <a:gd name="T40" fmla="*/ 538 w 1707"/>
                  <a:gd name="T41" fmla="*/ 49 h 691"/>
                  <a:gd name="T42" fmla="*/ 560 w 1707"/>
                  <a:gd name="T43" fmla="*/ 40 h 691"/>
                  <a:gd name="T44" fmla="*/ 569 w 1707"/>
                  <a:gd name="T45" fmla="*/ 14 h 691"/>
                  <a:gd name="T46" fmla="*/ 553 w 1707"/>
                  <a:gd name="T47" fmla="*/ 6 h 691"/>
                  <a:gd name="T48" fmla="*/ 6 w 1707"/>
                  <a:gd name="T49" fmla="*/ 0 h 6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1"/>
                  <a:gd name="T77" fmla="*/ 1707 w 1707"/>
                  <a:gd name="T78" fmla="*/ 691 h 6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1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2" y="128"/>
                    </a:lnTo>
                    <a:lnTo>
                      <a:pt x="323" y="290"/>
                    </a:lnTo>
                    <a:lnTo>
                      <a:pt x="311" y="326"/>
                    </a:lnTo>
                    <a:lnTo>
                      <a:pt x="311" y="387"/>
                    </a:lnTo>
                    <a:lnTo>
                      <a:pt x="337" y="416"/>
                    </a:lnTo>
                    <a:lnTo>
                      <a:pt x="344" y="521"/>
                    </a:lnTo>
                    <a:lnTo>
                      <a:pt x="311" y="555"/>
                    </a:lnTo>
                    <a:lnTo>
                      <a:pt x="309" y="624"/>
                    </a:lnTo>
                    <a:lnTo>
                      <a:pt x="344" y="669"/>
                    </a:lnTo>
                    <a:lnTo>
                      <a:pt x="1363" y="691"/>
                    </a:lnTo>
                    <a:lnTo>
                      <a:pt x="1411" y="624"/>
                    </a:lnTo>
                    <a:lnTo>
                      <a:pt x="1407" y="555"/>
                    </a:lnTo>
                    <a:lnTo>
                      <a:pt x="1371" y="521"/>
                    </a:lnTo>
                    <a:lnTo>
                      <a:pt x="1371" y="401"/>
                    </a:lnTo>
                    <a:lnTo>
                      <a:pt x="1407" y="387"/>
                    </a:lnTo>
                    <a:lnTo>
                      <a:pt x="1406" y="326"/>
                    </a:lnTo>
                    <a:lnTo>
                      <a:pt x="1401" y="282"/>
                    </a:lnTo>
                    <a:lnTo>
                      <a:pt x="1614" y="146"/>
                    </a:lnTo>
                    <a:lnTo>
                      <a:pt x="1679" y="119"/>
                    </a:lnTo>
                    <a:lnTo>
                      <a:pt x="1707" y="43"/>
                    </a:lnTo>
                    <a:lnTo>
                      <a:pt x="1659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8" name="Rectangle 496"/>
              <p:cNvSpPr>
                <a:spLocks noChangeArrowheads="1"/>
              </p:cNvSpPr>
              <p:nvPr/>
            </p:nvSpPr>
            <p:spPr bwMode="auto">
              <a:xfrm>
                <a:off x="4056" y="2300"/>
                <a:ext cx="366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09" name="Rectangle 497"/>
              <p:cNvSpPr>
                <a:spLocks noChangeArrowheads="1"/>
              </p:cNvSpPr>
              <p:nvPr/>
            </p:nvSpPr>
            <p:spPr bwMode="auto">
              <a:xfrm>
                <a:off x="4056" y="2379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10" name="Freeform 498"/>
              <p:cNvSpPr>
                <a:spLocks/>
              </p:cNvSpPr>
              <p:nvPr/>
            </p:nvSpPr>
            <p:spPr bwMode="auto">
              <a:xfrm>
                <a:off x="4337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5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1" name="Freeform 499"/>
              <p:cNvSpPr>
                <a:spLocks/>
              </p:cNvSpPr>
              <p:nvPr/>
            </p:nvSpPr>
            <p:spPr bwMode="auto">
              <a:xfrm>
                <a:off x="4258" y="2418"/>
                <a:ext cx="40" cy="423"/>
              </a:xfrm>
              <a:custGeom>
                <a:avLst/>
                <a:gdLst>
                  <a:gd name="T0" fmla="*/ 0 w 118"/>
                  <a:gd name="T1" fmla="*/ 423 h 1268"/>
                  <a:gd name="T2" fmla="*/ 0 w 118"/>
                  <a:gd name="T3" fmla="*/ 28 h 1268"/>
                  <a:gd name="T4" fmla="*/ 0 w 118"/>
                  <a:gd name="T5" fmla="*/ 22 h 1268"/>
                  <a:gd name="T6" fmla="*/ 1 w 118"/>
                  <a:gd name="T7" fmla="*/ 17 h 1268"/>
                  <a:gd name="T8" fmla="*/ 3 w 118"/>
                  <a:gd name="T9" fmla="*/ 12 h 1268"/>
                  <a:gd name="T10" fmla="*/ 5 w 118"/>
                  <a:gd name="T11" fmla="*/ 8 h 1268"/>
                  <a:gd name="T12" fmla="*/ 8 w 118"/>
                  <a:gd name="T13" fmla="*/ 5 h 1268"/>
                  <a:gd name="T14" fmla="*/ 12 w 118"/>
                  <a:gd name="T15" fmla="*/ 2 h 1268"/>
                  <a:gd name="T16" fmla="*/ 15 w 118"/>
                  <a:gd name="T17" fmla="*/ 0 h 1268"/>
                  <a:gd name="T18" fmla="*/ 19 w 118"/>
                  <a:gd name="T19" fmla="*/ 0 h 1268"/>
                  <a:gd name="T20" fmla="*/ 19 w 118"/>
                  <a:gd name="T21" fmla="*/ 0 h 1268"/>
                  <a:gd name="T22" fmla="*/ 23 w 118"/>
                  <a:gd name="T23" fmla="*/ 0 h 1268"/>
                  <a:gd name="T24" fmla="*/ 27 w 118"/>
                  <a:gd name="T25" fmla="*/ 2 h 1268"/>
                  <a:gd name="T26" fmla="*/ 31 w 118"/>
                  <a:gd name="T27" fmla="*/ 5 h 1268"/>
                  <a:gd name="T28" fmla="*/ 34 w 118"/>
                  <a:gd name="T29" fmla="*/ 8 h 1268"/>
                  <a:gd name="T30" fmla="*/ 36 w 118"/>
                  <a:gd name="T31" fmla="*/ 12 h 1268"/>
                  <a:gd name="T32" fmla="*/ 38 w 118"/>
                  <a:gd name="T33" fmla="*/ 17 h 1268"/>
                  <a:gd name="T34" fmla="*/ 40 w 118"/>
                  <a:gd name="T35" fmla="*/ 22 h 1268"/>
                  <a:gd name="T36" fmla="*/ 40 w 118"/>
                  <a:gd name="T37" fmla="*/ 28 h 1268"/>
                  <a:gd name="T38" fmla="*/ 40 w 118"/>
                  <a:gd name="T39" fmla="*/ 423 h 1268"/>
                  <a:gd name="T40" fmla="*/ 0 w 118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68"/>
                  <a:gd name="T65" fmla="*/ 118 w 118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2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5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5"/>
                    </a:lnTo>
                    <a:lnTo>
                      <a:pt x="100" y="24"/>
                    </a:lnTo>
                    <a:lnTo>
                      <a:pt x="107" y="37"/>
                    </a:lnTo>
                    <a:lnTo>
                      <a:pt x="113" y="52"/>
                    </a:lnTo>
                    <a:lnTo>
                      <a:pt x="117" y="67"/>
                    </a:lnTo>
                    <a:lnTo>
                      <a:pt x="118" y="85"/>
                    </a:lnTo>
                    <a:lnTo>
                      <a:pt x="118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2" name="Freeform 500"/>
              <p:cNvSpPr>
                <a:spLocks/>
              </p:cNvSpPr>
              <p:nvPr/>
            </p:nvSpPr>
            <p:spPr bwMode="auto">
              <a:xfrm>
                <a:off x="4180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2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5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0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3" name="Freeform 501"/>
              <p:cNvSpPr>
                <a:spLocks/>
              </p:cNvSpPr>
              <p:nvPr/>
            </p:nvSpPr>
            <p:spPr bwMode="auto">
              <a:xfrm>
                <a:off x="4102" y="2418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2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2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5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5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2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4" name="Rectangle 502"/>
              <p:cNvSpPr>
                <a:spLocks noChangeArrowheads="1"/>
              </p:cNvSpPr>
              <p:nvPr/>
            </p:nvSpPr>
            <p:spPr bwMode="auto">
              <a:xfrm>
                <a:off x="3953" y="2118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15" name="Freeform 503"/>
              <p:cNvSpPr>
                <a:spLocks/>
              </p:cNvSpPr>
              <p:nvPr/>
            </p:nvSpPr>
            <p:spPr bwMode="auto">
              <a:xfrm>
                <a:off x="3962" y="2211"/>
                <a:ext cx="550" cy="69"/>
              </a:xfrm>
              <a:custGeom>
                <a:avLst/>
                <a:gdLst>
                  <a:gd name="T0" fmla="*/ 550 w 1650"/>
                  <a:gd name="T1" fmla="*/ 0 h 207"/>
                  <a:gd name="T2" fmla="*/ 0 w 1650"/>
                  <a:gd name="T3" fmla="*/ 0 h 207"/>
                  <a:gd name="T4" fmla="*/ 94 w 1650"/>
                  <a:gd name="T5" fmla="*/ 69 h 207"/>
                  <a:gd name="T6" fmla="*/ 459 w 1650"/>
                  <a:gd name="T7" fmla="*/ 69 h 207"/>
                  <a:gd name="T8" fmla="*/ 550 w 16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7"/>
                  <a:gd name="T17" fmla="*/ 1650 w 16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7">
                    <a:moveTo>
                      <a:pt x="1650" y="0"/>
                    </a:moveTo>
                    <a:lnTo>
                      <a:pt x="0" y="0"/>
                    </a:lnTo>
                    <a:lnTo>
                      <a:pt x="282" y="207"/>
                    </a:lnTo>
                    <a:lnTo>
                      <a:pt x="1377" y="207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372" name="Group 504"/>
            <p:cNvGrpSpPr>
              <a:grpSpLocks/>
            </p:cNvGrpSpPr>
            <p:nvPr/>
          </p:nvGrpSpPr>
          <p:grpSpPr bwMode="auto">
            <a:xfrm>
              <a:off x="3953" y="1727"/>
              <a:ext cx="569" cy="723"/>
              <a:chOff x="3953" y="1727"/>
              <a:chExt cx="569" cy="723"/>
            </a:xfrm>
          </p:grpSpPr>
          <p:sp>
            <p:nvSpPr>
              <p:cNvPr id="52398" name="Freeform 505"/>
              <p:cNvSpPr>
                <a:spLocks/>
              </p:cNvSpPr>
              <p:nvPr/>
            </p:nvSpPr>
            <p:spPr bwMode="auto">
              <a:xfrm>
                <a:off x="3953" y="1780"/>
                <a:ext cx="569" cy="230"/>
              </a:xfrm>
              <a:custGeom>
                <a:avLst/>
                <a:gdLst>
                  <a:gd name="T0" fmla="*/ 6 w 1707"/>
                  <a:gd name="T1" fmla="*/ 0 h 690"/>
                  <a:gd name="T2" fmla="*/ 0 w 1707"/>
                  <a:gd name="T3" fmla="*/ 14 h 690"/>
                  <a:gd name="T4" fmla="*/ 10 w 1707"/>
                  <a:gd name="T5" fmla="*/ 40 h 690"/>
                  <a:gd name="T6" fmla="*/ 27 w 1707"/>
                  <a:gd name="T7" fmla="*/ 42 h 690"/>
                  <a:gd name="T8" fmla="*/ 108 w 1707"/>
                  <a:gd name="T9" fmla="*/ 96 h 690"/>
                  <a:gd name="T10" fmla="*/ 104 w 1707"/>
                  <a:gd name="T11" fmla="*/ 108 h 690"/>
                  <a:gd name="T12" fmla="*/ 104 w 1707"/>
                  <a:gd name="T13" fmla="*/ 129 h 690"/>
                  <a:gd name="T14" fmla="*/ 112 w 1707"/>
                  <a:gd name="T15" fmla="*/ 138 h 690"/>
                  <a:gd name="T16" fmla="*/ 115 w 1707"/>
                  <a:gd name="T17" fmla="*/ 174 h 690"/>
                  <a:gd name="T18" fmla="*/ 104 w 1707"/>
                  <a:gd name="T19" fmla="*/ 185 h 690"/>
                  <a:gd name="T20" fmla="*/ 103 w 1707"/>
                  <a:gd name="T21" fmla="*/ 208 h 690"/>
                  <a:gd name="T22" fmla="*/ 115 w 1707"/>
                  <a:gd name="T23" fmla="*/ 223 h 690"/>
                  <a:gd name="T24" fmla="*/ 454 w 1707"/>
                  <a:gd name="T25" fmla="*/ 230 h 690"/>
                  <a:gd name="T26" fmla="*/ 470 w 1707"/>
                  <a:gd name="T27" fmla="*/ 208 h 690"/>
                  <a:gd name="T28" fmla="*/ 469 w 1707"/>
                  <a:gd name="T29" fmla="*/ 185 h 690"/>
                  <a:gd name="T30" fmla="*/ 457 w 1707"/>
                  <a:gd name="T31" fmla="*/ 174 h 690"/>
                  <a:gd name="T32" fmla="*/ 457 w 1707"/>
                  <a:gd name="T33" fmla="*/ 134 h 690"/>
                  <a:gd name="T34" fmla="*/ 469 w 1707"/>
                  <a:gd name="T35" fmla="*/ 129 h 690"/>
                  <a:gd name="T36" fmla="*/ 469 w 1707"/>
                  <a:gd name="T37" fmla="*/ 108 h 690"/>
                  <a:gd name="T38" fmla="*/ 467 w 1707"/>
                  <a:gd name="T39" fmla="*/ 94 h 690"/>
                  <a:gd name="T40" fmla="*/ 538 w 1707"/>
                  <a:gd name="T41" fmla="*/ 48 h 690"/>
                  <a:gd name="T42" fmla="*/ 560 w 1707"/>
                  <a:gd name="T43" fmla="*/ 40 h 690"/>
                  <a:gd name="T44" fmla="*/ 569 w 1707"/>
                  <a:gd name="T45" fmla="*/ 14 h 690"/>
                  <a:gd name="T46" fmla="*/ 553 w 1707"/>
                  <a:gd name="T47" fmla="*/ 6 h 690"/>
                  <a:gd name="T48" fmla="*/ 6 w 1707"/>
                  <a:gd name="T49" fmla="*/ 0 h 6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0"/>
                  <a:gd name="T77" fmla="*/ 1707 w 1707"/>
                  <a:gd name="T78" fmla="*/ 690 h 6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0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2" y="127"/>
                    </a:lnTo>
                    <a:lnTo>
                      <a:pt x="323" y="289"/>
                    </a:lnTo>
                    <a:lnTo>
                      <a:pt x="311" y="325"/>
                    </a:lnTo>
                    <a:lnTo>
                      <a:pt x="311" y="387"/>
                    </a:lnTo>
                    <a:lnTo>
                      <a:pt x="337" y="415"/>
                    </a:lnTo>
                    <a:lnTo>
                      <a:pt x="344" y="521"/>
                    </a:lnTo>
                    <a:lnTo>
                      <a:pt x="311" y="555"/>
                    </a:lnTo>
                    <a:lnTo>
                      <a:pt x="309" y="623"/>
                    </a:lnTo>
                    <a:lnTo>
                      <a:pt x="344" y="669"/>
                    </a:lnTo>
                    <a:lnTo>
                      <a:pt x="1363" y="690"/>
                    </a:lnTo>
                    <a:lnTo>
                      <a:pt x="1411" y="623"/>
                    </a:lnTo>
                    <a:lnTo>
                      <a:pt x="1407" y="555"/>
                    </a:lnTo>
                    <a:lnTo>
                      <a:pt x="1371" y="521"/>
                    </a:lnTo>
                    <a:lnTo>
                      <a:pt x="1371" y="401"/>
                    </a:lnTo>
                    <a:lnTo>
                      <a:pt x="1407" y="387"/>
                    </a:lnTo>
                    <a:lnTo>
                      <a:pt x="1406" y="325"/>
                    </a:lnTo>
                    <a:lnTo>
                      <a:pt x="1401" y="282"/>
                    </a:lnTo>
                    <a:lnTo>
                      <a:pt x="1614" y="145"/>
                    </a:lnTo>
                    <a:lnTo>
                      <a:pt x="1679" y="119"/>
                    </a:lnTo>
                    <a:lnTo>
                      <a:pt x="1707" y="43"/>
                    </a:lnTo>
                    <a:lnTo>
                      <a:pt x="1659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9" name="Rectangle 506"/>
              <p:cNvSpPr>
                <a:spLocks noChangeArrowheads="1"/>
              </p:cNvSpPr>
              <p:nvPr/>
            </p:nvSpPr>
            <p:spPr bwMode="auto">
              <a:xfrm>
                <a:off x="4056" y="1909"/>
                <a:ext cx="366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00" name="Rectangle 507"/>
              <p:cNvSpPr>
                <a:spLocks noChangeArrowheads="1"/>
              </p:cNvSpPr>
              <p:nvPr/>
            </p:nvSpPr>
            <p:spPr bwMode="auto">
              <a:xfrm>
                <a:off x="4056" y="1988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01" name="Freeform 508"/>
              <p:cNvSpPr>
                <a:spLocks/>
              </p:cNvSpPr>
              <p:nvPr/>
            </p:nvSpPr>
            <p:spPr bwMode="auto">
              <a:xfrm>
                <a:off x="4337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2" name="Freeform 509"/>
              <p:cNvSpPr>
                <a:spLocks/>
              </p:cNvSpPr>
              <p:nvPr/>
            </p:nvSpPr>
            <p:spPr bwMode="auto">
              <a:xfrm>
                <a:off x="4258" y="2027"/>
                <a:ext cx="40" cy="423"/>
              </a:xfrm>
              <a:custGeom>
                <a:avLst/>
                <a:gdLst>
                  <a:gd name="T0" fmla="*/ 0 w 118"/>
                  <a:gd name="T1" fmla="*/ 423 h 1268"/>
                  <a:gd name="T2" fmla="*/ 0 w 118"/>
                  <a:gd name="T3" fmla="*/ 28 h 1268"/>
                  <a:gd name="T4" fmla="*/ 0 w 118"/>
                  <a:gd name="T5" fmla="*/ 22 h 1268"/>
                  <a:gd name="T6" fmla="*/ 1 w 118"/>
                  <a:gd name="T7" fmla="*/ 17 h 1268"/>
                  <a:gd name="T8" fmla="*/ 3 w 118"/>
                  <a:gd name="T9" fmla="*/ 12 h 1268"/>
                  <a:gd name="T10" fmla="*/ 5 w 118"/>
                  <a:gd name="T11" fmla="*/ 8 h 1268"/>
                  <a:gd name="T12" fmla="*/ 8 w 118"/>
                  <a:gd name="T13" fmla="*/ 5 h 1268"/>
                  <a:gd name="T14" fmla="*/ 12 w 118"/>
                  <a:gd name="T15" fmla="*/ 2 h 1268"/>
                  <a:gd name="T16" fmla="*/ 15 w 118"/>
                  <a:gd name="T17" fmla="*/ 0 h 1268"/>
                  <a:gd name="T18" fmla="*/ 19 w 118"/>
                  <a:gd name="T19" fmla="*/ 0 h 1268"/>
                  <a:gd name="T20" fmla="*/ 19 w 118"/>
                  <a:gd name="T21" fmla="*/ 0 h 1268"/>
                  <a:gd name="T22" fmla="*/ 23 w 118"/>
                  <a:gd name="T23" fmla="*/ 0 h 1268"/>
                  <a:gd name="T24" fmla="*/ 27 w 118"/>
                  <a:gd name="T25" fmla="*/ 2 h 1268"/>
                  <a:gd name="T26" fmla="*/ 31 w 118"/>
                  <a:gd name="T27" fmla="*/ 5 h 1268"/>
                  <a:gd name="T28" fmla="*/ 34 w 118"/>
                  <a:gd name="T29" fmla="*/ 8 h 1268"/>
                  <a:gd name="T30" fmla="*/ 36 w 118"/>
                  <a:gd name="T31" fmla="*/ 12 h 1268"/>
                  <a:gd name="T32" fmla="*/ 38 w 118"/>
                  <a:gd name="T33" fmla="*/ 17 h 1268"/>
                  <a:gd name="T34" fmla="*/ 40 w 118"/>
                  <a:gd name="T35" fmla="*/ 22 h 1268"/>
                  <a:gd name="T36" fmla="*/ 40 w 118"/>
                  <a:gd name="T37" fmla="*/ 28 h 1268"/>
                  <a:gd name="T38" fmla="*/ 40 w 118"/>
                  <a:gd name="T39" fmla="*/ 423 h 1268"/>
                  <a:gd name="T40" fmla="*/ 0 w 118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68"/>
                  <a:gd name="T65" fmla="*/ 118 w 118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100" y="24"/>
                    </a:lnTo>
                    <a:lnTo>
                      <a:pt x="107" y="37"/>
                    </a:lnTo>
                    <a:lnTo>
                      <a:pt x="113" y="51"/>
                    </a:lnTo>
                    <a:lnTo>
                      <a:pt x="117" y="67"/>
                    </a:lnTo>
                    <a:lnTo>
                      <a:pt x="118" y="85"/>
                    </a:lnTo>
                    <a:lnTo>
                      <a:pt x="118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3" name="Freeform 510"/>
              <p:cNvSpPr>
                <a:spLocks/>
              </p:cNvSpPr>
              <p:nvPr/>
            </p:nvSpPr>
            <p:spPr bwMode="auto">
              <a:xfrm>
                <a:off x="4180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4" name="Freeform 511"/>
              <p:cNvSpPr>
                <a:spLocks/>
              </p:cNvSpPr>
              <p:nvPr/>
            </p:nvSpPr>
            <p:spPr bwMode="auto">
              <a:xfrm>
                <a:off x="4102" y="2027"/>
                <a:ext cx="39" cy="423"/>
              </a:xfrm>
              <a:custGeom>
                <a:avLst/>
                <a:gdLst>
                  <a:gd name="T0" fmla="*/ 0 w 117"/>
                  <a:gd name="T1" fmla="*/ 423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2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3 h 1268"/>
                  <a:gd name="T40" fmla="*/ 0 w 117"/>
                  <a:gd name="T41" fmla="*/ 423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5" name="Rectangle 512"/>
              <p:cNvSpPr>
                <a:spLocks noChangeArrowheads="1"/>
              </p:cNvSpPr>
              <p:nvPr/>
            </p:nvSpPr>
            <p:spPr bwMode="auto">
              <a:xfrm>
                <a:off x="3953" y="1727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06" name="Freeform 513"/>
              <p:cNvSpPr>
                <a:spLocks/>
              </p:cNvSpPr>
              <p:nvPr/>
            </p:nvSpPr>
            <p:spPr bwMode="auto">
              <a:xfrm>
                <a:off x="3962" y="1820"/>
                <a:ext cx="550" cy="69"/>
              </a:xfrm>
              <a:custGeom>
                <a:avLst/>
                <a:gdLst>
                  <a:gd name="T0" fmla="*/ 550 w 1650"/>
                  <a:gd name="T1" fmla="*/ 0 h 206"/>
                  <a:gd name="T2" fmla="*/ 0 w 1650"/>
                  <a:gd name="T3" fmla="*/ 0 h 206"/>
                  <a:gd name="T4" fmla="*/ 94 w 1650"/>
                  <a:gd name="T5" fmla="*/ 69 h 206"/>
                  <a:gd name="T6" fmla="*/ 459 w 1650"/>
                  <a:gd name="T7" fmla="*/ 69 h 206"/>
                  <a:gd name="T8" fmla="*/ 550 w 1650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6"/>
                  <a:gd name="T17" fmla="*/ 1650 w 1650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6">
                    <a:moveTo>
                      <a:pt x="1650" y="0"/>
                    </a:moveTo>
                    <a:lnTo>
                      <a:pt x="0" y="0"/>
                    </a:lnTo>
                    <a:lnTo>
                      <a:pt x="282" y="206"/>
                    </a:lnTo>
                    <a:lnTo>
                      <a:pt x="1377" y="206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373" name="Group 514"/>
            <p:cNvGrpSpPr>
              <a:grpSpLocks/>
            </p:cNvGrpSpPr>
            <p:nvPr/>
          </p:nvGrpSpPr>
          <p:grpSpPr bwMode="auto">
            <a:xfrm>
              <a:off x="3953" y="3155"/>
              <a:ext cx="569" cy="724"/>
              <a:chOff x="3953" y="3155"/>
              <a:chExt cx="569" cy="724"/>
            </a:xfrm>
          </p:grpSpPr>
          <p:sp>
            <p:nvSpPr>
              <p:cNvPr id="52389" name="Freeform 515"/>
              <p:cNvSpPr>
                <a:spLocks/>
              </p:cNvSpPr>
              <p:nvPr/>
            </p:nvSpPr>
            <p:spPr bwMode="auto">
              <a:xfrm>
                <a:off x="3953" y="3208"/>
                <a:ext cx="569" cy="230"/>
              </a:xfrm>
              <a:custGeom>
                <a:avLst/>
                <a:gdLst>
                  <a:gd name="T0" fmla="*/ 6 w 1707"/>
                  <a:gd name="T1" fmla="*/ 0 h 691"/>
                  <a:gd name="T2" fmla="*/ 0 w 1707"/>
                  <a:gd name="T3" fmla="*/ 14 h 691"/>
                  <a:gd name="T4" fmla="*/ 10 w 1707"/>
                  <a:gd name="T5" fmla="*/ 40 h 691"/>
                  <a:gd name="T6" fmla="*/ 27 w 1707"/>
                  <a:gd name="T7" fmla="*/ 42 h 691"/>
                  <a:gd name="T8" fmla="*/ 108 w 1707"/>
                  <a:gd name="T9" fmla="*/ 97 h 691"/>
                  <a:gd name="T10" fmla="*/ 104 w 1707"/>
                  <a:gd name="T11" fmla="*/ 109 h 691"/>
                  <a:gd name="T12" fmla="*/ 104 w 1707"/>
                  <a:gd name="T13" fmla="*/ 129 h 691"/>
                  <a:gd name="T14" fmla="*/ 112 w 1707"/>
                  <a:gd name="T15" fmla="*/ 138 h 691"/>
                  <a:gd name="T16" fmla="*/ 115 w 1707"/>
                  <a:gd name="T17" fmla="*/ 174 h 691"/>
                  <a:gd name="T18" fmla="*/ 104 w 1707"/>
                  <a:gd name="T19" fmla="*/ 185 h 691"/>
                  <a:gd name="T20" fmla="*/ 103 w 1707"/>
                  <a:gd name="T21" fmla="*/ 208 h 691"/>
                  <a:gd name="T22" fmla="*/ 115 w 1707"/>
                  <a:gd name="T23" fmla="*/ 223 h 691"/>
                  <a:gd name="T24" fmla="*/ 454 w 1707"/>
                  <a:gd name="T25" fmla="*/ 230 h 691"/>
                  <a:gd name="T26" fmla="*/ 470 w 1707"/>
                  <a:gd name="T27" fmla="*/ 208 h 691"/>
                  <a:gd name="T28" fmla="*/ 469 w 1707"/>
                  <a:gd name="T29" fmla="*/ 185 h 691"/>
                  <a:gd name="T30" fmla="*/ 457 w 1707"/>
                  <a:gd name="T31" fmla="*/ 174 h 691"/>
                  <a:gd name="T32" fmla="*/ 457 w 1707"/>
                  <a:gd name="T33" fmla="*/ 133 h 691"/>
                  <a:gd name="T34" fmla="*/ 469 w 1707"/>
                  <a:gd name="T35" fmla="*/ 129 h 691"/>
                  <a:gd name="T36" fmla="*/ 469 w 1707"/>
                  <a:gd name="T37" fmla="*/ 109 h 691"/>
                  <a:gd name="T38" fmla="*/ 467 w 1707"/>
                  <a:gd name="T39" fmla="*/ 94 h 691"/>
                  <a:gd name="T40" fmla="*/ 538 w 1707"/>
                  <a:gd name="T41" fmla="*/ 48 h 691"/>
                  <a:gd name="T42" fmla="*/ 560 w 1707"/>
                  <a:gd name="T43" fmla="*/ 40 h 691"/>
                  <a:gd name="T44" fmla="*/ 569 w 1707"/>
                  <a:gd name="T45" fmla="*/ 14 h 691"/>
                  <a:gd name="T46" fmla="*/ 553 w 1707"/>
                  <a:gd name="T47" fmla="*/ 6 h 691"/>
                  <a:gd name="T48" fmla="*/ 6 w 1707"/>
                  <a:gd name="T49" fmla="*/ 0 h 6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1"/>
                  <a:gd name="T77" fmla="*/ 1707 w 1707"/>
                  <a:gd name="T78" fmla="*/ 691 h 6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1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9"/>
                    </a:lnTo>
                    <a:lnTo>
                      <a:pt x="82" y="127"/>
                    </a:lnTo>
                    <a:lnTo>
                      <a:pt x="323" y="290"/>
                    </a:lnTo>
                    <a:lnTo>
                      <a:pt x="311" y="326"/>
                    </a:lnTo>
                    <a:lnTo>
                      <a:pt x="311" y="387"/>
                    </a:lnTo>
                    <a:lnTo>
                      <a:pt x="337" y="416"/>
                    </a:lnTo>
                    <a:lnTo>
                      <a:pt x="344" y="522"/>
                    </a:lnTo>
                    <a:lnTo>
                      <a:pt x="311" y="555"/>
                    </a:lnTo>
                    <a:lnTo>
                      <a:pt x="309" y="624"/>
                    </a:lnTo>
                    <a:lnTo>
                      <a:pt x="344" y="670"/>
                    </a:lnTo>
                    <a:lnTo>
                      <a:pt x="1363" y="691"/>
                    </a:lnTo>
                    <a:lnTo>
                      <a:pt x="1411" y="624"/>
                    </a:lnTo>
                    <a:lnTo>
                      <a:pt x="1407" y="555"/>
                    </a:lnTo>
                    <a:lnTo>
                      <a:pt x="1371" y="522"/>
                    </a:lnTo>
                    <a:lnTo>
                      <a:pt x="1371" y="401"/>
                    </a:lnTo>
                    <a:lnTo>
                      <a:pt x="1407" y="387"/>
                    </a:lnTo>
                    <a:lnTo>
                      <a:pt x="1406" y="326"/>
                    </a:lnTo>
                    <a:lnTo>
                      <a:pt x="1401" y="282"/>
                    </a:lnTo>
                    <a:lnTo>
                      <a:pt x="1614" y="145"/>
                    </a:lnTo>
                    <a:lnTo>
                      <a:pt x="1679" y="119"/>
                    </a:lnTo>
                    <a:lnTo>
                      <a:pt x="1707" y="43"/>
                    </a:lnTo>
                    <a:lnTo>
                      <a:pt x="1659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0" name="Rectangle 516"/>
              <p:cNvSpPr>
                <a:spLocks noChangeArrowheads="1"/>
              </p:cNvSpPr>
              <p:nvPr/>
            </p:nvSpPr>
            <p:spPr bwMode="auto">
              <a:xfrm>
                <a:off x="4056" y="3337"/>
                <a:ext cx="366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91" name="Rectangle 517"/>
              <p:cNvSpPr>
                <a:spLocks noChangeArrowheads="1"/>
              </p:cNvSpPr>
              <p:nvPr/>
            </p:nvSpPr>
            <p:spPr bwMode="auto">
              <a:xfrm>
                <a:off x="4056" y="3416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92" name="Freeform 518"/>
              <p:cNvSpPr>
                <a:spLocks/>
              </p:cNvSpPr>
              <p:nvPr/>
            </p:nvSpPr>
            <p:spPr bwMode="auto">
              <a:xfrm>
                <a:off x="4337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2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1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7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3" name="Freeform 519"/>
              <p:cNvSpPr>
                <a:spLocks/>
              </p:cNvSpPr>
              <p:nvPr/>
            </p:nvSpPr>
            <p:spPr bwMode="auto">
              <a:xfrm>
                <a:off x="4258" y="3455"/>
                <a:ext cx="40" cy="424"/>
              </a:xfrm>
              <a:custGeom>
                <a:avLst/>
                <a:gdLst>
                  <a:gd name="T0" fmla="*/ 0 w 118"/>
                  <a:gd name="T1" fmla="*/ 424 h 1270"/>
                  <a:gd name="T2" fmla="*/ 0 w 118"/>
                  <a:gd name="T3" fmla="*/ 28 h 1270"/>
                  <a:gd name="T4" fmla="*/ 0 w 118"/>
                  <a:gd name="T5" fmla="*/ 22 h 1270"/>
                  <a:gd name="T6" fmla="*/ 1 w 118"/>
                  <a:gd name="T7" fmla="*/ 17 h 1270"/>
                  <a:gd name="T8" fmla="*/ 3 w 118"/>
                  <a:gd name="T9" fmla="*/ 12 h 1270"/>
                  <a:gd name="T10" fmla="*/ 5 w 118"/>
                  <a:gd name="T11" fmla="*/ 8 h 1270"/>
                  <a:gd name="T12" fmla="*/ 8 w 118"/>
                  <a:gd name="T13" fmla="*/ 5 h 1270"/>
                  <a:gd name="T14" fmla="*/ 12 w 118"/>
                  <a:gd name="T15" fmla="*/ 2 h 1270"/>
                  <a:gd name="T16" fmla="*/ 15 w 118"/>
                  <a:gd name="T17" fmla="*/ 0 h 1270"/>
                  <a:gd name="T18" fmla="*/ 19 w 118"/>
                  <a:gd name="T19" fmla="*/ 0 h 1270"/>
                  <a:gd name="T20" fmla="*/ 19 w 118"/>
                  <a:gd name="T21" fmla="*/ 0 h 1270"/>
                  <a:gd name="T22" fmla="*/ 23 w 118"/>
                  <a:gd name="T23" fmla="*/ 0 h 1270"/>
                  <a:gd name="T24" fmla="*/ 27 w 118"/>
                  <a:gd name="T25" fmla="*/ 2 h 1270"/>
                  <a:gd name="T26" fmla="*/ 31 w 118"/>
                  <a:gd name="T27" fmla="*/ 5 h 1270"/>
                  <a:gd name="T28" fmla="*/ 34 w 118"/>
                  <a:gd name="T29" fmla="*/ 8 h 1270"/>
                  <a:gd name="T30" fmla="*/ 36 w 118"/>
                  <a:gd name="T31" fmla="*/ 12 h 1270"/>
                  <a:gd name="T32" fmla="*/ 38 w 118"/>
                  <a:gd name="T33" fmla="*/ 17 h 1270"/>
                  <a:gd name="T34" fmla="*/ 40 w 118"/>
                  <a:gd name="T35" fmla="*/ 22 h 1270"/>
                  <a:gd name="T36" fmla="*/ 40 w 118"/>
                  <a:gd name="T37" fmla="*/ 28 h 1270"/>
                  <a:gd name="T38" fmla="*/ 40 w 118"/>
                  <a:gd name="T39" fmla="*/ 424 h 1270"/>
                  <a:gd name="T40" fmla="*/ 0 w 118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70"/>
                  <a:gd name="T65" fmla="*/ 118 w 118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100" y="24"/>
                    </a:lnTo>
                    <a:lnTo>
                      <a:pt x="107" y="37"/>
                    </a:lnTo>
                    <a:lnTo>
                      <a:pt x="113" y="51"/>
                    </a:lnTo>
                    <a:lnTo>
                      <a:pt x="117" y="67"/>
                    </a:lnTo>
                    <a:lnTo>
                      <a:pt x="118" y="85"/>
                    </a:lnTo>
                    <a:lnTo>
                      <a:pt x="118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4" name="Freeform 520"/>
              <p:cNvSpPr>
                <a:spLocks/>
              </p:cNvSpPr>
              <p:nvPr/>
            </p:nvSpPr>
            <p:spPr bwMode="auto">
              <a:xfrm>
                <a:off x="4180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2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1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7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5" name="Freeform 521"/>
              <p:cNvSpPr>
                <a:spLocks/>
              </p:cNvSpPr>
              <p:nvPr/>
            </p:nvSpPr>
            <p:spPr bwMode="auto">
              <a:xfrm>
                <a:off x="4102" y="3455"/>
                <a:ext cx="39" cy="424"/>
              </a:xfrm>
              <a:custGeom>
                <a:avLst/>
                <a:gdLst>
                  <a:gd name="T0" fmla="*/ 0 w 117"/>
                  <a:gd name="T1" fmla="*/ 424 h 1270"/>
                  <a:gd name="T2" fmla="*/ 0 w 117"/>
                  <a:gd name="T3" fmla="*/ 28 h 1270"/>
                  <a:gd name="T4" fmla="*/ 0 w 117"/>
                  <a:gd name="T5" fmla="*/ 22 h 1270"/>
                  <a:gd name="T6" fmla="*/ 1 w 117"/>
                  <a:gd name="T7" fmla="*/ 17 h 1270"/>
                  <a:gd name="T8" fmla="*/ 3 w 117"/>
                  <a:gd name="T9" fmla="*/ 12 h 1270"/>
                  <a:gd name="T10" fmla="*/ 5 w 117"/>
                  <a:gd name="T11" fmla="*/ 8 h 1270"/>
                  <a:gd name="T12" fmla="*/ 8 w 117"/>
                  <a:gd name="T13" fmla="*/ 5 h 1270"/>
                  <a:gd name="T14" fmla="*/ 12 w 117"/>
                  <a:gd name="T15" fmla="*/ 2 h 1270"/>
                  <a:gd name="T16" fmla="*/ 15 w 117"/>
                  <a:gd name="T17" fmla="*/ 0 h 1270"/>
                  <a:gd name="T18" fmla="*/ 19 w 117"/>
                  <a:gd name="T19" fmla="*/ 0 h 1270"/>
                  <a:gd name="T20" fmla="*/ 19 w 117"/>
                  <a:gd name="T21" fmla="*/ 0 h 1270"/>
                  <a:gd name="T22" fmla="*/ 23 w 117"/>
                  <a:gd name="T23" fmla="*/ 0 h 1270"/>
                  <a:gd name="T24" fmla="*/ 26 w 117"/>
                  <a:gd name="T25" fmla="*/ 2 h 1270"/>
                  <a:gd name="T26" fmla="*/ 30 w 117"/>
                  <a:gd name="T27" fmla="*/ 5 h 1270"/>
                  <a:gd name="T28" fmla="*/ 33 w 117"/>
                  <a:gd name="T29" fmla="*/ 8 h 1270"/>
                  <a:gd name="T30" fmla="*/ 35 w 117"/>
                  <a:gd name="T31" fmla="*/ 12 h 1270"/>
                  <a:gd name="T32" fmla="*/ 37 w 117"/>
                  <a:gd name="T33" fmla="*/ 17 h 1270"/>
                  <a:gd name="T34" fmla="*/ 39 w 117"/>
                  <a:gd name="T35" fmla="*/ 22 h 1270"/>
                  <a:gd name="T36" fmla="*/ 39 w 117"/>
                  <a:gd name="T37" fmla="*/ 28 h 1270"/>
                  <a:gd name="T38" fmla="*/ 39 w 117"/>
                  <a:gd name="T39" fmla="*/ 424 h 1270"/>
                  <a:gd name="T40" fmla="*/ 0 w 117"/>
                  <a:gd name="T41" fmla="*/ 424 h 1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70"/>
                  <a:gd name="T65" fmla="*/ 117 w 117"/>
                  <a:gd name="T66" fmla="*/ 1270 h 1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70">
                    <a:moveTo>
                      <a:pt x="0" y="1270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6" name="Rectangle 522"/>
              <p:cNvSpPr>
                <a:spLocks noChangeArrowheads="1"/>
              </p:cNvSpPr>
              <p:nvPr/>
            </p:nvSpPr>
            <p:spPr bwMode="auto">
              <a:xfrm>
                <a:off x="3953" y="3155"/>
                <a:ext cx="569" cy="67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97" name="Freeform 523"/>
              <p:cNvSpPr>
                <a:spLocks/>
              </p:cNvSpPr>
              <p:nvPr/>
            </p:nvSpPr>
            <p:spPr bwMode="auto">
              <a:xfrm>
                <a:off x="3962" y="3248"/>
                <a:ext cx="550" cy="69"/>
              </a:xfrm>
              <a:custGeom>
                <a:avLst/>
                <a:gdLst>
                  <a:gd name="T0" fmla="*/ 550 w 1650"/>
                  <a:gd name="T1" fmla="*/ 0 h 207"/>
                  <a:gd name="T2" fmla="*/ 0 w 1650"/>
                  <a:gd name="T3" fmla="*/ 0 h 207"/>
                  <a:gd name="T4" fmla="*/ 94 w 1650"/>
                  <a:gd name="T5" fmla="*/ 69 h 207"/>
                  <a:gd name="T6" fmla="*/ 459 w 1650"/>
                  <a:gd name="T7" fmla="*/ 69 h 207"/>
                  <a:gd name="T8" fmla="*/ 550 w 16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7"/>
                  <a:gd name="T17" fmla="*/ 1650 w 16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7">
                    <a:moveTo>
                      <a:pt x="1650" y="0"/>
                    </a:moveTo>
                    <a:lnTo>
                      <a:pt x="0" y="0"/>
                    </a:lnTo>
                    <a:lnTo>
                      <a:pt x="282" y="207"/>
                    </a:lnTo>
                    <a:lnTo>
                      <a:pt x="1377" y="207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374" name="Group 524"/>
            <p:cNvGrpSpPr>
              <a:grpSpLocks/>
            </p:cNvGrpSpPr>
            <p:nvPr/>
          </p:nvGrpSpPr>
          <p:grpSpPr bwMode="auto">
            <a:xfrm>
              <a:off x="3953" y="2505"/>
              <a:ext cx="569" cy="723"/>
              <a:chOff x="3953" y="2505"/>
              <a:chExt cx="569" cy="723"/>
            </a:xfrm>
          </p:grpSpPr>
          <p:sp>
            <p:nvSpPr>
              <p:cNvPr id="52380" name="Freeform 525"/>
              <p:cNvSpPr>
                <a:spLocks/>
              </p:cNvSpPr>
              <p:nvPr/>
            </p:nvSpPr>
            <p:spPr bwMode="auto">
              <a:xfrm>
                <a:off x="3953" y="2559"/>
                <a:ext cx="569" cy="230"/>
              </a:xfrm>
              <a:custGeom>
                <a:avLst/>
                <a:gdLst>
                  <a:gd name="T0" fmla="*/ 6 w 1707"/>
                  <a:gd name="T1" fmla="*/ 0 h 690"/>
                  <a:gd name="T2" fmla="*/ 0 w 1707"/>
                  <a:gd name="T3" fmla="*/ 14 h 690"/>
                  <a:gd name="T4" fmla="*/ 10 w 1707"/>
                  <a:gd name="T5" fmla="*/ 39 h 690"/>
                  <a:gd name="T6" fmla="*/ 27 w 1707"/>
                  <a:gd name="T7" fmla="*/ 42 h 690"/>
                  <a:gd name="T8" fmla="*/ 108 w 1707"/>
                  <a:gd name="T9" fmla="*/ 96 h 690"/>
                  <a:gd name="T10" fmla="*/ 104 w 1707"/>
                  <a:gd name="T11" fmla="*/ 108 h 690"/>
                  <a:gd name="T12" fmla="*/ 104 w 1707"/>
                  <a:gd name="T13" fmla="*/ 129 h 690"/>
                  <a:gd name="T14" fmla="*/ 112 w 1707"/>
                  <a:gd name="T15" fmla="*/ 138 h 690"/>
                  <a:gd name="T16" fmla="*/ 115 w 1707"/>
                  <a:gd name="T17" fmla="*/ 174 h 690"/>
                  <a:gd name="T18" fmla="*/ 104 w 1707"/>
                  <a:gd name="T19" fmla="*/ 185 h 690"/>
                  <a:gd name="T20" fmla="*/ 103 w 1707"/>
                  <a:gd name="T21" fmla="*/ 208 h 690"/>
                  <a:gd name="T22" fmla="*/ 115 w 1707"/>
                  <a:gd name="T23" fmla="*/ 223 h 690"/>
                  <a:gd name="T24" fmla="*/ 454 w 1707"/>
                  <a:gd name="T25" fmla="*/ 230 h 690"/>
                  <a:gd name="T26" fmla="*/ 470 w 1707"/>
                  <a:gd name="T27" fmla="*/ 208 h 690"/>
                  <a:gd name="T28" fmla="*/ 469 w 1707"/>
                  <a:gd name="T29" fmla="*/ 185 h 690"/>
                  <a:gd name="T30" fmla="*/ 457 w 1707"/>
                  <a:gd name="T31" fmla="*/ 174 h 690"/>
                  <a:gd name="T32" fmla="*/ 457 w 1707"/>
                  <a:gd name="T33" fmla="*/ 134 h 690"/>
                  <a:gd name="T34" fmla="*/ 469 w 1707"/>
                  <a:gd name="T35" fmla="*/ 129 h 690"/>
                  <a:gd name="T36" fmla="*/ 469 w 1707"/>
                  <a:gd name="T37" fmla="*/ 108 h 690"/>
                  <a:gd name="T38" fmla="*/ 467 w 1707"/>
                  <a:gd name="T39" fmla="*/ 94 h 690"/>
                  <a:gd name="T40" fmla="*/ 538 w 1707"/>
                  <a:gd name="T41" fmla="*/ 48 h 690"/>
                  <a:gd name="T42" fmla="*/ 560 w 1707"/>
                  <a:gd name="T43" fmla="*/ 39 h 690"/>
                  <a:gd name="T44" fmla="*/ 569 w 1707"/>
                  <a:gd name="T45" fmla="*/ 14 h 690"/>
                  <a:gd name="T46" fmla="*/ 553 w 1707"/>
                  <a:gd name="T47" fmla="*/ 6 h 690"/>
                  <a:gd name="T48" fmla="*/ 6 w 1707"/>
                  <a:gd name="T49" fmla="*/ 0 h 6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7"/>
                  <a:gd name="T76" fmla="*/ 0 h 690"/>
                  <a:gd name="T77" fmla="*/ 1707 w 1707"/>
                  <a:gd name="T78" fmla="*/ 690 h 6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7" h="690">
                    <a:moveTo>
                      <a:pt x="19" y="0"/>
                    </a:moveTo>
                    <a:lnTo>
                      <a:pt x="0" y="43"/>
                    </a:lnTo>
                    <a:lnTo>
                      <a:pt x="29" y="118"/>
                    </a:lnTo>
                    <a:lnTo>
                      <a:pt x="82" y="127"/>
                    </a:lnTo>
                    <a:lnTo>
                      <a:pt x="323" y="289"/>
                    </a:lnTo>
                    <a:lnTo>
                      <a:pt x="311" y="325"/>
                    </a:lnTo>
                    <a:lnTo>
                      <a:pt x="311" y="386"/>
                    </a:lnTo>
                    <a:lnTo>
                      <a:pt x="337" y="415"/>
                    </a:lnTo>
                    <a:lnTo>
                      <a:pt x="344" y="521"/>
                    </a:lnTo>
                    <a:lnTo>
                      <a:pt x="311" y="554"/>
                    </a:lnTo>
                    <a:lnTo>
                      <a:pt x="309" y="623"/>
                    </a:lnTo>
                    <a:lnTo>
                      <a:pt x="344" y="669"/>
                    </a:lnTo>
                    <a:lnTo>
                      <a:pt x="1363" y="690"/>
                    </a:lnTo>
                    <a:lnTo>
                      <a:pt x="1411" y="623"/>
                    </a:lnTo>
                    <a:lnTo>
                      <a:pt x="1407" y="554"/>
                    </a:lnTo>
                    <a:lnTo>
                      <a:pt x="1371" y="521"/>
                    </a:lnTo>
                    <a:lnTo>
                      <a:pt x="1371" y="401"/>
                    </a:lnTo>
                    <a:lnTo>
                      <a:pt x="1407" y="386"/>
                    </a:lnTo>
                    <a:lnTo>
                      <a:pt x="1406" y="325"/>
                    </a:lnTo>
                    <a:lnTo>
                      <a:pt x="1401" y="282"/>
                    </a:lnTo>
                    <a:lnTo>
                      <a:pt x="1614" y="145"/>
                    </a:lnTo>
                    <a:lnTo>
                      <a:pt x="1679" y="118"/>
                    </a:lnTo>
                    <a:lnTo>
                      <a:pt x="1707" y="43"/>
                    </a:lnTo>
                    <a:lnTo>
                      <a:pt x="1659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1" name="Rectangle 526"/>
              <p:cNvSpPr>
                <a:spLocks noChangeArrowheads="1"/>
              </p:cNvSpPr>
              <p:nvPr/>
            </p:nvSpPr>
            <p:spPr bwMode="auto">
              <a:xfrm>
                <a:off x="4056" y="2687"/>
                <a:ext cx="366" cy="56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82" name="Rectangle 527"/>
              <p:cNvSpPr>
                <a:spLocks noChangeArrowheads="1"/>
              </p:cNvSpPr>
              <p:nvPr/>
            </p:nvSpPr>
            <p:spPr bwMode="auto">
              <a:xfrm>
                <a:off x="4056" y="2766"/>
                <a:ext cx="367" cy="46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83" name="Freeform 528"/>
              <p:cNvSpPr>
                <a:spLocks/>
              </p:cNvSpPr>
              <p:nvPr/>
            </p:nvSpPr>
            <p:spPr bwMode="auto">
              <a:xfrm>
                <a:off x="4337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1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4" name="Freeform 529"/>
              <p:cNvSpPr>
                <a:spLocks/>
              </p:cNvSpPr>
              <p:nvPr/>
            </p:nvSpPr>
            <p:spPr bwMode="auto">
              <a:xfrm>
                <a:off x="4258" y="2806"/>
                <a:ext cx="40" cy="422"/>
              </a:xfrm>
              <a:custGeom>
                <a:avLst/>
                <a:gdLst>
                  <a:gd name="T0" fmla="*/ 0 w 118"/>
                  <a:gd name="T1" fmla="*/ 422 h 1268"/>
                  <a:gd name="T2" fmla="*/ 0 w 118"/>
                  <a:gd name="T3" fmla="*/ 28 h 1268"/>
                  <a:gd name="T4" fmla="*/ 0 w 118"/>
                  <a:gd name="T5" fmla="*/ 22 h 1268"/>
                  <a:gd name="T6" fmla="*/ 1 w 118"/>
                  <a:gd name="T7" fmla="*/ 17 h 1268"/>
                  <a:gd name="T8" fmla="*/ 3 w 118"/>
                  <a:gd name="T9" fmla="*/ 12 h 1268"/>
                  <a:gd name="T10" fmla="*/ 5 w 118"/>
                  <a:gd name="T11" fmla="*/ 8 h 1268"/>
                  <a:gd name="T12" fmla="*/ 8 w 118"/>
                  <a:gd name="T13" fmla="*/ 5 h 1268"/>
                  <a:gd name="T14" fmla="*/ 12 w 118"/>
                  <a:gd name="T15" fmla="*/ 2 h 1268"/>
                  <a:gd name="T16" fmla="*/ 15 w 118"/>
                  <a:gd name="T17" fmla="*/ 0 h 1268"/>
                  <a:gd name="T18" fmla="*/ 19 w 118"/>
                  <a:gd name="T19" fmla="*/ 0 h 1268"/>
                  <a:gd name="T20" fmla="*/ 19 w 118"/>
                  <a:gd name="T21" fmla="*/ 0 h 1268"/>
                  <a:gd name="T22" fmla="*/ 23 w 118"/>
                  <a:gd name="T23" fmla="*/ 0 h 1268"/>
                  <a:gd name="T24" fmla="*/ 27 w 118"/>
                  <a:gd name="T25" fmla="*/ 2 h 1268"/>
                  <a:gd name="T26" fmla="*/ 31 w 118"/>
                  <a:gd name="T27" fmla="*/ 5 h 1268"/>
                  <a:gd name="T28" fmla="*/ 34 w 118"/>
                  <a:gd name="T29" fmla="*/ 8 h 1268"/>
                  <a:gd name="T30" fmla="*/ 36 w 118"/>
                  <a:gd name="T31" fmla="*/ 12 h 1268"/>
                  <a:gd name="T32" fmla="*/ 38 w 118"/>
                  <a:gd name="T33" fmla="*/ 17 h 1268"/>
                  <a:gd name="T34" fmla="*/ 40 w 118"/>
                  <a:gd name="T35" fmla="*/ 22 h 1268"/>
                  <a:gd name="T36" fmla="*/ 40 w 118"/>
                  <a:gd name="T37" fmla="*/ 28 h 1268"/>
                  <a:gd name="T38" fmla="*/ 40 w 118"/>
                  <a:gd name="T39" fmla="*/ 422 h 1268"/>
                  <a:gd name="T40" fmla="*/ 0 w 118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268"/>
                  <a:gd name="T65" fmla="*/ 118 w 118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100" y="24"/>
                    </a:lnTo>
                    <a:lnTo>
                      <a:pt x="107" y="37"/>
                    </a:lnTo>
                    <a:lnTo>
                      <a:pt x="113" y="51"/>
                    </a:lnTo>
                    <a:lnTo>
                      <a:pt x="117" y="67"/>
                    </a:lnTo>
                    <a:lnTo>
                      <a:pt x="118" y="85"/>
                    </a:lnTo>
                    <a:lnTo>
                      <a:pt x="118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5" name="Freeform 530"/>
              <p:cNvSpPr>
                <a:spLocks/>
              </p:cNvSpPr>
              <p:nvPr/>
            </p:nvSpPr>
            <p:spPr bwMode="auto">
              <a:xfrm>
                <a:off x="4180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2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1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7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0" y="37"/>
                    </a:lnTo>
                    <a:lnTo>
                      <a:pt x="16" y="24"/>
                    </a:lnTo>
                    <a:lnTo>
                      <a:pt x="24" y="14"/>
                    </a:lnTo>
                    <a:lnTo>
                      <a:pt x="34" y="6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6" name="Freeform 531"/>
              <p:cNvSpPr>
                <a:spLocks/>
              </p:cNvSpPr>
              <p:nvPr/>
            </p:nvSpPr>
            <p:spPr bwMode="auto">
              <a:xfrm>
                <a:off x="4102" y="2806"/>
                <a:ext cx="39" cy="422"/>
              </a:xfrm>
              <a:custGeom>
                <a:avLst/>
                <a:gdLst>
                  <a:gd name="T0" fmla="*/ 0 w 117"/>
                  <a:gd name="T1" fmla="*/ 422 h 1268"/>
                  <a:gd name="T2" fmla="*/ 0 w 117"/>
                  <a:gd name="T3" fmla="*/ 28 h 1268"/>
                  <a:gd name="T4" fmla="*/ 0 w 117"/>
                  <a:gd name="T5" fmla="*/ 22 h 1268"/>
                  <a:gd name="T6" fmla="*/ 1 w 117"/>
                  <a:gd name="T7" fmla="*/ 17 h 1268"/>
                  <a:gd name="T8" fmla="*/ 3 w 117"/>
                  <a:gd name="T9" fmla="*/ 12 h 1268"/>
                  <a:gd name="T10" fmla="*/ 5 w 117"/>
                  <a:gd name="T11" fmla="*/ 8 h 1268"/>
                  <a:gd name="T12" fmla="*/ 8 w 117"/>
                  <a:gd name="T13" fmla="*/ 5 h 1268"/>
                  <a:gd name="T14" fmla="*/ 12 w 117"/>
                  <a:gd name="T15" fmla="*/ 2 h 1268"/>
                  <a:gd name="T16" fmla="*/ 15 w 117"/>
                  <a:gd name="T17" fmla="*/ 0 h 1268"/>
                  <a:gd name="T18" fmla="*/ 19 w 117"/>
                  <a:gd name="T19" fmla="*/ 0 h 1268"/>
                  <a:gd name="T20" fmla="*/ 19 w 117"/>
                  <a:gd name="T21" fmla="*/ 0 h 1268"/>
                  <a:gd name="T22" fmla="*/ 23 w 117"/>
                  <a:gd name="T23" fmla="*/ 0 h 1268"/>
                  <a:gd name="T24" fmla="*/ 26 w 117"/>
                  <a:gd name="T25" fmla="*/ 2 h 1268"/>
                  <a:gd name="T26" fmla="*/ 30 w 117"/>
                  <a:gd name="T27" fmla="*/ 5 h 1268"/>
                  <a:gd name="T28" fmla="*/ 33 w 117"/>
                  <a:gd name="T29" fmla="*/ 8 h 1268"/>
                  <a:gd name="T30" fmla="*/ 35 w 117"/>
                  <a:gd name="T31" fmla="*/ 12 h 1268"/>
                  <a:gd name="T32" fmla="*/ 37 w 117"/>
                  <a:gd name="T33" fmla="*/ 17 h 1268"/>
                  <a:gd name="T34" fmla="*/ 39 w 117"/>
                  <a:gd name="T35" fmla="*/ 22 h 1268"/>
                  <a:gd name="T36" fmla="*/ 39 w 117"/>
                  <a:gd name="T37" fmla="*/ 28 h 1268"/>
                  <a:gd name="T38" fmla="*/ 39 w 117"/>
                  <a:gd name="T39" fmla="*/ 422 h 1268"/>
                  <a:gd name="T40" fmla="*/ 0 w 117"/>
                  <a:gd name="T41" fmla="*/ 422 h 1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1268"/>
                  <a:gd name="T65" fmla="*/ 117 w 117"/>
                  <a:gd name="T66" fmla="*/ 1268 h 1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1268">
                    <a:moveTo>
                      <a:pt x="0" y="1268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1"/>
                    </a:lnTo>
                    <a:lnTo>
                      <a:pt x="9" y="37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5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1"/>
                    </a:lnTo>
                    <a:lnTo>
                      <a:pt x="79" y="6"/>
                    </a:lnTo>
                    <a:lnTo>
                      <a:pt x="90" y="14"/>
                    </a:lnTo>
                    <a:lnTo>
                      <a:pt x="99" y="24"/>
                    </a:lnTo>
                    <a:lnTo>
                      <a:pt x="106" y="37"/>
                    </a:lnTo>
                    <a:lnTo>
                      <a:pt x="112" y="51"/>
                    </a:lnTo>
                    <a:lnTo>
                      <a:pt x="116" y="67"/>
                    </a:lnTo>
                    <a:lnTo>
                      <a:pt x="117" y="85"/>
                    </a:lnTo>
                    <a:lnTo>
                      <a:pt x="117" y="1268"/>
                    </a:lnTo>
                    <a:lnTo>
                      <a:pt x="0" y="126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7" name="Rectangle 532"/>
              <p:cNvSpPr>
                <a:spLocks noChangeArrowheads="1"/>
              </p:cNvSpPr>
              <p:nvPr/>
            </p:nvSpPr>
            <p:spPr bwMode="auto">
              <a:xfrm>
                <a:off x="3953" y="2505"/>
                <a:ext cx="569" cy="68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88" name="Freeform 533"/>
              <p:cNvSpPr>
                <a:spLocks/>
              </p:cNvSpPr>
              <p:nvPr/>
            </p:nvSpPr>
            <p:spPr bwMode="auto">
              <a:xfrm>
                <a:off x="3962" y="2598"/>
                <a:ext cx="550" cy="69"/>
              </a:xfrm>
              <a:custGeom>
                <a:avLst/>
                <a:gdLst>
                  <a:gd name="T0" fmla="*/ 550 w 1650"/>
                  <a:gd name="T1" fmla="*/ 0 h 207"/>
                  <a:gd name="T2" fmla="*/ 0 w 1650"/>
                  <a:gd name="T3" fmla="*/ 0 h 207"/>
                  <a:gd name="T4" fmla="*/ 94 w 1650"/>
                  <a:gd name="T5" fmla="*/ 69 h 207"/>
                  <a:gd name="T6" fmla="*/ 459 w 1650"/>
                  <a:gd name="T7" fmla="*/ 69 h 207"/>
                  <a:gd name="T8" fmla="*/ 550 w 16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0"/>
                  <a:gd name="T16" fmla="*/ 0 h 207"/>
                  <a:gd name="T17" fmla="*/ 1650 w 16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0" h="207">
                    <a:moveTo>
                      <a:pt x="1650" y="0"/>
                    </a:moveTo>
                    <a:lnTo>
                      <a:pt x="0" y="0"/>
                    </a:lnTo>
                    <a:lnTo>
                      <a:pt x="282" y="207"/>
                    </a:lnTo>
                    <a:lnTo>
                      <a:pt x="1377" y="207"/>
                    </a:ln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75" name="Rectangle 534"/>
            <p:cNvSpPr>
              <a:spLocks noChangeArrowheads="1"/>
            </p:cNvSpPr>
            <p:nvPr/>
          </p:nvSpPr>
          <p:spPr bwMode="auto">
            <a:xfrm>
              <a:off x="4516" y="1726"/>
              <a:ext cx="11" cy="96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376" name="Rectangle 535"/>
            <p:cNvSpPr>
              <a:spLocks noChangeArrowheads="1"/>
            </p:cNvSpPr>
            <p:nvPr/>
          </p:nvSpPr>
          <p:spPr bwMode="auto">
            <a:xfrm>
              <a:off x="4418" y="1889"/>
              <a:ext cx="10" cy="1829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377" name="Rectangle 536"/>
            <p:cNvSpPr>
              <a:spLocks noChangeArrowheads="1"/>
            </p:cNvSpPr>
            <p:nvPr/>
          </p:nvSpPr>
          <p:spPr bwMode="auto">
            <a:xfrm>
              <a:off x="4516" y="3785"/>
              <a:ext cx="11" cy="93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378" name="Freeform 537"/>
            <p:cNvSpPr>
              <a:spLocks/>
            </p:cNvSpPr>
            <p:nvPr/>
          </p:nvSpPr>
          <p:spPr bwMode="auto">
            <a:xfrm>
              <a:off x="4420" y="3708"/>
              <a:ext cx="105" cy="85"/>
            </a:xfrm>
            <a:custGeom>
              <a:avLst/>
              <a:gdLst>
                <a:gd name="T0" fmla="*/ 99 w 209"/>
                <a:gd name="T1" fmla="*/ 85 h 168"/>
                <a:gd name="T2" fmla="*/ 105 w 209"/>
                <a:gd name="T3" fmla="*/ 76 h 168"/>
                <a:gd name="T4" fmla="*/ 6 w 209"/>
                <a:gd name="T5" fmla="*/ 0 h 168"/>
                <a:gd name="T6" fmla="*/ 0 w 209"/>
                <a:gd name="T7" fmla="*/ 9 h 168"/>
                <a:gd name="T8" fmla="*/ 99 w 209"/>
                <a:gd name="T9" fmla="*/ 85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168"/>
                <a:gd name="T17" fmla="*/ 209 w 209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168">
                  <a:moveTo>
                    <a:pt x="197" y="168"/>
                  </a:moveTo>
                  <a:lnTo>
                    <a:pt x="209" y="15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197" y="168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9" name="Line 538"/>
            <p:cNvSpPr>
              <a:spLocks noChangeShapeType="1"/>
            </p:cNvSpPr>
            <p:nvPr/>
          </p:nvSpPr>
          <p:spPr bwMode="auto">
            <a:xfrm flipH="1">
              <a:off x="4420" y="1819"/>
              <a:ext cx="101" cy="76"/>
            </a:xfrm>
            <a:prstGeom prst="line">
              <a:avLst/>
            </a:prstGeom>
            <a:noFill/>
            <a:ln w="635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44" name="Rectangle 539"/>
          <p:cNvSpPr>
            <a:spLocks noChangeArrowheads="1"/>
          </p:cNvSpPr>
          <p:nvPr/>
        </p:nvSpPr>
        <p:spPr bwMode="auto">
          <a:xfrm>
            <a:off x="3887789" y="1819275"/>
            <a:ext cx="13160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345" name="Rectangle 540"/>
          <p:cNvSpPr>
            <a:spLocks noChangeArrowheads="1"/>
          </p:cNvSpPr>
          <p:nvPr/>
        </p:nvSpPr>
        <p:spPr bwMode="auto">
          <a:xfrm>
            <a:off x="3973513" y="1863725"/>
            <a:ext cx="1047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ECONOMY</a:t>
            </a:r>
            <a:endParaRPr lang="en-US"/>
          </a:p>
        </p:txBody>
      </p:sp>
      <p:sp>
        <p:nvSpPr>
          <p:cNvPr id="52346" name="Rectangle 541"/>
          <p:cNvSpPr>
            <a:spLocks noChangeArrowheads="1"/>
          </p:cNvSpPr>
          <p:nvPr/>
        </p:nvSpPr>
        <p:spPr bwMode="auto">
          <a:xfrm>
            <a:off x="5013326" y="1863725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47" name="Rectangle 542"/>
          <p:cNvSpPr>
            <a:spLocks noChangeArrowheads="1"/>
          </p:cNvSpPr>
          <p:nvPr/>
        </p:nvSpPr>
        <p:spPr bwMode="auto">
          <a:xfrm>
            <a:off x="9323388" y="1830388"/>
            <a:ext cx="13255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348" name="Rectangle 543"/>
          <p:cNvSpPr>
            <a:spLocks noChangeArrowheads="1"/>
          </p:cNvSpPr>
          <p:nvPr/>
        </p:nvSpPr>
        <p:spPr bwMode="auto">
          <a:xfrm>
            <a:off x="9710738" y="1873250"/>
            <a:ext cx="857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SOCIETY</a:t>
            </a:r>
            <a:endParaRPr lang="en-US"/>
          </a:p>
        </p:txBody>
      </p:sp>
      <p:sp>
        <p:nvSpPr>
          <p:cNvPr id="52349" name="Rectangle 544"/>
          <p:cNvSpPr>
            <a:spLocks noChangeArrowheads="1"/>
          </p:cNvSpPr>
          <p:nvPr/>
        </p:nvSpPr>
        <p:spPr bwMode="auto">
          <a:xfrm>
            <a:off x="10561639" y="18732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50" name="Rectangle 545"/>
          <p:cNvSpPr>
            <a:spLocks noChangeArrowheads="1"/>
          </p:cNvSpPr>
          <p:nvPr/>
        </p:nvSpPr>
        <p:spPr bwMode="auto">
          <a:xfrm>
            <a:off x="8374063" y="6288089"/>
            <a:ext cx="19288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351" name="Rectangle 546"/>
          <p:cNvSpPr>
            <a:spLocks noChangeArrowheads="1"/>
          </p:cNvSpPr>
          <p:nvPr/>
        </p:nvSpPr>
        <p:spPr bwMode="auto">
          <a:xfrm>
            <a:off x="8689975" y="6334125"/>
            <a:ext cx="1238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NEIGHBOUR</a:t>
            </a:r>
            <a:endParaRPr lang="en-US"/>
          </a:p>
        </p:txBody>
      </p:sp>
      <p:sp>
        <p:nvSpPr>
          <p:cNvPr id="52352" name="Rectangle 547"/>
          <p:cNvSpPr>
            <a:spLocks noChangeArrowheads="1"/>
          </p:cNvSpPr>
          <p:nvPr/>
        </p:nvSpPr>
        <p:spPr bwMode="auto">
          <a:xfrm>
            <a:off x="9920288" y="6334125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-</a:t>
            </a:r>
            <a:endParaRPr lang="en-US"/>
          </a:p>
        </p:txBody>
      </p:sp>
      <p:sp>
        <p:nvSpPr>
          <p:cNvPr id="52353" name="Rectangle 548"/>
          <p:cNvSpPr>
            <a:spLocks noChangeArrowheads="1"/>
          </p:cNvSpPr>
          <p:nvPr/>
        </p:nvSpPr>
        <p:spPr bwMode="auto">
          <a:xfrm>
            <a:off x="9982201" y="6334125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54" name="Rectangle 549"/>
          <p:cNvSpPr>
            <a:spLocks noChangeArrowheads="1"/>
          </p:cNvSpPr>
          <p:nvPr/>
        </p:nvSpPr>
        <p:spPr bwMode="auto">
          <a:xfrm>
            <a:off x="8963025" y="6559550"/>
            <a:ext cx="750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HOODS</a:t>
            </a:r>
            <a:endParaRPr lang="en-US"/>
          </a:p>
        </p:txBody>
      </p:sp>
      <p:sp>
        <p:nvSpPr>
          <p:cNvPr id="52355" name="Rectangle 550"/>
          <p:cNvSpPr>
            <a:spLocks noChangeArrowheads="1"/>
          </p:cNvSpPr>
          <p:nvPr/>
        </p:nvSpPr>
        <p:spPr bwMode="auto">
          <a:xfrm>
            <a:off x="9709151" y="65595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56" name="Rectangle 551"/>
          <p:cNvSpPr>
            <a:spLocks noChangeArrowheads="1"/>
          </p:cNvSpPr>
          <p:nvPr/>
        </p:nvSpPr>
        <p:spPr bwMode="auto">
          <a:xfrm>
            <a:off x="4130676" y="6324600"/>
            <a:ext cx="19288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357" name="Rectangle 552"/>
          <p:cNvSpPr>
            <a:spLocks noChangeArrowheads="1"/>
          </p:cNvSpPr>
          <p:nvPr/>
        </p:nvSpPr>
        <p:spPr bwMode="auto">
          <a:xfrm>
            <a:off x="4381501" y="6367463"/>
            <a:ext cx="1438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GOVERNANCE</a:t>
            </a:r>
            <a:endParaRPr lang="en-US"/>
          </a:p>
        </p:txBody>
      </p:sp>
      <p:sp>
        <p:nvSpPr>
          <p:cNvPr id="52358" name="Rectangle 553"/>
          <p:cNvSpPr>
            <a:spLocks noChangeArrowheads="1"/>
          </p:cNvSpPr>
          <p:nvPr/>
        </p:nvSpPr>
        <p:spPr bwMode="auto">
          <a:xfrm>
            <a:off x="5808664" y="636746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59" name="Rectangle 554"/>
          <p:cNvSpPr>
            <a:spLocks noChangeArrowheads="1"/>
          </p:cNvSpPr>
          <p:nvPr/>
        </p:nvSpPr>
        <p:spPr bwMode="auto">
          <a:xfrm>
            <a:off x="6994526" y="6307139"/>
            <a:ext cx="19288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360" name="Rectangle 555"/>
          <p:cNvSpPr>
            <a:spLocks noChangeArrowheads="1"/>
          </p:cNvSpPr>
          <p:nvPr/>
        </p:nvSpPr>
        <p:spPr bwMode="auto">
          <a:xfrm>
            <a:off x="7615239" y="6351588"/>
            <a:ext cx="625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INFRA</a:t>
            </a:r>
            <a:endParaRPr lang="en-US"/>
          </a:p>
        </p:txBody>
      </p:sp>
      <p:sp>
        <p:nvSpPr>
          <p:cNvPr id="52361" name="Rectangle 556"/>
          <p:cNvSpPr>
            <a:spLocks noChangeArrowheads="1"/>
          </p:cNvSpPr>
          <p:nvPr/>
        </p:nvSpPr>
        <p:spPr bwMode="auto">
          <a:xfrm>
            <a:off x="8235950" y="6351588"/>
            <a:ext cx="6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-</a:t>
            </a:r>
            <a:endParaRPr lang="en-US"/>
          </a:p>
        </p:txBody>
      </p:sp>
      <p:sp>
        <p:nvSpPr>
          <p:cNvPr id="52362" name="Rectangle 557"/>
          <p:cNvSpPr>
            <a:spLocks noChangeArrowheads="1"/>
          </p:cNvSpPr>
          <p:nvPr/>
        </p:nvSpPr>
        <p:spPr bwMode="auto">
          <a:xfrm>
            <a:off x="8297864" y="63515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63" name="Rectangle 558"/>
          <p:cNvSpPr>
            <a:spLocks noChangeArrowheads="1"/>
          </p:cNvSpPr>
          <p:nvPr/>
        </p:nvSpPr>
        <p:spPr bwMode="auto">
          <a:xfrm>
            <a:off x="7364413" y="6578600"/>
            <a:ext cx="12065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STRUCTURE</a:t>
            </a:r>
            <a:endParaRPr lang="en-US"/>
          </a:p>
        </p:txBody>
      </p:sp>
      <p:sp>
        <p:nvSpPr>
          <p:cNvPr id="52364" name="Rectangle 559"/>
          <p:cNvSpPr>
            <a:spLocks noChangeArrowheads="1"/>
          </p:cNvSpPr>
          <p:nvPr/>
        </p:nvSpPr>
        <p:spPr bwMode="auto">
          <a:xfrm>
            <a:off x="8550276" y="657860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65" name="Rectangle 560"/>
          <p:cNvSpPr>
            <a:spLocks noChangeArrowheads="1"/>
          </p:cNvSpPr>
          <p:nvPr/>
        </p:nvSpPr>
        <p:spPr bwMode="auto">
          <a:xfrm>
            <a:off x="5708650" y="6332538"/>
            <a:ext cx="193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366" name="Rectangle 561"/>
          <p:cNvSpPr>
            <a:spLocks noChangeArrowheads="1"/>
          </p:cNvSpPr>
          <p:nvPr/>
        </p:nvSpPr>
        <p:spPr bwMode="auto">
          <a:xfrm>
            <a:off x="6088063" y="6376989"/>
            <a:ext cx="11874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FINANCING</a:t>
            </a:r>
            <a:endParaRPr lang="en-US"/>
          </a:p>
        </p:txBody>
      </p:sp>
      <p:sp>
        <p:nvSpPr>
          <p:cNvPr id="52367" name="Rectangle 562"/>
          <p:cNvSpPr>
            <a:spLocks noChangeArrowheads="1"/>
          </p:cNvSpPr>
          <p:nvPr/>
        </p:nvSpPr>
        <p:spPr bwMode="auto">
          <a:xfrm>
            <a:off x="7254876" y="6376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latin typeface="Book Antiqua" pitchFamily="18" charset="0"/>
              </a:rPr>
              <a:t> </a:t>
            </a:r>
            <a:endParaRPr lang="en-US"/>
          </a:p>
        </p:txBody>
      </p:sp>
      <p:sp>
        <p:nvSpPr>
          <p:cNvPr id="52368" name="Text Box 564"/>
          <p:cNvSpPr txBox="1">
            <a:spLocks noChangeArrowheads="1"/>
          </p:cNvSpPr>
          <p:nvPr/>
        </p:nvSpPr>
        <p:spPr bwMode="auto">
          <a:xfrm>
            <a:off x="7939088" y="496888"/>
            <a:ext cx="278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latin typeface="Times New Roman" pitchFamily="18" charset="0"/>
                <a:cs typeface="Times New Roman" pitchFamily="18" charset="0"/>
              </a:rPr>
              <a:t>“The Four Pillars of Sustainable Urban Transportation”, Kennedy, et. al (2005)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182" y="2030393"/>
            <a:ext cx="43523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sustainable urban transport system must be built upon four pillars: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Good governance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Adequate &amp; sustainable financing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Sound infrastructure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Good urban form and neighbourhood design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5" y="510612"/>
            <a:ext cx="5628300" cy="668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Sustainable Transport</a:t>
            </a:r>
          </a:p>
        </p:txBody>
      </p:sp>
    </p:spTree>
    <p:extLst>
      <p:ext uri="{BB962C8B-B14F-4D97-AF65-F5344CB8AC3E}">
        <p14:creationId xmlns:p14="http://schemas.microsoft.com/office/powerpoint/2010/main" val="143328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1107" y="121892"/>
            <a:ext cx="8229600" cy="668337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Building blocks of the third revolution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4BE08-93E3-4053-9AAB-8C4EC56B493E}"/>
              </a:ext>
            </a:extLst>
          </p:cNvPr>
          <p:cNvSpPr txBox="1"/>
          <p:nvPr/>
        </p:nvSpPr>
        <p:spPr>
          <a:xfrm>
            <a:off x="1929889" y="2564525"/>
            <a:ext cx="135171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+mj-lt"/>
              </a:rPr>
              <a:t>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96CF9-EE82-4C65-9B7F-8ED1036429C6}"/>
              </a:ext>
            </a:extLst>
          </p:cNvPr>
          <p:cNvSpPr txBox="1"/>
          <p:nvPr/>
        </p:nvSpPr>
        <p:spPr>
          <a:xfrm>
            <a:off x="4061850" y="2967391"/>
            <a:ext cx="193995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Mobility Services</a:t>
            </a:r>
          </a:p>
          <a:p>
            <a:pPr algn="ctr"/>
            <a:r>
              <a:rPr lang="en-CA" dirty="0" err="1">
                <a:solidFill>
                  <a:schemeClr val="bg2"/>
                </a:solidFill>
                <a:latin typeface="+mj-lt"/>
              </a:rPr>
              <a:t>MaaS</a:t>
            </a:r>
            <a:endParaRPr lang="en-CA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EDF50-3AA6-480E-AFE2-1B271A9DADBB}"/>
              </a:ext>
            </a:extLst>
          </p:cNvPr>
          <p:cNvSpPr txBox="1"/>
          <p:nvPr/>
        </p:nvSpPr>
        <p:spPr>
          <a:xfrm>
            <a:off x="4189826" y="2279894"/>
            <a:ext cx="16193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Public Transit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A7C16-DA2A-476F-BAE9-AF0994C64496}"/>
              </a:ext>
            </a:extLst>
          </p:cNvPr>
          <p:cNvSpPr txBox="1"/>
          <p:nvPr/>
        </p:nvSpPr>
        <p:spPr>
          <a:xfrm>
            <a:off x="4104343" y="3931887"/>
            <a:ext cx="17315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Active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Transportation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1E53D-79A6-4EBF-86BD-66F05C14A802}"/>
              </a:ext>
            </a:extLst>
          </p:cNvPr>
          <p:cNvSpPr txBox="1"/>
          <p:nvPr/>
        </p:nvSpPr>
        <p:spPr>
          <a:xfrm>
            <a:off x="6658647" y="2287527"/>
            <a:ext cx="1257074" cy="646331"/>
          </a:xfrm>
          <a:prstGeom prst="rect">
            <a:avLst/>
          </a:prstGeom>
          <a:solidFill>
            <a:srgbClr val="FFCCFF"/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Integrated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Planning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20D6F-3A79-4F63-A757-03CB1E546C7F}"/>
              </a:ext>
            </a:extLst>
          </p:cNvPr>
          <p:cNvSpPr txBox="1"/>
          <p:nvPr/>
        </p:nvSpPr>
        <p:spPr>
          <a:xfrm>
            <a:off x="6519986" y="3239663"/>
            <a:ext cx="1534394" cy="369332"/>
          </a:xfrm>
          <a:prstGeom prst="rect">
            <a:avLst/>
          </a:prstGeom>
          <a:solidFill>
            <a:srgbClr val="FFCCFF"/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Optimization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F927F3-CC8B-40DA-BCFC-FE4BA7549AD1}"/>
              </a:ext>
            </a:extLst>
          </p:cNvPr>
          <p:cNvSpPr txBox="1"/>
          <p:nvPr/>
        </p:nvSpPr>
        <p:spPr>
          <a:xfrm>
            <a:off x="8716023" y="2685665"/>
            <a:ext cx="1588897" cy="1477328"/>
          </a:xfrm>
          <a:prstGeom prst="rect">
            <a:avLst/>
          </a:prstGeom>
          <a:solidFill>
            <a:srgbClr val="00FF99"/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Equity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Sustainability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Efficiency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Robustness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DD40B0-FDAA-46FE-82E5-2345E69972E1}"/>
              </a:ext>
            </a:extLst>
          </p:cNvPr>
          <p:cNvSpPr txBox="1"/>
          <p:nvPr/>
        </p:nvSpPr>
        <p:spPr>
          <a:xfrm>
            <a:off x="1806491" y="3305049"/>
            <a:ext cx="159851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Urban 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A47D7-99CE-4DCC-BA1E-A3F2E10BF4F7}"/>
              </a:ext>
            </a:extLst>
          </p:cNvPr>
          <p:cNvSpPr txBox="1"/>
          <p:nvPr/>
        </p:nvSpPr>
        <p:spPr>
          <a:xfrm>
            <a:off x="2204835" y="4053311"/>
            <a:ext cx="80182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Policy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B97B7-3BD9-4BC5-8AF0-96A63F3FA850}"/>
              </a:ext>
            </a:extLst>
          </p:cNvPr>
          <p:cNvSpPr txBox="1"/>
          <p:nvPr/>
        </p:nvSpPr>
        <p:spPr>
          <a:xfrm>
            <a:off x="4214267" y="942976"/>
            <a:ext cx="3999814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4800" dirty="0">
                <a:solidFill>
                  <a:schemeClr val="bg2"/>
                </a:solidFill>
                <a:latin typeface="+mj-lt"/>
              </a:rPr>
              <a:t>Societal Goals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8B714-D863-40C6-B9D6-517FA2B8BF5D}"/>
              </a:ext>
            </a:extLst>
          </p:cNvPr>
          <p:cNvSpPr txBox="1"/>
          <p:nvPr/>
        </p:nvSpPr>
        <p:spPr>
          <a:xfrm>
            <a:off x="2135905" y="5136823"/>
            <a:ext cx="93968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TOOLS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D4B19E-FE1D-44CA-9B5C-511B150A1C69}"/>
              </a:ext>
            </a:extLst>
          </p:cNvPr>
          <p:cNvSpPr txBox="1"/>
          <p:nvPr/>
        </p:nvSpPr>
        <p:spPr>
          <a:xfrm>
            <a:off x="4327967" y="5040498"/>
            <a:ext cx="14446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SERVICES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&amp;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2B2854-E2E1-483A-A329-7D2808B6F370}"/>
              </a:ext>
            </a:extLst>
          </p:cNvPr>
          <p:cNvSpPr txBox="1"/>
          <p:nvPr/>
        </p:nvSpPr>
        <p:spPr>
          <a:xfrm>
            <a:off x="6439838" y="4721326"/>
            <a:ext cx="1694695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PLANING,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ANALYSIS,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EVALUATION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&amp; DESIGN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D2312B-899F-49BF-ADDD-867D0DBCA769}"/>
              </a:ext>
            </a:extLst>
          </p:cNvPr>
          <p:cNvSpPr txBox="1"/>
          <p:nvPr/>
        </p:nvSpPr>
        <p:spPr>
          <a:xfrm>
            <a:off x="8817011" y="5136824"/>
            <a:ext cx="1487908" cy="369332"/>
          </a:xfrm>
          <a:prstGeom prst="rect">
            <a:avLst/>
          </a:prstGeom>
          <a:solidFill>
            <a:srgbClr val="00FF99"/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OUTCOMES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AC79DCD-C8A6-426F-806E-2B881620544F}"/>
              </a:ext>
            </a:extLst>
          </p:cNvPr>
          <p:cNvSpPr/>
          <p:nvPr/>
        </p:nvSpPr>
        <p:spPr>
          <a:xfrm>
            <a:off x="3543665" y="2353902"/>
            <a:ext cx="312460" cy="2260400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9263A188-6080-4264-A043-5C0254FE98BC}"/>
              </a:ext>
            </a:extLst>
          </p:cNvPr>
          <p:cNvSpPr/>
          <p:nvPr/>
        </p:nvSpPr>
        <p:spPr>
          <a:xfrm>
            <a:off x="8214081" y="2353452"/>
            <a:ext cx="312460" cy="2260401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072B5850-0F7D-49E9-99D3-93C8AD31B7CF}"/>
              </a:ext>
            </a:extLst>
          </p:cNvPr>
          <p:cNvSpPr/>
          <p:nvPr/>
        </p:nvSpPr>
        <p:spPr>
          <a:xfrm>
            <a:off x="6030259" y="2353902"/>
            <a:ext cx="312460" cy="2260400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14EF8346-4D2E-4693-8793-FD312905ABBF}"/>
              </a:ext>
            </a:extLst>
          </p:cNvPr>
          <p:cNvSpPr/>
          <p:nvPr/>
        </p:nvSpPr>
        <p:spPr>
          <a:xfrm rot="5400000">
            <a:off x="5939770" y="-1579267"/>
            <a:ext cx="312460" cy="7217263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E61D75-203E-4D25-89BE-71A782F3524E}"/>
              </a:ext>
            </a:extLst>
          </p:cNvPr>
          <p:cNvSpPr txBox="1"/>
          <p:nvPr/>
        </p:nvSpPr>
        <p:spPr>
          <a:xfrm>
            <a:off x="6296368" y="3914803"/>
            <a:ext cx="1981633" cy="646331"/>
          </a:xfrm>
          <a:prstGeom prst="rect">
            <a:avLst/>
          </a:prstGeom>
          <a:solidFill>
            <a:srgbClr val="FFCCFF"/>
          </a:solidFill>
          <a:ln>
            <a:solidFill>
              <a:srgbClr val="00306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Complex Systems</a:t>
            </a:r>
          </a:p>
          <a:p>
            <a:pPr algn="ctr"/>
            <a:r>
              <a:rPr lang="en-CA" dirty="0">
                <a:solidFill>
                  <a:schemeClr val="bg2"/>
                </a:solidFill>
                <a:latin typeface="+mj-lt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66529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F4C1-1947-4436-89CB-49D667FD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012" y="279401"/>
            <a:ext cx="4134678" cy="812799"/>
          </a:xfrm>
        </p:spPr>
        <p:txBody>
          <a:bodyPr>
            <a:normAutofit fontScale="90000"/>
          </a:bodyPr>
          <a:lstStyle/>
          <a:p>
            <a:r>
              <a:rPr lang="en-CA" dirty="0"/>
              <a:t>Land Use / Urban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7A46-104F-4E38-9344-00736D86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342" y="1319917"/>
            <a:ext cx="4285852" cy="5036433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But it also involves dealing with land economics:</a:t>
            </a:r>
          </a:p>
          <a:p>
            <a:pPr lvl="1"/>
            <a:r>
              <a:rPr lang="en-CA" sz="2600" dirty="0">
                <a:solidFill>
                  <a:srgbClr val="FF0000"/>
                </a:solidFill>
                <a:latin typeface="+mj-lt"/>
              </a:rPr>
              <a:t>Affordable housing.</a:t>
            </a:r>
          </a:p>
          <a:p>
            <a:pPr lvl="1"/>
            <a:r>
              <a:rPr lang="en-CA" sz="2600" dirty="0">
                <a:solidFill>
                  <a:schemeClr val="bg2"/>
                </a:solidFill>
                <a:latin typeface="+mj-lt"/>
              </a:rPr>
              <a:t>Affordable commercial real estate.</a:t>
            </a:r>
          </a:p>
          <a:p>
            <a:pPr lvl="1"/>
            <a:r>
              <a:rPr lang="en-CA" sz="2600" dirty="0">
                <a:solidFill>
                  <a:schemeClr val="bg2"/>
                </a:solidFill>
                <a:latin typeface="+mj-lt"/>
              </a:rPr>
              <a:t>Managing the impacts of transport accessibility improvements on land values.</a:t>
            </a:r>
          </a:p>
          <a:p>
            <a:pPr lvl="1"/>
            <a:r>
              <a:rPr lang="en-CA" sz="2600" dirty="0">
                <a:solidFill>
                  <a:schemeClr val="bg2"/>
                </a:solidFill>
                <a:latin typeface="+mj-lt"/>
              </a:rPr>
              <a:t>Transit-oriented design.</a:t>
            </a:r>
          </a:p>
          <a:p>
            <a:pPr lvl="1"/>
            <a:r>
              <a:rPr lang="en-CA" sz="2600" dirty="0">
                <a:solidFill>
                  <a:srgbClr val="FF0000"/>
                </a:solidFill>
                <a:latin typeface="+mj-lt"/>
              </a:rPr>
              <a:t>Keeping people &amp; jobs in the city.</a:t>
            </a:r>
          </a:p>
          <a:p>
            <a:pPr lvl="1"/>
            <a:r>
              <a:rPr lang="en-CA" sz="2600" dirty="0">
                <a:solidFill>
                  <a:schemeClr val="bg2"/>
                </a:solidFill>
                <a:latin typeface="+mj-lt"/>
              </a:rPr>
              <a:t>Accessibility for low-income households.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B2E5-BA8F-42B5-80B6-EBE0293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0B0B4-F49F-4700-87E5-24D39BA2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678D-0FF9-4677-BD87-3AD142DD9E96}" type="slidenum">
              <a:rPr lang="en-CA" smtClean="0"/>
              <a:t>15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C8BCA-E3B1-5BAB-C3E9-7EBC71C07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7344800" cy="5239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62988C-F2AF-0CE8-C664-FAF575D55037}"/>
              </a:ext>
            </a:extLst>
          </p:cNvPr>
          <p:cNvSpPr txBox="1"/>
          <p:nvPr/>
        </p:nvSpPr>
        <p:spPr>
          <a:xfrm>
            <a:off x="222687" y="159922"/>
            <a:ext cx="794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2"/>
                </a:solidFill>
              </a:rPr>
              <a:t>Toronto Price History: Average home prices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A0469-24C8-1811-3001-9DA92296E74A}"/>
              </a:ext>
            </a:extLst>
          </p:cNvPr>
          <p:cNvSpPr txBox="1"/>
          <p:nvPr/>
        </p:nvSpPr>
        <p:spPr>
          <a:xfrm>
            <a:off x="445167" y="6220326"/>
            <a:ext cx="603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https://toronto.listing.ca/real-estate-price-history.htm</a:t>
            </a:r>
          </a:p>
        </p:txBody>
      </p:sp>
    </p:spTree>
    <p:extLst>
      <p:ext uri="{BB962C8B-B14F-4D97-AF65-F5344CB8AC3E}">
        <p14:creationId xmlns:p14="http://schemas.microsoft.com/office/powerpoint/2010/main" val="31095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7375" y="3429000"/>
            <a:ext cx="6591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Most importantly it must involve a systemic focus on urban &amp; neighbourhood design that integrates land development (housing, commercial uses, services, etc.) with transport (and other infrastructure) supply.</a:t>
            </a:r>
          </a:p>
        </p:txBody>
      </p:sp>
      <p:pic>
        <p:nvPicPr>
          <p:cNvPr id="25602" name="Picture 2" descr="http://cdn.c.photoshelter.com/img-get/I0000dF9mw8iymao/s/860/860/Copenhagen-Stree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28" y="6898"/>
            <a:ext cx="4789283" cy="32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metrolinx.com/en/projectsandprograms/transitexpansionprojects/Mark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5864"/>
            <a:ext cx="5150579" cy="32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98"/>
            <a:ext cx="4865288" cy="364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40296" y="653086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/>
              <a:t>Copenhagen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3793" y="329050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>
                <a:latin typeface="Times New Roman" pitchFamily="18" charset="0"/>
                <a:cs typeface="Times New Roman" pitchFamily="18" charset="0"/>
              </a:rPr>
              <a:t>Zurich</a:t>
            </a:r>
          </a:p>
        </p:txBody>
      </p:sp>
    </p:spTree>
    <p:extLst>
      <p:ext uri="{BB962C8B-B14F-4D97-AF65-F5344CB8AC3E}">
        <p14:creationId xmlns:p14="http://schemas.microsoft.com/office/powerpoint/2010/main" val="122422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39FEF3-4230-4C33-B147-2B227493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25187"/>
            <a:ext cx="10972800" cy="812799"/>
          </a:xfrm>
        </p:spPr>
        <p:txBody>
          <a:bodyPr/>
          <a:lstStyle/>
          <a:p>
            <a:r>
              <a:rPr lang="en-GB" dirty="0"/>
              <a:t>Radical Incrementalism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6BFDF-EE94-4257-BE8E-129A380058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74" y="1088973"/>
            <a:ext cx="10972800" cy="495401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Radical incrementalism:</a:t>
            </a:r>
          </a:p>
          <a:p>
            <a:pPr lvl="1"/>
            <a:r>
              <a:rPr lang="en-GB" dirty="0"/>
              <a:t>Look for opportunities for infill.</a:t>
            </a:r>
          </a:p>
          <a:p>
            <a:pPr lvl="1"/>
            <a:r>
              <a:rPr lang="en-GB" dirty="0"/>
              <a:t>Complete communities, where it makes sense.</a:t>
            </a:r>
          </a:p>
          <a:p>
            <a:pPr lvl="1"/>
            <a:r>
              <a:rPr lang="en-GB" dirty="0"/>
              <a:t>TOD, of course, but not 70-storey towers.</a:t>
            </a:r>
          </a:p>
          <a:p>
            <a:pPr lvl="1"/>
            <a:r>
              <a:rPr lang="en-GB" dirty="0"/>
              <a:t>How to change urban form one neighbourhood at a time?</a:t>
            </a:r>
          </a:p>
          <a:p>
            <a:r>
              <a:rPr lang="en-GB" dirty="0"/>
              <a:t>Not every neighbourhood is going to (needs to / can) change.</a:t>
            </a:r>
          </a:p>
          <a:p>
            <a:r>
              <a:rPr lang="en-GB" dirty="0"/>
              <a:t>Each greenfield, brownfield &amp; infill development should “land lightly” on the urban fabric &amp; transport network.</a:t>
            </a:r>
          </a:p>
          <a:p>
            <a:r>
              <a:rPr lang="en-GB" dirty="0"/>
              <a:t>Transport &amp; housing always need to be considered together.</a:t>
            </a:r>
          </a:p>
          <a:p>
            <a:pPr lvl="1"/>
            <a:r>
              <a:rPr lang="en-GB" dirty="0"/>
              <a:t>Where is the transit?</a:t>
            </a:r>
          </a:p>
          <a:p>
            <a:pPr lvl="1"/>
            <a:r>
              <a:rPr lang="en-GB" dirty="0"/>
              <a:t>Walkability?</a:t>
            </a:r>
          </a:p>
          <a:p>
            <a:pPr lvl="1"/>
            <a:r>
              <a:rPr lang="en-GB" dirty="0"/>
              <a:t>Reducing (not eliminating) car dependency.</a:t>
            </a:r>
          </a:p>
          <a:p>
            <a:r>
              <a:rPr lang="en-GB" dirty="0"/>
              <a:t>Is it affordable?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5AD834-8C4F-49E1-A9CA-DC7F51DDC4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B678D-0FF9-4677-BD87-3AD142DD9E96}" type="slidenum">
              <a:rPr lang="en-CA" smtClean="0"/>
              <a:t>17</a:t>
            </a:fld>
            <a:endParaRPr lang="en-CA"/>
          </a:p>
        </p:txBody>
      </p:sp>
      <p:pic>
        <p:nvPicPr>
          <p:cNvPr id="5" name="Picture 10" descr="http://www.fallacyfiles.org/Strawman.gif">
            <a:extLst>
              <a:ext uri="{FF2B5EF4-FFF2-40B4-BE49-F238E27FC236}">
                <a16:creationId xmlns:a16="http://schemas.microsoft.com/office/drawing/2014/main" id="{A2E53034-5458-41F7-851F-B5BBB99D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528" y="0"/>
            <a:ext cx="353147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3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E911-907D-4764-B9AE-97BF5A6D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46" y="273497"/>
            <a:ext cx="10972800" cy="812799"/>
          </a:xfrm>
        </p:spPr>
        <p:txBody>
          <a:bodyPr/>
          <a:lstStyle/>
          <a:p>
            <a:r>
              <a:rPr lang="en-US" dirty="0"/>
              <a:t>And, a final word …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025B7-94D0-4959-AE72-5A41D9D691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05" y="1311275"/>
            <a:ext cx="11402041" cy="4535542"/>
          </a:xfrm>
        </p:spPr>
        <p:txBody>
          <a:bodyPr>
            <a:noAutofit/>
          </a:bodyPr>
          <a:lstStyle/>
          <a:p>
            <a:r>
              <a:rPr lang="en-US" sz="2400" dirty="0"/>
              <a:t>“Complete communities” / “15-minute cities” are one starting point for this discussion. But:</a:t>
            </a:r>
          </a:p>
          <a:p>
            <a:pPr lvl="1"/>
            <a:r>
              <a:rPr lang="en-US" sz="2400" dirty="0"/>
              <a:t>These are new labels for ideas that have been around for decades (at least).</a:t>
            </a:r>
          </a:p>
          <a:p>
            <a:r>
              <a:rPr lang="en-US" sz="2400" dirty="0"/>
              <a:t>Need a </a:t>
            </a:r>
            <a:r>
              <a:rPr lang="en-US" sz="2400" u="sng" dirty="0"/>
              <a:t>systems approach</a:t>
            </a:r>
            <a:r>
              <a:rPr lang="en-US" sz="2400" dirty="0"/>
              <a:t>.</a:t>
            </a:r>
          </a:p>
          <a:p>
            <a:r>
              <a:rPr lang="en-US" sz="2400" dirty="0"/>
              <a:t>Need to recognize:</a:t>
            </a:r>
          </a:p>
          <a:p>
            <a:pPr lvl="1"/>
            <a:r>
              <a:rPr lang="en-US" sz="2000" dirty="0"/>
              <a:t>The “realities on the ground”.</a:t>
            </a:r>
          </a:p>
          <a:p>
            <a:pPr lvl="2"/>
            <a:r>
              <a:rPr lang="en-US" sz="2000" dirty="0"/>
              <a:t>Political.</a:t>
            </a:r>
          </a:p>
          <a:p>
            <a:pPr lvl="2"/>
            <a:r>
              <a:rPr lang="en-US" sz="2000" dirty="0"/>
              <a:t>Economic.</a:t>
            </a:r>
          </a:p>
          <a:p>
            <a:pPr lvl="2"/>
            <a:r>
              <a:rPr lang="en-US" sz="2000" dirty="0"/>
              <a:t>A </a:t>
            </a:r>
            <a:r>
              <a:rPr lang="en-US" sz="2000" u="sng" dirty="0"/>
              <a:t>huge</a:t>
            </a:r>
            <a:r>
              <a:rPr lang="en-US" sz="2000" dirty="0"/>
              <a:t> investment in existing buildings, infrastructure, etc.</a:t>
            </a:r>
          </a:p>
          <a:p>
            <a:pPr lvl="1"/>
            <a:r>
              <a:rPr lang="en-US" sz="2400" dirty="0"/>
              <a:t>Scalability at the regional level.</a:t>
            </a:r>
          </a:p>
          <a:p>
            <a:pPr lvl="1"/>
            <a:r>
              <a:rPr lang="en-US" sz="2400" dirty="0"/>
              <a:t>Practical pathways from “here” to “there”.</a:t>
            </a:r>
            <a:endParaRPr lang="en-CA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1FBB3-8D73-44ED-AE65-E605BCFCD94D}"/>
              </a:ext>
            </a:extLst>
          </p:cNvPr>
          <p:cNvGrpSpPr/>
          <p:nvPr/>
        </p:nvGrpSpPr>
        <p:grpSpPr>
          <a:xfrm>
            <a:off x="8157515" y="2653130"/>
            <a:ext cx="3850771" cy="3193687"/>
            <a:chOff x="3868189" y="1149350"/>
            <a:chExt cx="5181599" cy="464820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5533727-3630-4B61-B68C-47E3D816C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788" y="1149350"/>
              <a:ext cx="4572000" cy="2743200"/>
              <a:chOff x="1440" y="1296"/>
              <a:chExt cx="2880" cy="1728"/>
            </a:xfrm>
          </p:grpSpPr>
          <p:grpSp>
            <p:nvGrpSpPr>
              <p:cNvPr id="19" name="Group 4">
                <a:extLst>
                  <a:ext uri="{FF2B5EF4-FFF2-40B4-BE49-F238E27FC236}">
                    <a16:creationId xmlns:a16="http://schemas.microsoft.com/office/drawing/2014/main" id="{AA7D228F-7109-4C7B-A9D2-8AC6166E2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640"/>
                <a:ext cx="960" cy="384"/>
                <a:chOff x="816" y="1584"/>
                <a:chExt cx="960" cy="384"/>
              </a:xfrm>
            </p:grpSpPr>
            <p:sp>
              <p:nvSpPr>
                <p:cNvPr id="35" name="Rectangle 5">
                  <a:extLst>
                    <a:ext uri="{FF2B5EF4-FFF2-40B4-BE49-F238E27FC236}">
                      <a16:creationId xmlns:a16="http://schemas.microsoft.com/office/drawing/2014/main" id="{86C8A63B-7090-44D1-8FF0-B9C632496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158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 sz="1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6" name="Text Box 6">
                  <a:extLst>
                    <a:ext uri="{FF2B5EF4-FFF2-40B4-BE49-F238E27FC236}">
                      <a16:creationId xmlns:a16="http://schemas.microsoft.com/office/drawing/2014/main" id="{2E81B622-7AEB-49D9-BFE3-9345938EEE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671"/>
                  <a:ext cx="854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000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Transportation</a:t>
                  </a:r>
                </a:p>
              </p:txBody>
            </p:sp>
          </p:grpSp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0045A85C-DF1E-4A6B-BC14-1F01B88CDB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968"/>
                <a:ext cx="960" cy="384"/>
                <a:chOff x="816" y="1584"/>
                <a:chExt cx="960" cy="384"/>
              </a:xfrm>
            </p:grpSpPr>
            <p:sp>
              <p:nvSpPr>
                <p:cNvPr id="33" name="Rectangle 8">
                  <a:extLst>
                    <a:ext uri="{FF2B5EF4-FFF2-40B4-BE49-F238E27FC236}">
                      <a16:creationId xmlns:a16="http://schemas.microsoft.com/office/drawing/2014/main" id="{374B579E-3585-41C1-94E9-1E2A6ACF83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158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 sz="1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4" name="Text Box 9">
                  <a:extLst>
                    <a:ext uri="{FF2B5EF4-FFF2-40B4-BE49-F238E27FC236}">
                      <a16:creationId xmlns:a16="http://schemas.microsoft.com/office/drawing/2014/main" id="{347C67C8-4F9A-47AD-BFD5-12FF5933F7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0" y="1671"/>
                  <a:ext cx="618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00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Land Use</a:t>
                  </a:r>
                </a:p>
              </p:txBody>
            </p:sp>
          </p:grpSp>
          <p:grpSp>
            <p:nvGrpSpPr>
              <p:cNvPr id="21" name="Group 10">
                <a:extLst>
                  <a:ext uri="{FF2B5EF4-FFF2-40B4-BE49-F238E27FC236}">
                    <a16:creationId xmlns:a16="http://schemas.microsoft.com/office/drawing/2014/main" id="{57BDC743-BF3E-4667-B0E5-46E4DA446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1968"/>
                <a:ext cx="960" cy="384"/>
                <a:chOff x="816" y="1584"/>
                <a:chExt cx="960" cy="384"/>
              </a:xfrm>
            </p:grpSpPr>
            <p:sp>
              <p:nvSpPr>
                <p:cNvPr id="31" name="Rectangle 11">
                  <a:extLst>
                    <a:ext uri="{FF2B5EF4-FFF2-40B4-BE49-F238E27FC236}">
                      <a16:creationId xmlns:a16="http://schemas.microsoft.com/office/drawing/2014/main" id="{310BE094-A8C3-4D90-900E-0684841CD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158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 sz="1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2" name="Text Box 12">
                  <a:extLst>
                    <a:ext uri="{FF2B5EF4-FFF2-40B4-BE49-F238E27FC236}">
                      <a16:creationId xmlns:a16="http://schemas.microsoft.com/office/drawing/2014/main" id="{82A58505-DF01-4657-B188-8AC7971DF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3" y="1671"/>
                  <a:ext cx="608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00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Economy</a:t>
                  </a:r>
                </a:p>
              </p:txBody>
            </p:sp>
          </p:grpSp>
          <p:grpSp>
            <p:nvGrpSpPr>
              <p:cNvPr id="22" name="Group 13">
                <a:extLst>
                  <a:ext uri="{FF2B5EF4-FFF2-40B4-BE49-F238E27FC236}">
                    <a16:creationId xmlns:a16="http://schemas.microsoft.com/office/drawing/2014/main" id="{89C79F83-936F-43CF-9979-AEDBE24CE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296"/>
                <a:ext cx="960" cy="384"/>
                <a:chOff x="816" y="1584"/>
                <a:chExt cx="960" cy="384"/>
              </a:xfrm>
            </p:grpSpPr>
            <p:sp>
              <p:nvSpPr>
                <p:cNvPr id="29" name="Rectangle 14">
                  <a:extLst>
                    <a:ext uri="{FF2B5EF4-FFF2-40B4-BE49-F238E27FC236}">
                      <a16:creationId xmlns:a16="http://schemas.microsoft.com/office/drawing/2014/main" id="{7FC9945C-0CC4-4104-A295-C4114567F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158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 sz="1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0" name="Text Box 15">
                  <a:extLst>
                    <a:ext uri="{FF2B5EF4-FFF2-40B4-BE49-F238E27FC236}">
                      <a16:creationId xmlns:a16="http://schemas.microsoft.com/office/drawing/2014/main" id="{0AA89EE9-E41A-4A40-9F26-2E613348C7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1" y="1671"/>
                  <a:ext cx="855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00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Demographics</a:t>
                  </a:r>
                </a:p>
              </p:txBody>
            </p:sp>
          </p:grpSp>
          <p:sp>
            <p:nvSpPr>
              <p:cNvPr id="23" name="AutoShape 16">
                <a:extLst>
                  <a:ext uri="{FF2B5EF4-FFF2-40B4-BE49-F238E27FC236}">
                    <a16:creationId xmlns:a16="http://schemas.microsoft.com/office/drawing/2014/main" id="{09BE191E-F86B-4FEE-9BEB-178CB687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064"/>
                <a:ext cx="960" cy="192"/>
              </a:xfrm>
              <a:prstGeom prst="leftRightArrow">
                <a:avLst>
                  <a:gd name="adj1" fmla="val 50000"/>
                  <a:gd name="adj2" fmla="val 10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 sz="1000">
                  <a:solidFill>
                    <a:schemeClr val="bg2"/>
                  </a:solidFill>
                </a:endParaRPr>
              </a:p>
            </p:txBody>
          </p:sp>
          <p:sp>
            <p:nvSpPr>
              <p:cNvPr id="24" name="AutoShape 17">
                <a:extLst>
                  <a:ext uri="{FF2B5EF4-FFF2-40B4-BE49-F238E27FC236}">
                    <a16:creationId xmlns:a16="http://schemas.microsoft.com/office/drawing/2014/main" id="{878B6702-11C0-4400-99A7-4FE44B3A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400" y="2064"/>
                <a:ext cx="960" cy="192"/>
              </a:xfrm>
              <a:prstGeom prst="leftRightArrow">
                <a:avLst>
                  <a:gd name="adj1" fmla="val 50000"/>
                  <a:gd name="adj2" fmla="val 10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 sz="1000">
                  <a:solidFill>
                    <a:schemeClr val="bg2"/>
                  </a:solidFill>
                </a:endParaRPr>
              </a:p>
            </p:txBody>
          </p:sp>
          <p:sp>
            <p:nvSpPr>
              <p:cNvPr id="25" name="AutoShape 18">
                <a:extLst>
                  <a:ext uri="{FF2B5EF4-FFF2-40B4-BE49-F238E27FC236}">
                    <a16:creationId xmlns:a16="http://schemas.microsoft.com/office/drawing/2014/main" id="{668D469E-4FF4-4AF8-B6EC-3B99FE408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4" y="2352"/>
                <a:ext cx="576" cy="624"/>
              </a:xfrm>
              <a:custGeom>
                <a:avLst/>
                <a:gdLst>
                  <a:gd name="G0" fmla="+- 12075 0 0"/>
                  <a:gd name="G1" fmla="+- 18514 0 0"/>
                  <a:gd name="G2" fmla="+- 6171 0 0"/>
                  <a:gd name="G3" fmla="*/ 12075 1 2"/>
                  <a:gd name="G4" fmla="+- G3 10800 0"/>
                  <a:gd name="G5" fmla="+- 21600 12075 18514"/>
                  <a:gd name="G6" fmla="+- 18514 6171 0"/>
                  <a:gd name="G7" fmla="*/ G6 1 2"/>
                  <a:gd name="G8" fmla="*/ 18514 2 1"/>
                  <a:gd name="G9" fmla="+- G8 0 21600"/>
                  <a:gd name="G10" fmla="+- G5 0 G4"/>
                  <a:gd name="G11" fmla="+- 12075 0 G4"/>
                  <a:gd name="G12" fmla="*/ G2 G10 G11"/>
                  <a:gd name="T0" fmla="*/ 16838 w 21600"/>
                  <a:gd name="T1" fmla="*/ 0 h 21600"/>
                  <a:gd name="T2" fmla="*/ 12075 w 21600"/>
                  <a:gd name="T3" fmla="*/ 6171 h 21600"/>
                  <a:gd name="T4" fmla="*/ 6171 w 21600"/>
                  <a:gd name="T5" fmla="*/ 12075 h 21600"/>
                  <a:gd name="T6" fmla="*/ 0 w 21600"/>
                  <a:gd name="T7" fmla="*/ 16838 h 21600"/>
                  <a:gd name="T8" fmla="*/ 6171 w 21600"/>
                  <a:gd name="T9" fmla="*/ 21600 h 21600"/>
                  <a:gd name="T10" fmla="*/ 12343 w 21600"/>
                  <a:gd name="T11" fmla="*/ 18514 h 21600"/>
                  <a:gd name="T12" fmla="*/ 18514 w 21600"/>
                  <a:gd name="T13" fmla="*/ 12343 h 21600"/>
                  <a:gd name="T14" fmla="*/ 21600 w 21600"/>
                  <a:gd name="T15" fmla="*/ 6171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G12 w 21600"/>
                  <a:gd name="T25" fmla="*/ G5 h 21600"/>
                  <a:gd name="T26" fmla="*/ G1 w 21600"/>
                  <a:gd name="T27" fmla="*/ G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6838" y="0"/>
                    </a:moveTo>
                    <a:lnTo>
                      <a:pt x="12075" y="6171"/>
                    </a:lnTo>
                    <a:lnTo>
                      <a:pt x="15161" y="6171"/>
                    </a:lnTo>
                    <a:lnTo>
                      <a:pt x="15161" y="15161"/>
                    </a:lnTo>
                    <a:lnTo>
                      <a:pt x="6171" y="15161"/>
                    </a:lnTo>
                    <a:lnTo>
                      <a:pt x="6171" y="12075"/>
                    </a:lnTo>
                    <a:lnTo>
                      <a:pt x="0" y="16838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 sz="1000">
                  <a:solidFill>
                    <a:schemeClr val="bg2"/>
                  </a:solidFill>
                </a:endParaRPr>
              </a:p>
            </p:txBody>
          </p:sp>
          <p:sp>
            <p:nvSpPr>
              <p:cNvPr id="26" name="AutoShape 19">
                <a:extLst>
                  <a:ext uri="{FF2B5EF4-FFF2-40B4-BE49-F238E27FC236}">
                    <a16:creationId xmlns:a16="http://schemas.microsoft.com/office/drawing/2014/main" id="{53E9D34D-600E-4468-8826-02E0C8DB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576" cy="624"/>
              </a:xfrm>
              <a:custGeom>
                <a:avLst/>
                <a:gdLst>
                  <a:gd name="G0" fmla="+- 12075 0 0"/>
                  <a:gd name="G1" fmla="+- 18514 0 0"/>
                  <a:gd name="G2" fmla="+- 6171 0 0"/>
                  <a:gd name="G3" fmla="*/ 12075 1 2"/>
                  <a:gd name="G4" fmla="+- G3 10800 0"/>
                  <a:gd name="G5" fmla="+- 21600 12075 18514"/>
                  <a:gd name="G6" fmla="+- 18514 6171 0"/>
                  <a:gd name="G7" fmla="*/ G6 1 2"/>
                  <a:gd name="G8" fmla="*/ 18514 2 1"/>
                  <a:gd name="G9" fmla="+- G8 0 21600"/>
                  <a:gd name="G10" fmla="+- G5 0 G4"/>
                  <a:gd name="G11" fmla="+- 12075 0 G4"/>
                  <a:gd name="G12" fmla="*/ G2 G10 G11"/>
                  <a:gd name="T0" fmla="*/ 16838 w 21600"/>
                  <a:gd name="T1" fmla="*/ 0 h 21600"/>
                  <a:gd name="T2" fmla="*/ 12075 w 21600"/>
                  <a:gd name="T3" fmla="*/ 6171 h 21600"/>
                  <a:gd name="T4" fmla="*/ 6171 w 21600"/>
                  <a:gd name="T5" fmla="*/ 12075 h 21600"/>
                  <a:gd name="T6" fmla="*/ 0 w 21600"/>
                  <a:gd name="T7" fmla="*/ 16838 h 21600"/>
                  <a:gd name="T8" fmla="*/ 6171 w 21600"/>
                  <a:gd name="T9" fmla="*/ 21600 h 21600"/>
                  <a:gd name="T10" fmla="*/ 12343 w 21600"/>
                  <a:gd name="T11" fmla="*/ 18514 h 21600"/>
                  <a:gd name="T12" fmla="*/ 18514 w 21600"/>
                  <a:gd name="T13" fmla="*/ 12343 h 21600"/>
                  <a:gd name="T14" fmla="*/ 21600 w 21600"/>
                  <a:gd name="T15" fmla="*/ 6171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G12 w 21600"/>
                  <a:gd name="T25" fmla="*/ G5 h 21600"/>
                  <a:gd name="T26" fmla="*/ G1 w 21600"/>
                  <a:gd name="T27" fmla="*/ G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6838" y="0"/>
                    </a:moveTo>
                    <a:lnTo>
                      <a:pt x="12075" y="6171"/>
                    </a:lnTo>
                    <a:lnTo>
                      <a:pt x="15161" y="6171"/>
                    </a:lnTo>
                    <a:lnTo>
                      <a:pt x="15161" y="15161"/>
                    </a:lnTo>
                    <a:lnTo>
                      <a:pt x="6171" y="15161"/>
                    </a:lnTo>
                    <a:lnTo>
                      <a:pt x="6171" y="12075"/>
                    </a:lnTo>
                    <a:lnTo>
                      <a:pt x="0" y="16838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 sz="1000">
                  <a:solidFill>
                    <a:schemeClr val="bg2"/>
                  </a:solidFill>
                </a:endParaRPr>
              </a:p>
            </p:txBody>
          </p:sp>
          <p:sp>
            <p:nvSpPr>
              <p:cNvPr id="27" name="AutoShape 20">
                <a:extLst>
                  <a:ext uri="{FF2B5EF4-FFF2-40B4-BE49-F238E27FC236}">
                    <a16:creationId xmlns:a16="http://schemas.microsoft.com/office/drawing/2014/main" id="{71E8BBCA-3251-4CD7-9858-1830BCFFA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1824" y="1344"/>
                <a:ext cx="576" cy="624"/>
              </a:xfrm>
              <a:custGeom>
                <a:avLst/>
                <a:gdLst>
                  <a:gd name="G0" fmla="+- 12075 0 0"/>
                  <a:gd name="G1" fmla="+- 18514 0 0"/>
                  <a:gd name="G2" fmla="+- 6171 0 0"/>
                  <a:gd name="G3" fmla="*/ 12075 1 2"/>
                  <a:gd name="G4" fmla="+- G3 10800 0"/>
                  <a:gd name="G5" fmla="+- 21600 12075 18514"/>
                  <a:gd name="G6" fmla="+- 18514 6171 0"/>
                  <a:gd name="G7" fmla="*/ G6 1 2"/>
                  <a:gd name="G8" fmla="*/ 18514 2 1"/>
                  <a:gd name="G9" fmla="+- G8 0 21600"/>
                  <a:gd name="G10" fmla="+- G5 0 G4"/>
                  <a:gd name="G11" fmla="+- 12075 0 G4"/>
                  <a:gd name="G12" fmla="*/ G2 G10 G11"/>
                  <a:gd name="T0" fmla="*/ 16838 w 21600"/>
                  <a:gd name="T1" fmla="*/ 0 h 21600"/>
                  <a:gd name="T2" fmla="*/ 12075 w 21600"/>
                  <a:gd name="T3" fmla="*/ 6171 h 21600"/>
                  <a:gd name="T4" fmla="*/ 6171 w 21600"/>
                  <a:gd name="T5" fmla="*/ 12075 h 21600"/>
                  <a:gd name="T6" fmla="*/ 0 w 21600"/>
                  <a:gd name="T7" fmla="*/ 16838 h 21600"/>
                  <a:gd name="T8" fmla="*/ 6171 w 21600"/>
                  <a:gd name="T9" fmla="*/ 21600 h 21600"/>
                  <a:gd name="T10" fmla="*/ 12343 w 21600"/>
                  <a:gd name="T11" fmla="*/ 18514 h 21600"/>
                  <a:gd name="T12" fmla="*/ 18514 w 21600"/>
                  <a:gd name="T13" fmla="*/ 12343 h 21600"/>
                  <a:gd name="T14" fmla="*/ 21600 w 21600"/>
                  <a:gd name="T15" fmla="*/ 6171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G12 w 21600"/>
                  <a:gd name="T25" fmla="*/ G5 h 21600"/>
                  <a:gd name="T26" fmla="*/ G1 w 21600"/>
                  <a:gd name="T27" fmla="*/ G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6838" y="0"/>
                    </a:moveTo>
                    <a:lnTo>
                      <a:pt x="12075" y="6171"/>
                    </a:lnTo>
                    <a:lnTo>
                      <a:pt x="15161" y="6171"/>
                    </a:lnTo>
                    <a:lnTo>
                      <a:pt x="15161" y="15161"/>
                    </a:lnTo>
                    <a:lnTo>
                      <a:pt x="6171" y="15161"/>
                    </a:lnTo>
                    <a:lnTo>
                      <a:pt x="6171" y="12075"/>
                    </a:lnTo>
                    <a:lnTo>
                      <a:pt x="0" y="16838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 sz="1000">
                  <a:solidFill>
                    <a:schemeClr val="bg2"/>
                  </a:solidFill>
                </a:endParaRPr>
              </a:p>
            </p:txBody>
          </p:sp>
          <p:sp>
            <p:nvSpPr>
              <p:cNvPr id="28" name="AutoShape 21">
                <a:extLst>
                  <a:ext uri="{FF2B5EF4-FFF2-40B4-BE49-F238E27FC236}">
                    <a16:creationId xmlns:a16="http://schemas.microsoft.com/office/drawing/2014/main" id="{A011B684-843F-46B3-94D5-285D8D4EB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60" y="1344"/>
                <a:ext cx="576" cy="624"/>
              </a:xfrm>
              <a:custGeom>
                <a:avLst/>
                <a:gdLst>
                  <a:gd name="G0" fmla="+- 12075 0 0"/>
                  <a:gd name="G1" fmla="+- 18514 0 0"/>
                  <a:gd name="G2" fmla="+- 6171 0 0"/>
                  <a:gd name="G3" fmla="*/ 12075 1 2"/>
                  <a:gd name="G4" fmla="+- G3 10800 0"/>
                  <a:gd name="G5" fmla="+- 21600 12075 18514"/>
                  <a:gd name="G6" fmla="+- 18514 6171 0"/>
                  <a:gd name="G7" fmla="*/ G6 1 2"/>
                  <a:gd name="G8" fmla="*/ 18514 2 1"/>
                  <a:gd name="G9" fmla="+- G8 0 21600"/>
                  <a:gd name="G10" fmla="+- G5 0 G4"/>
                  <a:gd name="G11" fmla="+- 12075 0 G4"/>
                  <a:gd name="G12" fmla="*/ G2 G10 G11"/>
                  <a:gd name="T0" fmla="*/ 16838 w 21600"/>
                  <a:gd name="T1" fmla="*/ 0 h 21600"/>
                  <a:gd name="T2" fmla="*/ 12075 w 21600"/>
                  <a:gd name="T3" fmla="*/ 6171 h 21600"/>
                  <a:gd name="T4" fmla="*/ 6171 w 21600"/>
                  <a:gd name="T5" fmla="*/ 12075 h 21600"/>
                  <a:gd name="T6" fmla="*/ 0 w 21600"/>
                  <a:gd name="T7" fmla="*/ 16838 h 21600"/>
                  <a:gd name="T8" fmla="*/ 6171 w 21600"/>
                  <a:gd name="T9" fmla="*/ 21600 h 21600"/>
                  <a:gd name="T10" fmla="*/ 12343 w 21600"/>
                  <a:gd name="T11" fmla="*/ 18514 h 21600"/>
                  <a:gd name="T12" fmla="*/ 18514 w 21600"/>
                  <a:gd name="T13" fmla="*/ 12343 h 21600"/>
                  <a:gd name="T14" fmla="*/ 21600 w 21600"/>
                  <a:gd name="T15" fmla="*/ 6171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G12 w 21600"/>
                  <a:gd name="T25" fmla="*/ G5 h 21600"/>
                  <a:gd name="T26" fmla="*/ G1 w 21600"/>
                  <a:gd name="T27" fmla="*/ G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6838" y="0"/>
                    </a:moveTo>
                    <a:lnTo>
                      <a:pt x="12075" y="6171"/>
                    </a:lnTo>
                    <a:lnTo>
                      <a:pt x="15161" y="6171"/>
                    </a:lnTo>
                    <a:lnTo>
                      <a:pt x="15161" y="15161"/>
                    </a:lnTo>
                    <a:lnTo>
                      <a:pt x="6171" y="15161"/>
                    </a:lnTo>
                    <a:lnTo>
                      <a:pt x="6171" y="12075"/>
                    </a:lnTo>
                    <a:lnTo>
                      <a:pt x="0" y="16838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 sz="10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E5313970-3201-4537-B6F4-D9C570C78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788" y="4578350"/>
              <a:ext cx="1828800" cy="1219200"/>
              <a:chOff x="1392" y="3312"/>
              <a:chExt cx="1152" cy="768"/>
            </a:xfrm>
          </p:grpSpPr>
          <p:sp>
            <p:nvSpPr>
              <p:cNvPr id="17" name="Rectangle 23">
                <a:extLst>
                  <a:ext uri="{FF2B5EF4-FFF2-40B4-BE49-F238E27FC236}">
                    <a16:creationId xmlns:a16="http://schemas.microsoft.com/office/drawing/2014/main" id="{CADE8566-D16B-42C9-A5AE-0E8BDDB1E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312"/>
                <a:ext cx="1152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 sz="1000">
                  <a:solidFill>
                    <a:schemeClr val="bg2"/>
                  </a:solidFill>
                </a:endParaRPr>
              </a:p>
            </p:txBody>
          </p:sp>
          <p:sp>
            <p:nvSpPr>
              <p:cNvPr id="18" name="Text Box 24">
                <a:extLst>
                  <a:ext uri="{FF2B5EF4-FFF2-40B4-BE49-F238E27FC236}">
                    <a16:creationId xmlns:a16="http://schemas.microsoft.com/office/drawing/2014/main" id="{BBAD5411-A3C7-43D4-89B8-9B2F1C32B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" y="3360"/>
                <a:ext cx="817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0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Accessibility</a:t>
                </a:r>
              </a:p>
              <a:p>
                <a:pPr algn="ctr"/>
                <a:r>
                  <a:rPr lang="en-US" altLang="en-US" sz="10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Mobility</a:t>
                </a:r>
              </a:p>
              <a:p>
                <a:pPr algn="ctr"/>
                <a:r>
                  <a:rPr lang="en-US" altLang="en-US" sz="10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Productivity</a:t>
                </a:r>
              </a:p>
              <a:p>
                <a:pPr algn="ctr"/>
                <a:r>
                  <a:rPr lang="en-US" altLang="en-US" sz="10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Quality of Life</a:t>
                </a:r>
              </a:p>
            </p:txBody>
          </p:sp>
        </p:grpSp>
        <p:grpSp>
          <p:nvGrpSpPr>
            <p:cNvPr id="7" name="Group 25">
              <a:extLst>
                <a:ext uri="{FF2B5EF4-FFF2-40B4-BE49-F238E27FC236}">
                  <a16:creationId xmlns:a16="http://schemas.microsoft.com/office/drawing/2014/main" id="{7C65A5DE-3F07-4453-A864-189BEC288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4789" y="4578350"/>
              <a:ext cx="1828800" cy="1219200"/>
              <a:chOff x="1392" y="3312"/>
              <a:chExt cx="1152" cy="768"/>
            </a:xfrm>
          </p:grpSpPr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7023F9D3-E6FD-45D7-BA8C-CC8C530F7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312"/>
                <a:ext cx="1152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 sz="1000">
                  <a:solidFill>
                    <a:schemeClr val="bg2"/>
                  </a:solidFill>
                </a:endParaRPr>
              </a:p>
            </p:txBody>
          </p:sp>
          <p:sp>
            <p:nvSpPr>
              <p:cNvPr id="16" name="Text Box 27">
                <a:extLst>
                  <a:ext uri="{FF2B5EF4-FFF2-40B4-BE49-F238E27FC236}">
                    <a16:creationId xmlns:a16="http://schemas.microsoft.com/office/drawing/2014/main" id="{4709552B-4D96-4450-8C3C-73545EB155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5" y="3360"/>
                <a:ext cx="848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0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Congestion</a:t>
                </a:r>
              </a:p>
              <a:p>
                <a:pPr algn="ctr"/>
                <a:r>
                  <a:rPr lang="en-US" altLang="en-US" sz="10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Pollution/GHG</a:t>
                </a:r>
              </a:p>
              <a:p>
                <a:pPr algn="ctr"/>
                <a:r>
                  <a:rPr lang="en-US" altLang="en-US" sz="10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Accidents</a:t>
                </a:r>
              </a:p>
              <a:p>
                <a:pPr algn="ctr"/>
                <a:r>
                  <a:rPr lang="en-US" altLang="en-US" sz="10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Loss of Land</a:t>
                </a:r>
              </a:p>
            </p:txBody>
          </p:sp>
        </p:grpSp>
        <p:sp>
          <p:nvSpPr>
            <p:cNvPr id="8" name="Line 28">
              <a:extLst>
                <a:ext uri="{FF2B5EF4-FFF2-40B4-BE49-F238E27FC236}">
                  <a16:creationId xmlns:a16="http://schemas.microsoft.com/office/drawing/2014/main" id="{397AAD95-4B9C-465E-ABA8-B98B89719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73188" y="3892550"/>
              <a:ext cx="990600" cy="685800"/>
            </a:xfrm>
            <a:prstGeom prst="line">
              <a:avLst/>
            </a:prstGeom>
            <a:noFill/>
            <a:ln w="76200">
              <a:solidFill>
                <a:srgbClr val="33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sz="1000">
                <a:solidFill>
                  <a:schemeClr val="bg2"/>
                </a:solidFill>
              </a:endParaRPr>
            </a:p>
          </p:txBody>
        </p:sp>
        <p:sp>
          <p:nvSpPr>
            <p:cNvPr id="9" name="Text Box 29">
              <a:extLst>
                <a:ext uri="{FF2B5EF4-FFF2-40B4-BE49-F238E27FC236}">
                  <a16:creationId xmlns:a16="http://schemas.microsoft.com/office/drawing/2014/main" id="{50CC1FF2-A52E-40BB-AE87-5A4E0E934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5588" y="3892550"/>
              <a:ext cx="349867" cy="358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3166D324-DA52-4A8A-AFB7-1F8277E36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3788" y="3892550"/>
              <a:ext cx="990600" cy="685800"/>
            </a:xfrm>
            <a:prstGeom prst="line">
              <a:avLst/>
            </a:prstGeom>
            <a:noFill/>
            <a:ln w="76200">
              <a:solidFill>
                <a:srgbClr val="33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sz="1000">
                <a:solidFill>
                  <a:schemeClr val="bg2"/>
                </a:solidFill>
              </a:endParaRPr>
            </a:p>
          </p:txBody>
        </p:sp>
        <p:sp>
          <p:nvSpPr>
            <p:cNvPr id="11" name="Text Box 31">
              <a:extLst>
                <a:ext uri="{FF2B5EF4-FFF2-40B4-BE49-F238E27FC236}">
                  <a16:creationId xmlns:a16="http://schemas.microsoft.com/office/drawing/2014/main" id="{898CFE30-821B-4448-B2B8-FB943E1E3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712" y="3857626"/>
              <a:ext cx="306727" cy="358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9234CD0C-23E0-4D60-8FD3-5BF31CCD6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06588" y="5187950"/>
              <a:ext cx="838200" cy="0"/>
            </a:xfrm>
            <a:prstGeom prst="line">
              <a:avLst/>
            </a:prstGeom>
            <a:noFill/>
            <a:ln w="76200">
              <a:solidFill>
                <a:srgbClr val="33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sz="1000">
                <a:solidFill>
                  <a:schemeClr val="bg2"/>
                </a:solidFill>
              </a:endParaRPr>
            </a:p>
          </p:txBody>
        </p:sp>
        <p:sp>
          <p:nvSpPr>
            <p:cNvPr id="13" name="Text Box 33">
              <a:extLst>
                <a:ext uri="{FF2B5EF4-FFF2-40B4-BE49-F238E27FC236}">
                  <a16:creationId xmlns:a16="http://schemas.microsoft.com/office/drawing/2014/main" id="{6856AEEE-4923-403F-8C44-788BDB264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1551" y="4730750"/>
              <a:ext cx="2444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0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</a:p>
          </p:txBody>
        </p:sp>
        <p:sp>
          <p:nvSpPr>
            <p:cNvPr id="14" name="AutoShape 34">
              <a:extLst>
                <a:ext uri="{FF2B5EF4-FFF2-40B4-BE49-F238E27FC236}">
                  <a16:creationId xmlns:a16="http://schemas.microsoft.com/office/drawing/2014/main" id="{9302F84A-20A0-44B7-B368-DA5C0EE4B1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68189" y="2368550"/>
              <a:ext cx="535780" cy="2438400"/>
            </a:xfrm>
            <a:prstGeom prst="curvedRightArrow">
              <a:avLst>
                <a:gd name="adj1" fmla="val 42667"/>
                <a:gd name="adj2" fmla="val 85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000"/>
            </a:p>
          </p:txBody>
        </p:sp>
      </p:grpSp>
    </p:spTree>
    <p:extLst>
      <p:ext uri="{BB962C8B-B14F-4D97-AF65-F5344CB8AC3E}">
        <p14:creationId xmlns:p14="http://schemas.microsoft.com/office/powerpoint/2010/main" val="1346040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8BB073-5319-4BF1-AE4D-ADFCBA4F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6201"/>
            <a:ext cx="3200400" cy="8127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Thank you for your attention.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Let’s discuss!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EB5BF-22BC-4F31-AB66-3293577C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678D-0FF9-4677-BD87-3AD142DD9E96}" type="slidenum">
              <a:rPr lang="en-CA" smtClean="0"/>
              <a:t>19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40C5D-1725-4C7B-9D7F-52137BF96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33744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021A-757B-4BA6-B468-9562D29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5" y="96245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CA" dirty="0"/>
              <a:t>Cities are systems of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54060-B8AB-480A-BD4D-FF6C08A5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75" y="799040"/>
            <a:ext cx="6061580" cy="5527868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Cities are complicated systems of interacting systems:</a:t>
            </a:r>
          </a:p>
          <a:p>
            <a:pPr lvl="1"/>
            <a:r>
              <a:rPr lang="en-CA" sz="2400" dirty="0">
                <a:solidFill>
                  <a:schemeClr val="bg2"/>
                </a:solidFill>
                <a:latin typeface="+mj-lt"/>
              </a:rPr>
              <a:t>Economic.</a:t>
            </a:r>
          </a:p>
          <a:p>
            <a:pPr lvl="1"/>
            <a:r>
              <a:rPr lang="en-CA" sz="2400" dirty="0">
                <a:solidFill>
                  <a:schemeClr val="bg2"/>
                </a:solidFill>
                <a:latin typeface="+mj-lt"/>
              </a:rPr>
              <a:t>Social.</a:t>
            </a:r>
          </a:p>
          <a:p>
            <a:pPr lvl="1"/>
            <a:r>
              <a:rPr lang="en-CA" sz="2400" dirty="0">
                <a:solidFill>
                  <a:schemeClr val="bg2"/>
                </a:solidFill>
                <a:latin typeface="+mj-lt"/>
              </a:rPr>
              <a:t>Political.</a:t>
            </a:r>
          </a:p>
          <a:p>
            <a:pPr lvl="1"/>
            <a:r>
              <a:rPr lang="en-CA" sz="2400" dirty="0">
                <a:solidFill>
                  <a:schemeClr val="bg2"/>
                </a:solidFill>
                <a:latin typeface="+mj-lt"/>
              </a:rPr>
              <a:t>Health.</a:t>
            </a:r>
          </a:p>
          <a:p>
            <a:pPr lvl="1"/>
            <a:r>
              <a:rPr lang="en-CA" sz="2400" dirty="0">
                <a:solidFill>
                  <a:schemeClr val="bg2"/>
                </a:solidFill>
                <a:latin typeface="+mj-lt"/>
              </a:rPr>
              <a:t>Technical:</a:t>
            </a:r>
          </a:p>
          <a:p>
            <a:pPr lvl="2"/>
            <a:r>
              <a:rPr lang="en-CA" dirty="0">
                <a:solidFill>
                  <a:srgbClr val="FF0000"/>
                </a:solidFill>
                <a:latin typeface="+mj-lt"/>
              </a:rPr>
              <a:t>Transport.</a:t>
            </a:r>
          </a:p>
          <a:p>
            <a:pPr lvl="2"/>
            <a:r>
              <a:rPr lang="en-CA" dirty="0">
                <a:latin typeface="+mj-lt"/>
              </a:rPr>
              <a:t>Information.</a:t>
            </a:r>
            <a:endParaRPr lang="en-CA" sz="2600" dirty="0">
              <a:latin typeface="+mj-lt"/>
            </a:endParaRPr>
          </a:p>
          <a:p>
            <a:pPr lvl="2"/>
            <a:r>
              <a:rPr lang="en-CA" dirty="0">
                <a:solidFill>
                  <a:schemeClr val="bg2"/>
                </a:solidFill>
                <a:latin typeface="+mj-lt"/>
              </a:rPr>
              <a:t>Energy.</a:t>
            </a:r>
          </a:p>
          <a:p>
            <a:pPr lvl="2"/>
            <a:r>
              <a:rPr lang="en-CA" dirty="0">
                <a:solidFill>
                  <a:schemeClr val="bg2"/>
                </a:solidFill>
                <a:latin typeface="+mj-lt"/>
              </a:rPr>
              <a:t>…</a:t>
            </a:r>
          </a:p>
          <a:p>
            <a:r>
              <a:rPr lang="en-CA" sz="2600" dirty="0">
                <a:solidFill>
                  <a:schemeClr val="bg2"/>
                </a:solidFill>
                <a:latin typeface="+mj-lt"/>
              </a:rPr>
              <a:t>They are embedded within even more complex biological &amp; physical worlds.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ACFAA-927E-4F74-BEF9-E381B1FE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320D5-EA50-4EFD-895A-DAE99E22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538" y="6267776"/>
            <a:ext cx="926349" cy="365125"/>
          </a:xfrm>
        </p:spPr>
        <p:txBody>
          <a:bodyPr/>
          <a:lstStyle/>
          <a:p>
            <a:pPr>
              <a:defRPr/>
            </a:pPr>
            <a:fld id="{B0CF8CAE-37BC-468C-B636-F516C483CDC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E4009C-D730-413D-AAEA-FC6009C3B7B7}"/>
              </a:ext>
            </a:extLst>
          </p:cNvPr>
          <p:cNvGrpSpPr/>
          <p:nvPr/>
        </p:nvGrpSpPr>
        <p:grpSpPr>
          <a:xfrm>
            <a:off x="5638592" y="225099"/>
            <a:ext cx="6428433" cy="5527869"/>
            <a:chOff x="1097465" y="595021"/>
            <a:chExt cx="7992888" cy="61926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81F71E-DA19-4557-8D6B-17AA3A58D4AB}"/>
                </a:ext>
              </a:extLst>
            </p:cNvPr>
            <p:cNvSpPr/>
            <p:nvPr/>
          </p:nvSpPr>
          <p:spPr>
            <a:xfrm>
              <a:off x="1097465" y="595021"/>
              <a:ext cx="7992888" cy="61926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3446E5-C487-4577-B1FA-D1A1850C7F73}"/>
                </a:ext>
              </a:extLst>
            </p:cNvPr>
            <p:cNvSpPr txBox="1"/>
            <p:nvPr/>
          </p:nvSpPr>
          <p:spPr>
            <a:xfrm>
              <a:off x="3548229" y="996476"/>
              <a:ext cx="2800729" cy="310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chemeClr val="bg1"/>
                  </a:solidFill>
                </a:rPr>
                <a:t>Physical (non-biological) world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05BFBD-85B7-4993-BCF8-931222EE7BDC}"/>
                </a:ext>
              </a:extLst>
            </p:cNvPr>
            <p:cNvSpPr/>
            <p:nvPr/>
          </p:nvSpPr>
          <p:spPr>
            <a:xfrm>
              <a:off x="2033569" y="1719749"/>
              <a:ext cx="6264696" cy="417646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C38C51-38A2-44C9-9A56-2AAC50F40897}"/>
                </a:ext>
              </a:extLst>
            </p:cNvPr>
            <p:cNvSpPr txBox="1"/>
            <p:nvPr/>
          </p:nvSpPr>
          <p:spPr>
            <a:xfrm>
              <a:off x="3548229" y="2151797"/>
              <a:ext cx="3131586" cy="517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chemeClr val="bg1"/>
                  </a:solidFill>
                </a:rPr>
                <a:t>Biological world (living ecosystem)</a:t>
              </a:r>
            </a:p>
            <a:p>
              <a:pPr algn="ctr"/>
              <a:r>
                <a:rPr lang="en-CA" sz="1200" dirty="0">
                  <a:solidFill>
                    <a:srgbClr val="FF0000"/>
                  </a:solidFill>
                </a:rPr>
                <a:t>(includes COVID-19!)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E84329-FC3C-4FD3-9686-AC1F06DE5406}"/>
                </a:ext>
              </a:extLst>
            </p:cNvPr>
            <p:cNvSpPr/>
            <p:nvPr/>
          </p:nvSpPr>
          <p:spPr>
            <a:xfrm>
              <a:off x="2609633" y="2684379"/>
              <a:ext cx="5328592" cy="27797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A0E3BF-1423-45F5-AE35-434BDF509BC0}"/>
                </a:ext>
              </a:extLst>
            </p:cNvPr>
            <p:cNvSpPr txBox="1"/>
            <p:nvPr/>
          </p:nvSpPr>
          <p:spPr>
            <a:xfrm>
              <a:off x="4327578" y="2727861"/>
              <a:ext cx="1630770" cy="310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chemeClr val="bg1"/>
                  </a:solidFill>
                </a:rPr>
                <a:t>Human Systems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9FE1FC-27FC-46F7-887C-843EB31242A5}"/>
                </a:ext>
              </a:extLst>
            </p:cNvPr>
            <p:cNvSpPr txBox="1"/>
            <p:nvPr/>
          </p:nvSpPr>
          <p:spPr>
            <a:xfrm>
              <a:off x="3437694" y="3995665"/>
              <a:ext cx="747818" cy="31031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Social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C8D487-F531-44A1-B642-5FF5B79A0AC4}"/>
                </a:ext>
              </a:extLst>
            </p:cNvPr>
            <p:cNvSpPr txBox="1"/>
            <p:nvPr/>
          </p:nvSpPr>
          <p:spPr>
            <a:xfrm>
              <a:off x="4325496" y="3228316"/>
              <a:ext cx="1618810" cy="51718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Political</a:t>
              </a:r>
            </a:p>
            <a:p>
              <a:r>
                <a:rPr lang="en-CA" sz="1200" dirty="0"/>
                <a:t>(power, “taking”)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D7F9EE-A823-4BF8-9D23-857319A661DE}"/>
                </a:ext>
              </a:extLst>
            </p:cNvPr>
            <p:cNvSpPr txBox="1"/>
            <p:nvPr/>
          </p:nvSpPr>
          <p:spPr>
            <a:xfrm>
              <a:off x="4228509" y="4639965"/>
              <a:ext cx="1700528" cy="51718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Technological</a:t>
              </a:r>
            </a:p>
            <a:p>
              <a:r>
                <a:rPr lang="en-CA" sz="1200" dirty="0"/>
                <a:t>(applying energy)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F8F350-AFD9-40DD-9B5C-D61FDF1FFC2A}"/>
                </a:ext>
              </a:extLst>
            </p:cNvPr>
            <p:cNvSpPr txBox="1"/>
            <p:nvPr/>
          </p:nvSpPr>
          <p:spPr>
            <a:xfrm>
              <a:off x="5273929" y="3903332"/>
              <a:ext cx="1732179" cy="51718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Economic</a:t>
              </a:r>
            </a:p>
            <a:p>
              <a:r>
                <a:rPr lang="en-CA" sz="1200" dirty="0"/>
                <a:t>(money, “trading”)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7AA9DA-C906-4C17-AE79-F0367CE6BBD2}"/>
                </a:ext>
              </a:extLst>
            </p:cNvPr>
            <p:cNvCxnSpPr>
              <a:stCxn id="13" idx="3"/>
              <a:endCxn id="16" idx="1"/>
            </p:cNvCxnSpPr>
            <p:nvPr/>
          </p:nvCxnSpPr>
          <p:spPr>
            <a:xfrm>
              <a:off x="4185512" y="4150822"/>
              <a:ext cx="1088417" cy="11105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34F0C39-8E08-4C28-BEA5-9168F6FFAE3A}"/>
                </a:ext>
              </a:extLst>
            </p:cNvPr>
            <p:cNvCxnSpPr>
              <a:endCxn id="14" idx="1"/>
            </p:cNvCxnSpPr>
            <p:nvPr/>
          </p:nvCxnSpPr>
          <p:spPr>
            <a:xfrm flipV="1">
              <a:off x="3772701" y="3486910"/>
              <a:ext cx="552795" cy="508755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1FF394A-6E5B-4A10-8F20-CCCB22A7F945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3772701" y="4364997"/>
              <a:ext cx="455808" cy="533563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Quad Arrow 23">
              <a:extLst>
                <a:ext uri="{FF2B5EF4-FFF2-40B4-BE49-F238E27FC236}">
                  <a16:creationId xmlns:a16="http://schemas.microsoft.com/office/drawing/2014/main" id="{EFB16ADE-A2A7-4D1D-9D9F-CC9FEEE5144C}"/>
                </a:ext>
              </a:extLst>
            </p:cNvPr>
            <p:cNvSpPr/>
            <p:nvPr/>
          </p:nvSpPr>
          <p:spPr>
            <a:xfrm>
              <a:off x="4553849" y="3903332"/>
              <a:ext cx="479145" cy="553998"/>
            </a:xfrm>
            <a:prstGeom prst="quad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/>
            </a:p>
          </p:txBody>
        </p:sp>
      </p:grpSp>
    </p:spTree>
    <p:extLst>
      <p:ext uri="{BB962C8B-B14F-4D97-AF65-F5344CB8AC3E}">
        <p14:creationId xmlns:p14="http://schemas.microsoft.com/office/powerpoint/2010/main" val="360715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811" y="-3246"/>
            <a:ext cx="11786531" cy="668337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en-US" altLang="en-US" sz="3200" dirty="0"/>
              <a:t>System of Systems: The Urban Activity and Transport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F023-5315-4C08-880B-32936750E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11" y="874472"/>
            <a:ext cx="5789435" cy="4067175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The transport system “mediates” between all activities in space, influencing land development, the location choices of households, firms &amp; other activities.</a:t>
            </a:r>
          </a:p>
          <a:p>
            <a:r>
              <a:rPr lang="en-CA" dirty="0">
                <a:solidFill>
                  <a:srgbClr val="FF0000"/>
                </a:solidFill>
              </a:rPr>
              <a:t>The distribution of people, businesses &amp; activities, in turn, drives the demand for transport.</a:t>
            </a:r>
          </a:p>
          <a:p>
            <a:r>
              <a:rPr lang="en-CA" dirty="0"/>
              <a:t>“Transport 101”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96000" y="1053625"/>
            <a:ext cx="2346046" cy="4316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638976" y="1053625"/>
            <a:ext cx="2534414" cy="4316998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757004" y="1514945"/>
            <a:ext cx="1306593" cy="6315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899136" y="1567715"/>
            <a:ext cx="1017191" cy="463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Land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Development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757004" y="2527805"/>
            <a:ext cx="1306593" cy="6315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804952" y="2674203"/>
            <a:ext cx="1212409" cy="277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Location Choice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7411155" y="2153302"/>
            <a:ext cx="0" cy="367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757004" y="3634291"/>
            <a:ext cx="1306593" cy="6298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005307" y="3702382"/>
            <a:ext cx="811698" cy="463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Activity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Schedules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757004" y="4647151"/>
            <a:ext cx="1306593" cy="6315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828926" y="4710136"/>
            <a:ext cx="1150761" cy="463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Activity Patterns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7411155" y="4270946"/>
            <a:ext cx="0" cy="3693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411155" y="3166162"/>
            <a:ext cx="0" cy="4613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6371703" y="4916113"/>
            <a:ext cx="37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6371703" y="1783907"/>
            <a:ext cx="0" cy="31322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6371703" y="1783906"/>
            <a:ext cx="37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6371703" y="2796766"/>
            <a:ext cx="37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6371703" y="3995176"/>
            <a:ext cx="37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9020851" y="1514945"/>
            <a:ext cx="1308306" cy="6315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9128736" y="1567715"/>
            <a:ext cx="1089113" cy="463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Transportation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Network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9020851" y="2527805"/>
            <a:ext cx="1308306" cy="6315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9214357" y="2580576"/>
            <a:ext cx="923006" cy="463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Automobile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Ownership</a:t>
            </a: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9675004" y="2153302"/>
            <a:ext cx="0" cy="367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9020851" y="3634292"/>
            <a:ext cx="1308306" cy="1644409"/>
            <a:chOff x="3104" y="2912"/>
            <a:chExt cx="764" cy="966"/>
          </a:xfrm>
        </p:grpSpPr>
        <p:grpSp>
          <p:nvGrpSpPr>
            <p:cNvPr id="5162" name="Group 28"/>
            <p:cNvGrpSpPr>
              <a:grpSpLocks/>
            </p:cNvGrpSpPr>
            <p:nvPr/>
          </p:nvGrpSpPr>
          <p:grpSpPr bwMode="auto">
            <a:xfrm>
              <a:off x="3104" y="2912"/>
              <a:ext cx="764" cy="370"/>
              <a:chOff x="3104" y="2912"/>
              <a:chExt cx="764" cy="370"/>
            </a:xfrm>
          </p:grpSpPr>
          <p:sp>
            <p:nvSpPr>
              <p:cNvPr id="5167" name="Rectangle 29"/>
              <p:cNvSpPr>
                <a:spLocks noChangeArrowheads="1"/>
              </p:cNvSpPr>
              <p:nvPr/>
            </p:nvSpPr>
            <p:spPr bwMode="auto">
              <a:xfrm>
                <a:off x="3104" y="2912"/>
                <a:ext cx="764" cy="37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8" name="Rectangle 30"/>
              <p:cNvSpPr>
                <a:spLocks noChangeArrowheads="1"/>
              </p:cNvSpPr>
              <p:nvPr/>
            </p:nvSpPr>
            <p:spPr bwMode="auto">
              <a:xfrm>
                <a:off x="3152" y="2997"/>
                <a:ext cx="669" cy="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tx2"/>
                    </a:solidFill>
                  </a:rPr>
                  <a:t>Travel Demand</a:t>
                </a:r>
              </a:p>
            </p:txBody>
          </p:sp>
        </p:grpSp>
        <p:grpSp>
          <p:nvGrpSpPr>
            <p:cNvPr id="5163" name="Group 31"/>
            <p:cNvGrpSpPr>
              <a:grpSpLocks/>
            </p:cNvGrpSpPr>
            <p:nvPr/>
          </p:nvGrpSpPr>
          <p:grpSpPr bwMode="auto">
            <a:xfrm>
              <a:off x="3104" y="3507"/>
              <a:ext cx="764" cy="371"/>
              <a:chOff x="3104" y="3507"/>
              <a:chExt cx="764" cy="371"/>
            </a:xfrm>
          </p:grpSpPr>
          <p:sp>
            <p:nvSpPr>
              <p:cNvPr id="5165" name="Rectangle 32"/>
              <p:cNvSpPr>
                <a:spLocks noChangeArrowheads="1"/>
              </p:cNvSpPr>
              <p:nvPr/>
            </p:nvSpPr>
            <p:spPr bwMode="auto">
              <a:xfrm>
                <a:off x="3104" y="3507"/>
                <a:ext cx="764" cy="3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6" name="Rectangle 33"/>
              <p:cNvSpPr>
                <a:spLocks noChangeArrowheads="1"/>
              </p:cNvSpPr>
              <p:nvPr/>
            </p:nvSpPr>
            <p:spPr bwMode="auto">
              <a:xfrm>
                <a:off x="3154" y="3592"/>
                <a:ext cx="665" cy="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tx2"/>
                    </a:solidFill>
                  </a:rPr>
                  <a:t>Network Flows</a:t>
                </a:r>
              </a:p>
            </p:txBody>
          </p:sp>
        </p:grpSp>
        <p:sp>
          <p:nvSpPr>
            <p:cNvPr id="5164" name="Line 34"/>
            <p:cNvSpPr>
              <a:spLocks noChangeShapeType="1"/>
            </p:cNvSpPr>
            <p:nvPr/>
          </p:nvSpPr>
          <p:spPr bwMode="auto">
            <a:xfrm>
              <a:off x="3486" y="3286"/>
              <a:ext cx="0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>
                <a:solidFill>
                  <a:schemeClr val="tx2"/>
                </a:solidFill>
              </a:endParaRPr>
            </a:p>
          </p:txBody>
        </p:sp>
      </p:grpSp>
      <p:sp>
        <p:nvSpPr>
          <p:cNvPr id="5148" name="Line 35"/>
          <p:cNvSpPr>
            <a:spLocks noChangeShapeType="1"/>
          </p:cNvSpPr>
          <p:nvPr/>
        </p:nvSpPr>
        <p:spPr bwMode="auto">
          <a:xfrm>
            <a:off x="9675004" y="3166162"/>
            <a:ext cx="0" cy="4613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49" name="Line 36"/>
          <p:cNvSpPr>
            <a:spLocks noChangeShapeType="1"/>
          </p:cNvSpPr>
          <p:nvPr/>
        </p:nvSpPr>
        <p:spPr bwMode="auto">
          <a:xfrm>
            <a:off x="10336008" y="4916113"/>
            <a:ext cx="376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0" name="Line 37"/>
          <p:cNvSpPr>
            <a:spLocks noChangeShapeType="1"/>
          </p:cNvSpPr>
          <p:nvPr/>
        </p:nvSpPr>
        <p:spPr bwMode="auto">
          <a:xfrm flipV="1">
            <a:off x="10712744" y="1783907"/>
            <a:ext cx="0" cy="31322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1" name="Line 38"/>
          <p:cNvSpPr>
            <a:spLocks noChangeShapeType="1"/>
          </p:cNvSpPr>
          <p:nvPr/>
        </p:nvSpPr>
        <p:spPr bwMode="auto">
          <a:xfrm flipH="1">
            <a:off x="10336008" y="1783906"/>
            <a:ext cx="376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2" name="Line 39"/>
          <p:cNvSpPr>
            <a:spLocks noChangeShapeType="1"/>
          </p:cNvSpPr>
          <p:nvPr/>
        </p:nvSpPr>
        <p:spPr bwMode="auto">
          <a:xfrm flipH="1">
            <a:off x="10336008" y="2796766"/>
            <a:ext cx="376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3" name="Line 40"/>
          <p:cNvSpPr>
            <a:spLocks noChangeShapeType="1"/>
          </p:cNvSpPr>
          <p:nvPr/>
        </p:nvSpPr>
        <p:spPr bwMode="auto">
          <a:xfrm flipH="1">
            <a:off x="10336008" y="3903252"/>
            <a:ext cx="376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4" name="Line 41"/>
          <p:cNvSpPr>
            <a:spLocks noChangeShapeType="1"/>
          </p:cNvSpPr>
          <p:nvPr/>
        </p:nvSpPr>
        <p:spPr bwMode="auto">
          <a:xfrm flipH="1">
            <a:off x="8070446" y="1783906"/>
            <a:ext cx="9435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5" name="Line 42"/>
          <p:cNvSpPr>
            <a:spLocks noChangeShapeType="1"/>
          </p:cNvSpPr>
          <p:nvPr/>
        </p:nvSpPr>
        <p:spPr bwMode="auto">
          <a:xfrm flipH="1">
            <a:off x="8070446" y="2704843"/>
            <a:ext cx="9435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6" name="Line 43"/>
          <p:cNvSpPr>
            <a:spLocks noChangeShapeType="1"/>
          </p:cNvSpPr>
          <p:nvPr/>
        </p:nvSpPr>
        <p:spPr bwMode="auto">
          <a:xfrm flipH="1">
            <a:off x="8070446" y="1783907"/>
            <a:ext cx="943556" cy="920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7" name="Line 44"/>
          <p:cNvSpPr>
            <a:spLocks noChangeShapeType="1"/>
          </p:cNvSpPr>
          <p:nvPr/>
        </p:nvSpPr>
        <p:spPr bwMode="auto">
          <a:xfrm>
            <a:off x="8070446" y="3074239"/>
            <a:ext cx="9435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8" name="Line 45"/>
          <p:cNvSpPr>
            <a:spLocks noChangeShapeType="1"/>
          </p:cNvSpPr>
          <p:nvPr/>
        </p:nvSpPr>
        <p:spPr bwMode="auto">
          <a:xfrm>
            <a:off x="8070446" y="3903252"/>
            <a:ext cx="9435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59" name="Line 46"/>
          <p:cNvSpPr>
            <a:spLocks noChangeShapeType="1"/>
          </p:cNvSpPr>
          <p:nvPr/>
        </p:nvSpPr>
        <p:spPr bwMode="auto">
          <a:xfrm>
            <a:off x="8070446" y="4916113"/>
            <a:ext cx="9435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chemeClr val="tx2"/>
              </a:solidFill>
            </a:endParaRPr>
          </a:p>
        </p:txBody>
      </p:sp>
      <p:sp>
        <p:nvSpPr>
          <p:cNvPr id="5160" name="Rectangle 47"/>
          <p:cNvSpPr>
            <a:spLocks noChangeArrowheads="1"/>
          </p:cNvSpPr>
          <p:nvPr/>
        </p:nvSpPr>
        <p:spPr bwMode="auto">
          <a:xfrm>
            <a:off x="6162786" y="1106397"/>
            <a:ext cx="2118291" cy="2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URBAN ACTIVITY SYSTEM</a:t>
            </a:r>
          </a:p>
        </p:txBody>
      </p:sp>
      <p:sp>
        <p:nvSpPr>
          <p:cNvPr id="5161" name="Rectangle 48"/>
          <p:cNvSpPr>
            <a:spLocks noChangeArrowheads="1"/>
          </p:cNvSpPr>
          <p:nvPr/>
        </p:nvSpPr>
        <p:spPr bwMode="auto">
          <a:xfrm>
            <a:off x="8779398" y="1106397"/>
            <a:ext cx="2166239" cy="2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TRANSPORTATION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0856" y="5492436"/>
            <a:ext cx="3397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>
                <a:solidFill>
                  <a:schemeClr val="tx2"/>
                </a:solidFill>
                <a:latin typeface="+mj-lt"/>
              </a:rPr>
              <a:t>(Meyer &amp; Miller, 1984, 2001, 2013)</a:t>
            </a:r>
          </a:p>
        </p:txBody>
      </p:sp>
      <p:sp>
        <p:nvSpPr>
          <p:cNvPr id="51" name="Text Box 21">
            <a:extLst>
              <a:ext uri="{FF2B5EF4-FFF2-40B4-BE49-F238E27FC236}">
                <a16:creationId xmlns:a16="http://schemas.microsoft.com/office/drawing/2014/main" id="{EBA21E2B-FC71-42CB-A566-E25B84D6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486" y="4978221"/>
            <a:ext cx="22918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</a:rPr>
              <a:t>Manheim, M.L. (1978) </a:t>
            </a:r>
            <a:r>
              <a:rPr lang="en-US" altLang="en-US" sz="1200" i="1" dirty="0">
                <a:solidFill>
                  <a:schemeClr val="tx2"/>
                </a:solidFill>
              </a:rPr>
              <a:t>Fundamentals of Transportation Systems Analysis Volume 1: Basic Concepts</a:t>
            </a:r>
            <a:r>
              <a:rPr lang="en-US" altLang="en-US" sz="1200" dirty="0">
                <a:solidFill>
                  <a:schemeClr val="tx2"/>
                </a:solidFill>
              </a:rPr>
              <a:t>, MIT Press</a:t>
            </a:r>
            <a:endParaRPr lang="en-CA" altLang="en-US" sz="1200" dirty="0">
              <a:solidFill>
                <a:schemeClr val="tx2"/>
              </a:solidFill>
            </a:endParaRPr>
          </a:p>
        </p:txBody>
      </p:sp>
      <p:pic>
        <p:nvPicPr>
          <p:cNvPr id="52" name="Picture 2" descr="http://www.ua.ac.be/images/colloq7.gif">
            <a:extLst>
              <a:ext uri="{FF2B5EF4-FFF2-40B4-BE49-F238E27FC236}">
                <a16:creationId xmlns:a16="http://schemas.microsoft.com/office/drawing/2014/main" id="{6F3EAE45-CC54-4FC4-A65A-1994F771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8" y="4735645"/>
            <a:ext cx="1619672" cy="12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633998"/>
              </p:ext>
            </p:extLst>
          </p:nvPr>
        </p:nvGraphicFramePr>
        <p:xfrm>
          <a:off x="432587" y="433621"/>
          <a:ext cx="5072645" cy="2326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45231" imgH="2791599" progId="Word.Document.8">
                  <p:embed/>
                </p:oleObj>
              </mc:Choice>
              <mc:Fallback>
                <p:oleObj name="Document" r:id="rId2" imgW="6245231" imgH="2791599" progId="Word.Document.8">
                  <p:embed/>
                  <p:pic>
                    <p:nvPicPr>
                      <p:cNvPr id="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87" y="433621"/>
                        <a:ext cx="5072645" cy="2326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40066"/>
              </p:ext>
            </p:extLst>
          </p:nvPr>
        </p:nvGraphicFramePr>
        <p:xfrm>
          <a:off x="432587" y="2941864"/>
          <a:ext cx="5080396" cy="237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255602" imgH="2791599" progId="Word.Document.8">
                  <p:embed/>
                </p:oleObj>
              </mc:Choice>
              <mc:Fallback>
                <p:oleObj name="Document" r:id="rId4" imgW="6255602" imgH="2791599" progId="Word.Document.8">
                  <p:embed/>
                  <p:pic>
                    <p:nvPicPr>
                      <p:cNvPr id="4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87" y="2941864"/>
                        <a:ext cx="5080396" cy="2378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587" y="6067530"/>
            <a:ext cx="6017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So, what’s the problem with this?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1B352F-DABF-4CF8-896E-6268AA22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682" y="50800"/>
            <a:ext cx="5671930" cy="812799"/>
          </a:xfrm>
        </p:spPr>
        <p:txBody>
          <a:bodyPr/>
          <a:lstStyle/>
          <a:p>
            <a:r>
              <a:rPr lang="en-GB" dirty="0"/>
              <a:t>Current Urban Form (3)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D8F69B-9F82-4D08-9E26-80F976800A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0842" y="1088974"/>
            <a:ext cx="5801802" cy="4680052"/>
          </a:xfrm>
        </p:spPr>
        <p:txBody>
          <a:bodyPr>
            <a:normAutofit fontScale="77500" lnSpcReduction="20000"/>
          </a:bodyPr>
          <a:lstStyle/>
          <a:p>
            <a:r>
              <a:rPr lang="en-CA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 still walk for short distance trips (where walking is feasible given the street design, etc.).</a:t>
            </a:r>
          </a:p>
          <a:p>
            <a:endParaRPr lang="en-CA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CA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Public transit still exists, albeit in a substantially reduced role in most cities relative to its hey-day.</a:t>
            </a:r>
          </a:p>
          <a:p>
            <a:endParaRPr lang="en-CA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CA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modern city, however, is primarily an automobile-based city, with the vast majority of trips being made each day by car and its urban form, which is both driven by and supportive of the auto-based transport network.</a:t>
            </a:r>
          </a:p>
        </p:txBody>
      </p:sp>
    </p:spTree>
    <p:extLst>
      <p:ext uri="{BB962C8B-B14F-4D97-AF65-F5344CB8AC3E}">
        <p14:creationId xmlns:p14="http://schemas.microsoft.com/office/powerpoint/2010/main" val="157847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0EE4C9-7401-4BBB-B358-8271EDBCDBB5}"/>
              </a:ext>
            </a:extLst>
          </p:cNvPr>
          <p:cNvGrpSpPr/>
          <p:nvPr/>
        </p:nvGrpSpPr>
        <p:grpSpPr>
          <a:xfrm>
            <a:off x="3143250" y="57150"/>
            <a:ext cx="9048750" cy="6800850"/>
            <a:chOff x="1571624" y="0"/>
            <a:chExt cx="9048750" cy="68008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4" y="0"/>
              <a:ext cx="9048750" cy="680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753710" y="3094788"/>
              <a:ext cx="19743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Travel time (minutes)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79776" y="6021288"/>
              <a:ext cx="3135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Roadway traffic volume (cars/hour)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5647417" y="2564904"/>
              <a:ext cx="0" cy="32403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01881" y="5504933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Capacity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5735960" y="5643432"/>
              <a:ext cx="26592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79576" y="908720"/>
              <a:ext cx="63367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Over &amp; above environmental, equity and land use impacts, roadways become very inefficient means of moving people as they become increasingly congested.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727848" y="5229200"/>
              <a:ext cx="2808312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36160" y="5193655"/>
              <a:ext cx="1544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Increasing congestion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 flipV="1">
              <a:off x="7464152" y="3264066"/>
              <a:ext cx="144016" cy="18211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0513" y="2937997"/>
              <a:ext cx="12112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Increasing delay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2226" y="5435006"/>
              <a:ext cx="16489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“Free flow” travel time</a:t>
              </a:r>
            </a:p>
          </p:txBody>
        </p:sp>
        <p:cxnSp>
          <p:nvCxnSpPr>
            <p:cNvPr id="18" name="Straight Arrow Connector 17"/>
            <p:cNvCxnSpPr>
              <a:stCxn id="16" idx="1"/>
            </p:cNvCxnSpPr>
            <p:nvPr/>
          </p:nvCxnSpPr>
          <p:spPr>
            <a:xfrm flipH="1">
              <a:off x="2232037" y="5573505"/>
              <a:ext cx="190189" cy="2084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A0E132D3-FFAC-4FE3-93CD-A15DC4F6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" y="2644776"/>
            <a:ext cx="3079640" cy="812799"/>
          </a:xfrm>
        </p:spPr>
        <p:txBody>
          <a:bodyPr>
            <a:noAutofit/>
          </a:bodyPr>
          <a:lstStyle/>
          <a:p>
            <a:r>
              <a:rPr lang="en-GB" sz="3200" dirty="0"/>
              <a:t>I.e., road-based transport does not scale well as cities grow in size.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49946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2B62C27-B1B9-4A23-9163-CEB188F9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7" y="279401"/>
            <a:ext cx="5690483" cy="812799"/>
          </a:xfrm>
        </p:spPr>
        <p:txBody>
          <a:bodyPr/>
          <a:lstStyle/>
          <a:p>
            <a:r>
              <a:rPr lang="en-GB" dirty="0"/>
              <a:t>Public Transit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0"/>
            <a:ext cx="5876925" cy="3167063"/>
          </a:xfrm>
        </p:spPr>
      </p:pic>
      <p:sp>
        <p:nvSpPr>
          <p:cNvPr id="5" name="TextBox 4"/>
          <p:cNvSpPr txBox="1"/>
          <p:nvPr/>
        </p:nvSpPr>
        <p:spPr>
          <a:xfrm>
            <a:off x="324110" y="1168032"/>
            <a:ext cx="5690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Public transit can be </a:t>
            </a:r>
            <a:r>
              <a:rPr lang="en-CA" sz="24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C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more efficient in carrying large volumes of people.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296" y="2289458"/>
            <a:ext cx="5580111" cy="3732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15075" y="3792650"/>
            <a:ext cx="5637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Yonge</a:t>
            </a:r>
            <a:r>
              <a:rPr lang="en-C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St. subway in Toronto has a capacity of up to 35,000 persons/hour/direction.  This is the equivalent of </a:t>
            </a:r>
            <a:r>
              <a:rPr lang="en-C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C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lanes of highway!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800" y="5292449"/>
            <a:ext cx="561362" cy="1984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094297" y="521044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of a lane of cars</a:t>
            </a:r>
          </a:p>
        </p:txBody>
      </p: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>
            <a:off x="1048162" y="5364332"/>
            <a:ext cx="5046134" cy="27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3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04875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53885" y="975872"/>
            <a:ext cx="3046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Not everyone needs to take transit.</a:t>
            </a:r>
          </a:p>
          <a:p>
            <a:r>
              <a:rPr lang="en-C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Cars will remain a major means of travel.</a:t>
            </a:r>
          </a:p>
          <a:p>
            <a:r>
              <a:rPr lang="en-C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One doesn’t have to divert too many trips from car to other modes of travel under congested conditions to make a big difference in roadway performance.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426101" y="2996951"/>
            <a:ext cx="0" cy="28083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14133" y="2708919"/>
            <a:ext cx="0" cy="30963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26101" y="5229199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59003" y="5070401"/>
            <a:ext cx="110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Small change in volume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82085" y="3356991"/>
            <a:ext cx="93610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90950" y="2780927"/>
            <a:ext cx="93610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30157" y="2780927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0346" y="2838127"/>
            <a:ext cx="136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Large change in travel time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C5CBCCD1-8A95-4D97-AF88-2DB9913559C5}"/>
              </a:ext>
            </a:extLst>
          </p:cNvPr>
          <p:cNvSpPr/>
          <p:nvPr/>
        </p:nvSpPr>
        <p:spPr>
          <a:xfrm flipV="1">
            <a:off x="7791142" y="3161210"/>
            <a:ext cx="429003" cy="20963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1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237444" y="1931063"/>
            <a:ext cx="30340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challenge is to build a transit system that is sufficiently competitive with the automobile to provide an </a:t>
            </a:r>
            <a:r>
              <a:rPr lang="en-US" sz="24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attractive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alternative, in a </a:t>
            </a:r>
            <a:r>
              <a:rPr lang="en-US" sz="24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cost-effective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manner.</a:t>
            </a:r>
          </a:p>
        </p:txBody>
      </p:sp>
    </p:spTree>
    <p:extLst>
      <p:ext uri="{BB962C8B-B14F-4D97-AF65-F5344CB8AC3E}">
        <p14:creationId xmlns:p14="http://schemas.microsoft.com/office/powerpoint/2010/main" val="121475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6CF0E1-4822-4C9A-A9EE-B061673C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But, transit demand &amp; supply depend fundamentally on urban form, notably density: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8E117-E1B7-4A74-881A-0FF40F44D5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91" y="1268976"/>
            <a:ext cx="5255253" cy="4680052"/>
          </a:xfrm>
        </p:spPr>
        <p:txBody>
          <a:bodyPr>
            <a:normAutofit/>
          </a:bodyPr>
          <a:lstStyle/>
          <a:p>
            <a:r>
              <a:rPr lang="en-GB" dirty="0"/>
              <a:t>Transit usage depends on many factors.</a:t>
            </a:r>
          </a:p>
          <a:p>
            <a:r>
              <a:rPr lang="en-GB" dirty="0"/>
              <a:t>But it increases with transit supply (level of service).</a:t>
            </a:r>
          </a:p>
          <a:p>
            <a:r>
              <a:rPr lang="en-GB" dirty="0"/>
              <a:t>It also generally increases non-linearly with density.</a:t>
            </a:r>
          </a:p>
          <a:p>
            <a:r>
              <a:rPr lang="en-GB" dirty="0"/>
              <a:t>The supply of service depends on expected demand.</a:t>
            </a:r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22538-AC55-407B-8597-B1323AD17D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B678D-0FF9-4677-BD87-3AD142DD9E96}" type="slidenum">
              <a:rPr lang="en-CA" smtClean="0"/>
              <a:t>9</a:t>
            </a:fld>
            <a:endParaRPr lang="en-CA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DB2B910-E2D2-461F-8FE5-458D936EF5F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397366" y="847352"/>
            <a:ext cx="4219987" cy="5376160"/>
            <a:chOff x="2649" y="704"/>
            <a:chExt cx="2218" cy="2870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6F4CFCF0-2F5D-4D12-BBC1-5FFD9EA4C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0" y="961"/>
              <a:ext cx="1370" cy="2425"/>
              <a:chOff x="3330" y="961"/>
              <a:chExt cx="1370" cy="2425"/>
            </a:xfrm>
          </p:grpSpPr>
          <p:sp>
            <p:nvSpPr>
              <p:cNvPr id="20" name="Line 4">
                <a:extLst>
                  <a:ext uri="{FF2B5EF4-FFF2-40B4-BE49-F238E27FC236}">
                    <a16:creationId xmlns:a16="http://schemas.microsoft.com/office/drawing/2014/main" id="{BDB5FEC6-C37D-4C25-90B5-48B659207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961"/>
                <a:ext cx="0" cy="24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">
                <a:extLst>
                  <a:ext uri="{FF2B5EF4-FFF2-40B4-BE49-F238E27FC236}">
                    <a16:creationId xmlns:a16="http://schemas.microsoft.com/office/drawing/2014/main" id="{0265A672-BC23-446E-B3D4-8863DF4E1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961"/>
                <a:ext cx="13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8CC4713F-EF68-4576-AC3E-B7FDCF0CE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962"/>
              <a:ext cx="406" cy="22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0F2CC23-608E-401D-90B6-950DAF56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962"/>
              <a:ext cx="736" cy="2316"/>
            </a:xfrm>
            <a:custGeom>
              <a:avLst/>
              <a:gdLst>
                <a:gd name="T0" fmla="*/ 0 w 21629"/>
                <a:gd name="T1" fmla="*/ 0 h 21600"/>
                <a:gd name="T2" fmla="*/ 0 w 21629"/>
                <a:gd name="T3" fmla="*/ 3 h 21600"/>
                <a:gd name="T4" fmla="*/ 0 w 21629"/>
                <a:gd name="T5" fmla="*/ 3 h 21600"/>
                <a:gd name="T6" fmla="*/ 0 60000 65536"/>
                <a:gd name="T7" fmla="*/ 0 60000 65536"/>
                <a:gd name="T8" fmla="*/ 0 60000 65536"/>
                <a:gd name="T9" fmla="*/ 0 w 21629"/>
                <a:gd name="T10" fmla="*/ 0 h 21600"/>
                <a:gd name="T11" fmla="*/ 21629 w 216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9" h="21600" fill="none" extrusionOk="0">
                  <a:moveTo>
                    <a:pt x="0" y="0"/>
                  </a:moveTo>
                  <a:cubicBezTo>
                    <a:pt x="9" y="0"/>
                    <a:pt x="19" y="-1"/>
                    <a:pt x="29" y="0"/>
                  </a:cubicBezTo>
                  <a:cubicBezTo>
                    <a:pt x="11958" y="0"/>
                    <a:pt x="21629" y="9670"/>
                    <a:pt x="21629" y="21600"/>
                  </a:cubicBezTo>
                </a:path>
                <a:path w="21629" h="21600" stroke="0" extrusionOk="0">
                  <a:moveTo>
                    <a:pt x="0" y="0"/>
                  </a:moveTo>
                  <a:cubicBezTo>
                    <a:pt x="9" y="0"/>
                    <a:pt x="19" y="-1"/>
                    <a:pt x="29" y="0"/>
                  </a:cubicBezTo>
                  <a:cubicBezTo>
                    <a:pt x="11958" y="0"/>
                    <a:pt x="21629" y="9670"/>
                    <a:pt x="21629" y="21600"/>
                  </a:cubicBezTo>
                  <a:lnTo>
                    <a:pt x="29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EBC10AFF-977A-4325-A822-145E27320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962"/>
              <a:ext cx="1042" cy="2352"/>
            </a:xfrm>
            <a:custGeom>
              <a:avLst/>
              <a:gdLst>
                <a:gd name="T0" fmla="*/ 0 w 21621"/>
                <a:gd name="T1" fmla="*/ 0 h 21600"/>
                <a:gd name="T2" fmla="*/ 0 w 21621"/>
                <a:gd name="T3" fmla="*/ 3 h 21600"/>
                <a:gd name="T4" fmla="*/ 0 w 21621"/>
                <a:gd name="T5" fmla="*/ 3 h 21600"/>
                <a:gd name="T6" fmla="*/ 0 60000 65536"/>
                <a:gd name="T7" fmla="*/ 0 60000 65536"/>
                <a:gd name="T8" fmla="*/ 0 60000 65536"/>
                <a:gd name="T9" fmla="*/ 0 w 21621"/>
                <a:gd name="T10" fmla="*/ 0 h 21600"/>
                <a:gd name="T11" fmla="*/ 21621 w 21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1" h="21600" fill="none" extrusionOk="0">
                  <a:moveTo>
                    <a:pt x="0" y="0"/>
                  </a:moveTo>
                  <a:cubicBezTo>
                    <a:pt x="7" y="0"/>
                    <a:pt x="14" y="-1"/>
                    <a:pt x="21" y="0"/>
                  </a:cubicBezTo>
                  <a:cubicBezTo>
                    <a:pt x="11950" y="0"/>
                    <a:pt x="21621" y="9670"/>
                    <a:pt x="21621" y="21600"/>
                  </a:cubicBezTo>
                </a:path>
                <a:path w="21621" h="21600" stroke="0" extrusionOk="0">
                  <a:moveTo>
                    <a:pt x="0" y="0"/>
                  </a:moveTo>
                  <a:cubicBezTo>
                    <a:pt x="7" y="0"/>
                    <a:pt x="14" y="-1"/>
                    <a:pt x="21" y="0"/>
                  </a:cubicBezTo>
                  <a:cubicBezTo>
                    <a:pt x="11950" y="0"/>
                    <a:pt x="21621" y="9670"/>
                    <a:pt x="21621" y="21600"/>
                  </a:cubicBezTo>
                  <a:lnTo>
                    <a:pt x="21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3BA666-EAB0-4C59-AE29-0066F4EA4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971"/>
              <a:ext cx="1317" cy="2343"/>
            </a:xfrm>
            <a:custGeom>
              <a:avLst/>
              <a:gdLst>
                <a:gd name="T0" fmla="*/ 0 w 21600"/>
                <a:gd name="T1" fmla="*/ 0 h 21596"/>
                <a:gd name="T2" fmla="*/ 0 w 21600"/>
                <a:gd name="T3" fmla="*/ 3 h 21596"/>
                <a:gd name="T4" fmla="*/ 0 w 21600"/>
                <a:gd name="T5" fmla="*/ 3 h 215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6"/>
                <a:gd name="T11" fmla="*/ 21600 w 21600"/>
                <a:gd name="T12" fmla="*/ 21596 h 215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6" fill="none" extrusionOk="0">
                  <a:moveTo>
                    <a:pt x="394" y="-1"/>
                  </a:moveTo>
                  <a:cubicBezTo>
                    <a:pt x="12167" y="214"/>
                    <a:pt x="21600" y="9820"/>
                    <a:pt x="21600" y="21596"/>
                  </a:cubicBezTo>
                </a:path>
                <a:path w="21600" h="21596" stroke="0" extrusionOk="0">
                  <a:moveTo>
                    <a:pt x="394" y="-1"/>
                  </a:moveTo>
                  <a:cubicBezTo>
                    <a:pt x="12167" y="214"/>
                    <a:pt x="21600" y="9820"/>
                    <a:pt x="21600" y="21596"/>
                  </a:cubicBezTo>
                  <a:lnTo>
                    <a:pt x="0" y="21596"/>
                  </a:lnTo>
                  <a:lnTo>
                    <a:pt x="394" y="-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AA7B9A-084F-41D6-AECB-186114D4F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90" y="3353"/>
              <a:ext cx="240" cy="1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8E76A2-E40B-412A-A544-BD149C932D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920" y="3353"/>
              <a:ext cx="240" cy="1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3B1410-5972-422C-BE95-2A768C3030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56" y="3369"/>
              <a:ext cx="235" cy="1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5EF688-352B-4DB7-AC33-C295EFD6BE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35" y="3369"/>
              <a:ext cx="235" cy="1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D4</a:t>
              </a: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B892CBB7-F4A0-406C-A848-B7B3C831B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" y="961"/>
              <a:ext cx="1370" cy="18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07398B-AFA8-4CD0-9422-4BCCFF9476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94" y="2794"/>
              <a:ext cx="171" cy="1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156CF0-1285-4193-9D1A-A274DC7D8F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09" y="2087"/>
              <a:ext cx="1003" cy="1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No. of Daily Bus Runs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E5B3AF-4084-4629-8BF7-0B539FE768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76" y="704"/>
              <a:ext cx="992" cy="1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Daily Route Ridership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482A9B-4F72-4891-A036-4D6ABDF991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74" y="1937"/>
              <a:ext cx="26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200" b="1" dirty="0">
                  <a:latin typeface="Times New Roman" pitchFamily="18" charset="0"/>
                </a:rPr>
                <a:t>Transit Ridership &amp; Service Supply - Demand Relationships</a:t>
              </a:r>
            </a:p>
            <a:p>
              <a:pPr algn="ctr" eaLnBrk="0" hangingPunct="0"/>
              <a:r>
                <a:rPr lang="en-US" altLang="en-US" sz="1200" b="1" dirty="0">
                  <a:latin typeface="Times New Roman" pitchFamily="18" charset="0"/>
                </a:rPr>
                <a:t>(adapted from Gonzales [1980])</a:t>
              </a:r>
            </a:p>
          </p:txBody>
        </p:sp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99B0A15-3F05-4058-BF2F-2D91376D2438}"/>
              </a:ext>
            </a:extLst>
          </p:cNvPr>
          <p:cNvSpPr/>
          <p:nvPr/>
        </p:nvSpPr>
        <p:spPr>
          <a:xfrm>
            <a:off x="1129085" y="6082748"/>
            <a:ext cx="926349" cy="6758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694902-CBEA-42C2-8090-5176B9210FA1}"/>
              </a:ext>
            </a:extLst>
          </p:cNvPr>
          <p:cNvSpPr txBox="1"/>
          <p:nvPr/>
        </p:nvSpPr>
        <p:spPr>
          <a:xfrm>
            <a:off x="2535634" y="5973284"/>
            <a:ext cx="6567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Urban form determines what is possible to achieve by transit.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3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fT">
      <a:dk1>
        <a:srgbClr val="4C698D"/>
      </a:dk1>
      <a:lt1>
        <a:srgbClr val="FFFFFF"/>
      </a:lt1>
      <a:dk2>
        <a:srgbClr val="001937"/>
      </a:dk2>
      <a:lt2>
        <a:srgbClr val="002A5C"/>
      </a:lt2>
      <a:accent1>
        <a:srgbClr val="0D9DBF"/>
      </a:accent1>
      <a:accent2>
        <a:srgbClr val="A2BC1A"/>
      </a:accent2>
      <a:accent3>
        <a:srgbClr val="564EC2"/>
      </a:accent3>
      <a:accent4>
        <a:srgbClr val="7F94AD"/>
      </a:accent4>
      <a:accent5>
        <a:srgbClr val="A3B2C4"/>
      </a:accent5>
      <a:accent6>
        <a:srgbClr val="FFFFFF"/>
      </a:accent6>
      <a:hlink>
        <a:srgbClr val="333366"/>
      </a:hlink>
      <a:folHlink>
        <a:srgbClr val="2472FF"/>
      </a:folHlink>
    </a:clrScheme>
    <a:fontScheme name="Uof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42441</TotalTime>
  <Words>1374</Words>
  <Application>Microsoft Macintosh PowerPoint</Application>
  <PresentationFormat>Widescreen</PresentationFormat>
  <Paragraphs>349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Centaur</vt:lpstr>
      <vt:lpstr>Times New Roman</vt:lpstr>
      <vt:lpstr>Wingdings</vt:lpstr>
      <vt:lpstr>Office Theme</vt:lpstr>
      <vt:lpstr>Document</vt:lpstr>
      <vt:lpstr>The Complex Interaction of Transport and Land Use in Planning for Melbourne’s Rapid Population Growth. (Success is not guaranteed) </vt:lpstr>
      <vt:lpstr>Cities are systems of systems</vt:lpstr>
      <vt:lpstr>System of Systems: The Urban Activity and Transport Systems</vt:lpstr>
      <vt:lpstr>Current Urban Form (3)</vt:lpstr>
      <vt:lpstr>I.e., road-based transport does not scale well as cities grow in size.</vt:lpstr>
      <vt:lpstr>Public Transit</vt:lpstr>
      <vt:lpstr>PowerPoint Presentation</vt:lpstr>
      <vt:lpstr>PowerPoint Presentation</vt:lpstr>
      <vt:lpstr>But, transit demand &amp; supply depend fundamentally on urban form, notably density:</vt:lpstr>
      <vt:lpstr>PowerPoint Presentation</vt:lpstr>
      <vt:lpstr>A Third Revolution?</vt:lpstr>
      <vt:lpstr>Mobility vs. Accessibility</vt:lpstr>
      <vt:lpstr>Sustainable Transport</vt:lpstr>
      <vt:lpstr>Building blocks of the third revolution</vt:lpstr>
      <vt:lpstr>Land Use / Urban Form</vt:lpstr>
      <vt:lpstr>PowerPoint Presentation</vt:lpstr>
      <vt:lpstr>Radical Incrementalism</vt:lpstr>
      <vt:lpstr>And, a final word …</vt:lpstr>
      <vt:lpstr>Thank you for your attention.  Let’s discuss!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</dc:creator>
  <cp:lastModifiedBy>Tarandeep Lubana</cp:lastModifiedBy>
  <cp:revision>1006</cp:revision>
  <cp:lastPrinted>2023-11-10T03:50:09Z</cp:lastPrinted>
  <dcterms:created xsi:type="dcterms:W3CDTF">2012-10-26T15:55:16Z</dcterms:created>
  <dcterms:modified xsi:type="dcterms:W3CDTF">2024-02-28T14:33:05Z</dcterms:modified>
</cp:coreProperties>
</file>